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138" r:id="rId2"/>
    <p:sldId id="2171" r:id="rId3"/>
    <p:sldId id="2172" r:id="rId4"/>
    <p:sldId id="2173" r:id="rId5"/>
    <p:sldId id="256" r:id="rId6"/>
    <p:sldId id="2192" r:id="rId7"/>
    <p:sldId id="2187" r:id="rId8"/>
    <p:sldId id="2188" r:id="rId9"/>
    <p:sldId id="2189" r:id="rId10"/>
    <p:sldId id="2190" r:id="rId11"/>
    <p:sldId id="2191" r:id="rId12"/>
    <p:sldId id="2174" r:id="rId13"/>
    <p:sldId id="2175" r:id="rId14"/>
    <p:sldId id="2176" r:id="rId15"/>
    <p:sldId id="2177" r:id="rId16"/>
    <p:sldId id="2178" r:id="rId17"/>
    <p:sldId id="2179" r:id="rId18"/>
    <p:sldId id="2180" r:id="rId19"/>
    <p:sldId id="2181" r:id="rId20"/>
    <p:sldId id="2182" r:id="rId21"/>
    <p:sldId id="2183" r:id="rId22"/>
    <p:sldId id="2184" r:id="rId23"/>
    <p:sldId id="21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3"/>
    <p:restoredTop sz="82917"/>
  </p:normalViewPr>
  <p:slideViewPr>
    <p:cSldViewPr snapToGrid="0">
      <p:cViewPr varScale="1">
        <p:scale>
          <a:sx n="84" d="100"/>
          <a:sy n="84" d="100"/>
        </p:scale>
        <p:origin x="1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9" d="100"/>
        <a:sy n="1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D6A96-B88A-EB4A-BAFB-4F67628D3AB7}" type="datetimeFigureOut">
              <a:rPr lang="en-US" smtClean="0"/>
              <a:t>1/26/26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417DA-D4EC-BD41-AA2E-47B83169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5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417DA-D4EC-BD41-AA2E-47B83169FD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31B4-3444-5170-B0C2-7A77B337D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98E67-AC93-11CC-AA37-4977524BD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0FA5F-A0D5-5756-FD13-2641EC9B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6F5-9202-D247-A034-8D85A3FAE43E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62961-6A10-BAB0-0BDC-8F171479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C6A4F-7392-488F-BC09-13803224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4361-C95F-E24F-9B7A-1AC4E3696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2D8C-CAFC-BB86-4C38-D45C715C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929D6-49FD-ED02-2EB9-7289F3A93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0459A-81C7-53A2-4100-30F84EF3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6F5-9202-D247-A034-8D85A3FAE43E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D2A77-475D-68CD-4724-72683844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E191-E782-2A7C-48C0-520BC7C2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4361-C95F-E24F-9B7A-1AC4E3696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6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619B3-5095-FB14-F91D-F7A1CCC1E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B2279-8908-5AF1-B00A-DB4A8EED5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CEC2D-0B08-B015-CC86-E85A4AF2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6F5-9202-D247-A034-8D85A3FAE43E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2F127-B7A0-AAFB-BBBB-B0B7D15E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619C5-A75D-80FC-4CA2-486BD8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4361-C95F-E24F-9B7A-1AC4E3696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2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DE_train_00008204_seg.png"/>
          <p:cNvSpPr>
            <a:spLocks noGrp="1"/>
          </p:cNvSpPr>
          <p:nvPr>
            <p:ph type="pic" sz="half" idx="21"/>
          </p:nvPr>
        </p:nvSpPr>
        <p:spPr>
          <a:xfrm>
            <a:off x="6647413" y="176607"/>
            <a:ext cx="4633656" cy="61782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825500" y="415925"/>
            <a:ext cx="5111750" cy="695921"/>
          </a:xfrm>
          <a:prstGeom prst="rect">
            <a:avLst/>
          </a:prstGeom>
        </p:spPr>
        <p:txBody>
          <a:bodyPr anchor="b"/>
          <a:lstStyle>
            <a:lvl1pPr>
              <a:defRPr sz="4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00"/>
            </a:lvl1pPr>
            <a:lvl2pPr marL="0" indent="0">
              <a:spcBef>
                <a:spcPts val="0"/>
              </a:spcBef>
              <a:buSzTx/>
              <a:buNone/>
              <a:defRPr sz="2700"/>
            </a:lvl2pPr>
            <a:lvl3pPr marL="0" indent="0">
              <a:spcBef>
                <a:spcPts val="0"/>
              </a:spcBef>
              <a:buSzTx/>
              <a:buNone/>
              <a:defRPr sz="2700"/>
            </a:lvl3pPr>
            <a:lvl4pPr marL="0" indent="0">
              <a:spcBef>
                <a:spcPts val="0"/>
              </a:spcBef>
              <a:buSzTx/>
              <a:buNone/>
              <a:defRPr sz="2700"/>
            </a:lvl4pPr>
            <a:lvl5pPr marL="0" indent="0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18966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85800" y="1753664"/>
            <a:ext cx="10414000" cy="893771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ection title"/>
          <p:cNvSpPr txBox="1">
            <a:spLocks noGrp="1"/>
          </p:cNvSpPr>
          <p:nvPr>
            <p:ph type="body" sz="quarter" idx="21"/>
          </p:nvPr>
        </p:nvSpPr>
        <p:spPr>
          <a:xfrm>
            <a:off x="1782140" y="2637603"/>
            <a:ext cx="4689182" cy="8937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5000"/>
            </a:lvl1pPr>
          </a:lstStyle>
          <a:p>
            <a:r>
              <a:t>Section title </a:t>
            </a:r>
          </a:p>
        </p:txBody>
      </p:sp>
    </p:spTree>
    <p:extLst>
      <p:ext uri="{BB962C8B-B14F-4D97-AF65-F5344CB8AC3E}">
        <p14:creationId xmlns:p14="http://schemas.microsoft.com/office/powerpoint/2010/main" val="1727530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9CE00-6339-0D20-32C0-C3D24CAC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D055-2458-B484-2E06-7A7EA1D4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7BD71-CB9A-CA3D-5224-2D71293E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6F5-9202-D247-A034-8D85A3FAE43E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EA80A-165B-13D5-3412-99B063DC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7071A-7F36-9132-54A0-55106D1F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4361-C95F-E24F-9B7A-1AC4E3696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3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6EB6-0145-FB26-224D-B69B0829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7AFC8-0160-87FE-5ACD-BEF6641E4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E718-04BD-FF0D-DE6C-788F3BDD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6F5-9202-D247-A034-8D85A3FAE43E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EB6DE-260A-F113-5129-55F588A2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701AD-2025-68CF-63DC-C4530217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4361-C95F-E24F-9B7A-1AC4E3696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8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05C1-E7B7-5276-7B7B-96BB9D0C0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FE7B-64D2-7A64-32E8-3EE678B3D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E6A56-F96D-BE80-172A-C556B9CF9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EE788-A0B5-CEB1-CEDF-E9A0543C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6F5-9202-D247-A034-8D85A3FAE43E}" type="datetimeFigureOut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0C613-6A1B-4299-125E-A004D584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8F080-4ED4-02FE-F420-172DDFE0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4361-C95F-E24F-9B7A-1AC4E3696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1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8F89-D7C3-D609-672E-1774964C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59224-02CB-48E3-50D8-B0E541F6B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35ED3-31FE-1A92-50F7-CF7F65E98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05439-2334-D44A-D056-A7AE1A5AB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147B1-2FA2-37BE-02C6-8BCFF6323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B0A33-5489-86D8-34B7-2C913370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6F5-9202-D247-A034-8D85A3FAE43E}" type="datetimeFigureOut">
              <a:rPr lang="en-US" smtClean="0"/>
              <a:t>1/26/26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4D91C-31CF-F91C-6525-59D64DA0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985EF-5C33-C21B-C633-8C71CD8D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4361-C95F-E24F-9B7A-1AC4E3696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DD7D-AB70-7220-96CD-572D76D7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5F4F5-D5AB-0323-E047-4C2C79CF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6F5-9202-D247-A034-8D85A3FAE43E}" type="datetimeFigureOut">
              <a:rPr lang="en-US" smtClean="0"/>
              <a:t>1/26/26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65E52-D8DF-D5AB-DD62-52B9AB55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093A1-E7A3-FD2E-A4C0-1FEAA929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4361-C95F-E24F-9B7A-1AC4E3696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5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718F1-30EB-BFAB-094C-5E76A146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6F5-9202-D247-A034-8D85A3FAE43E}" type="datetimeFigureOut">
              <a:rPr lang="en-US" smtClean="0"/>
              <a:t>1/26/26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9E89C-3359-5797-1D65-6F030A45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650FC-9FAA-F8F1-4A6F-4BBBC314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4361-C95F-E24F-9B7A-1AC4E3696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4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2E1C-560F-0648-68B7-C36571CF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129D-CCB1-2885-7ADC-F8BB1920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DE2E6-2814-8BB7-E407-C40522981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61BC7-DC51-8EE8-401C-681B0250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6F5-9202-D247-A034-8D85A3FAE43E}" type="datetimeFigureOut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ED357-AC8A-2189-66C4-92E06932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04FA5-DF6A-ECB4-9855-66DFFB13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4361-C95F-E24F-9B7A-1AC4E3696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9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70CC-A170-D245-BD97-A844B0C7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DADFA-B370-F721-BF54-E0DDC96C1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CCD9A-E4A9-0DB1-1C15-5F2A95AC2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FD7E7-D8B6-E75D-8C36-6BBAF5FD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6F5-9202-D247-A034-8D85A3FAE43E}" type="datetimeFigureOut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B98D9-3231-DAF6-BC6C-6565A5CB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15D30-D51C-DC56-FEDB-EDAAAF04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4361-C95F-E24F-9B7A-1AC4E3696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5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FFDB3-18D0-4EE6-818C-DFCEB207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19D40-1AD9-87D1-94EC-2FFABDD4D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02D83-BCAD-A4C6-CE33-2BAF40E33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B6F5-9202-D247-A034-8D85A3FAE43E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C999E-F297-D4D5-7914-34C13778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08FCB-A969-2412-A9AA-817B978EB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B4361-C95F-E24F-9B7A-1AC4E3696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9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3045-18D7-B8FB-C671-64D2F78E4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50031"/>
            <a:ext cx="573328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Deep Learning is Not Just for Text (or images) or Video by themselves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5FC19-3568-F226-875D-8A604153A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042941" cy="4667251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Scrape all of the images from the internet and their associated text/captions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Learn the relationship between text and images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Train a model to create new images that are aligned with particular captions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79B42-2950-3E7E-FBF0-3802F0A142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141" y="0"/>
            <a:ext cx="531085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079F8-9912-4260-1986-E73B057D39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141" y="0"/>
            <a:ext cx="5310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E55583-E3AA-2226-A914-25477850D9EB}"/>
              </a:ext>
            </a:extLst>
          </p:cNvPr>
          <p:cNvSpPr txBox="1"/>
          <p:nvPr/>
        </p:nvSpPr>
        <p:spPr>
          <a:xfrm>
            <a:off x="984504" y="1111846"/>
            <a:ext cx="10222992" cy="21698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700" dirty="0">
                <a:solidFill>
                  <a:srgbClr val="374151"/>
                </a:solidFill>
                <a:latin typeface="Söhne"/>
              </a:rPr>
              <a:t>ML Background Questions:</a:t>
            </a:r>
          </a:p>
          <a:p>
            <a:pPr algn="l"/>
            <a:r>
              <a:rPr lang="en-US" sz="2700" dirty="0">
                <a:solidFill>
                  <a:srgbClr val="374151"/>
                </a:solidFill>
                <a:latin typeface="Söhne"/>
              </a:rPr>
              <a:t>“What is the SOTA algorithm?”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374151"/>
                </a:solidFill>
                <a:latin typeface="Söhne"/>
              </a:rPr>
              <a:t>”What is one-shot learning?”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374151"/>
                </a:solidFill>
                <a:latin typeface="Söhne"/>
              </a:rPr>
              <a:t>“What is few-shot learning?”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374151"/>
                </a:solidFill>
                <a:latin typeface="Söhne"/>
              </a:rPr>
              <a:t>“What is zero-shot learning?”</a:t>
            </a:r>
          </a:p>
        </p:txBody>
      </p:sp>
    </p:spTree>
    <p:extLst>
      <p:ext uri="{BB962C8B-B14F-4D97-AF65-F5344CB8AC3E}">
        <p14:creationId xmlns:p14="http://schemas.microsoft.com/office/powerpoint/2010/main" val="33220153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AE4CA-D525-D433-997F-850D64FD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719A42C6-B509-501C-2557-6A20F251A7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7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3677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71644F-DCA4-33AF-A8BB-79F90C032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33" y="2476827"/>
            <a:ext cx="12107334" cy="39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50492F-2C84-AECB-527A-D156B3B196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4014788" cy="1664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2A5EC0-C600-B0A6-0539-66C733758314}"/>
              </a:ext>
            </a:extLst>
          </p:cNvPr>
          <p:cNvSpPr txBox="1"/>
          <p:nvPr/>
        </p:nvSpPr>
        <p:spPr>
          <a:xfrm>
            <a:off x="4742168" y="832335"/>
            <a:ext cx="718789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 even when your data is much less clea</a:t>
            </a:r>
            <a:r>
              <a:rPr lang="en-US" sz="3000" b="1" dirty="0">
                <a:solidFill>
                  <a:srgbClr val="000000"/>
                </a:solidFill>
                <a:sym typeface="Helvetica Neue"/>
              </a:rPr>
              <a:t>n that you’d hope…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1BB19-A1EF-58A0-D4C0-811EE06E622B}"/>
              </a:ext>
            </a:extLst>
          </p:cNvPr>
          <p:cNvSpPr txBox="1"/>
          <p:nvPr/>
        </p:nvSpPr>
        <p:spPr>
          <a:xfrm>
            <a:off x="0" y="6293743"/>
            <a:ext cx="894450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Example images + captions from th</a:t>
            </a:r>
            <a:r>
              <a:rPr lang="en-US" sz="3000" b="1" dirty="0">
                <a:solidFill>
                  <a:srgbClr val="000000"/>
                </a:solidFill>
                <a:sym typeface="Helvetica Neue"/>
              </a:rPr>
              <a:t>e CLIP training data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902920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71644F-DCA4-33AF-A8BB-79F90C032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75" y="2133600"/>
            <a:ext cx="12176125" cy="32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C0CB02-6B36-6857-92AA-EEAF8346982F}"/>
              </a:ext>
            </a:extLst>
          </p:cNvPr>
          <p:cNvSpPr txBox="1"/>
          <p:nvPr/>
        </p:nvSpPr>
        <p:spPr>
          <a:xfrm>
            <a:off x="0" y="6293743"/>
            <a:ext cx="894450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Example images + captions from th</a:t>
            </a:r>
            <a:r>
              <a:rPr lang="en-US" sz="3000" b="1" dirty="0">
                <a:solidFill>
                  <a:srgbClr val="000000"/>
                </a:solidFill>
                <a:sym typeface="Helvetica Neue"/>
              </a:rPr>
              <a:t>e CLIP training data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4730264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71644F-DCA4-33AF-A8BB-79F90C032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52" y="1828799"/>
            <a:ext cx="12099948" cy="37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5310BF-8827-711D-1F31-7C146DF2FD30}"/>
              </a:ext>
            </a:extLst>
          </p:cNvPr>
          <p:cNvSpPr txBox="1"/>
          <p:nvPr/>
        </p:nvSpPr>
        <p:spPr>
          <a:xfrm>
            <a:off x="0" y="6293743"/>
            <a:ext cx="894450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Example images + captions from th</a:t>
            </a:r>
            <a:r>
              <a:rPr lang="en-US" sz="3000" b="1" dirty="0">
                <a:solidFill>
                  <a:srgbClr val="000000"/>
                </a:solidFill>
                <a:sym typeface="Helvetica Neue"/>
              </a:rPr>
              <a:t>e CLIP training data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4144514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4B53E-EC47-CADC-93C8-260E7771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8C9D4-DE97-945D-FFE2-3A1DCF9D89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41739" cy="6056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D8EE3E-6749-7844-110A-EBC7B3E678D7}"/>
              </a:ext>
            </a:extLst>
          </p:cNvPr>
          <p:cNvSpPr txBox="1"/>
          <p:nvPr/>
        </p:nvSpPr>
        <p:spPr>
          <a:xfrm>
            <a:off x="0" y="6293743"/>
            <a:ext cx="894450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Example images + captions from th</a:t>
            </a:r>
            <a:r>
              <a:rPr lang="en-US" sz="3000" b="1" dirty="0">
                <a:solidFill>
                  <a:srgbClr val="000000"/>
                </a:solidFill>
                <a:sym typeface="Helvetica Neue"/>
              </a:rPr>
              <a:t>e CLIP training data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845603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F77F820-E59B-083F-6790-253AE02C7824}"/>
              </a:ext>
            </a:extLst>
          </p:cNvPr>
          <p:cNvSpPr/>
          <p:nvPr/>
        </p:nvSpPr>
        <p:spPr>
          <a:xfrm>
            <a:off x="4881966" y="883403"/>
            <a:ext cx="4726983" cy="8369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E8419-54DA-2E7A-723D-294BBE30F9EE}"/>
              </a:ext>
            </a:extLst>
          </p:cNvPr>
          <p:cNvSpPr/>
          <p:nvPr/>
        </p:nvSpPr>
        <p:spPr>
          <a:xfrm>
            <a:off x="9492409" y="387458"/>
            <a:ext cx="2449337" cy="1754326"/>
          </a:xfrm>
          <a:prstGeom prst="rect">
            <a:avLst/>
          </a:prstGeom>
          <a:noFill/>
          <a:scene3d>
            <a:camera prst="orthographicFront">
              <a:rot lat="16800000" lon="0" rev="0"/>
            </a:camera>
            <a:lightRig rig="chilly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CLIP SPACE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848E6-EB73-EE32-AF05-3BCEEBF68B03}"/>
              </a:ext>
            </a:extLst>
          </p:cNvPr>
          <p:cNvSpPr/>
          <p:nvPr/>
        </p:nvSpPr>
        <p:spPr>
          <a:xfrm>
            <a:off x="71120" y="721084"/>
            <a:ext cx="1656080" cy="28958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Picture 11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EA694DA6-B41F-AA79-2466-DE0086CB3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539858"/>
            <a:ext cx="2774197" cy="3719593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222CF83A-E1AD-A72B-DD97-4ADAD7EF2254}"/>
              </a:ext>
            </a:extLst>
          </p:cNvPr>
          <p:cNvSpPr/>
          <p:nvPr/>
        </p:nvSpPr>
        <p:spPr>
          <a:xfrm>
            <a:off x="2936240" y="873484"/>
            <a:ext cx="4236720" cy="518205"/>
          </a:xfrm>
          <a:custGeom>
            <a:avLst/>
            <a:gdLst>
              <a:gd name="connsiteX0" fmla="*/ 0 w 3159760"/>
              <a:gd name="connsiteY0" fmla="*/ 487956 h 548916"/>
              <a:gd name="connsiteX1" fmla="*/ 203200 w 3159760"/>
              <a:gd name="connsiteY1" fmla="*/ 477796 h 548916"/>
              <a:gd name="connsiteX2" fmla="*/ 640080 w 3159760"/>
              <a:gd name="connsiteY2" fmla="*/ 305076 h 548916"/>
              <a:gd name="connsiteX3" fmla="*/ 1615440 w 3159760"/>
              <a:gd name="connsiteY3" fmla="*/ 61236 h 548916"/>
              <a:gd name="connsiteX4" fmla="*/ 2682240 w 3159760"/>
              <a:gd name="connsiteY4" fmla="*/ 40916 h 548916"/>
              <a:gd name="connsiteX5" fmla="*/ 3159760 w 3159760"/>
              <a:gd name="connsiteY5" fmla="*/ 548916 h 548916"/>
              <a:gd name="connsiteX6" fmla="*/ 3159760 w 3159760"/>
              <a:gd name="connsiteY6" fmla="*/ 548916 h 5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9760" h="548916">
                <a:moveTo>
                  <a:pt x="0" y="487956"/>
                </a:moveTo>
                <a:cubicBezTo>
                  <a:pt x="48260" y="498116"/>
                  <a:pt x="96520" y="508276"/>
                  <a:pt x="203200" y="477796"/>
                </a:cubicBezTo>
                <a:cubicBezTo>
                  <a:pt x="309880" y="447316"/>
                  <a:pt x="404707" y="374503"/>
                  <a:pt x="640080" y="305076"/>
                </a:cubicBezTo>
                <a:cubicBezTo>
                  <a:pt x="875453" y="235649"/>
                  <a:pt x="1275080" y="105263"/>
                  <a:pt x="1615440" y="61236"/>
                </a:cubicBezTo>
                <a:cubicBezTo>
                  <a:pt x="1955800" y="17209"/>
                  <a:pt x="2424853" y="-40364"/>
                  <a:pt x="2682240" y="40916"/>
                </a:cubicBezTo>
                <a:cubicBezTo>
                  <a:pt x="2939627" y="122196"/>
                  <a:pt x="3159760" y="548916"/>
                  <a:pt x="3159760" y="548916"/>
                </a:cubicBezTo>
                <a:lnTo>
                  <a:pt x="3159760" y="548916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FA55B7-7DDD-286A-C732-2C39BCF31BB4}"/>
              </a:ext>
            </a:extLst>
          </p:cNvPr>
          <p:cNvSpPr/>
          <p:nvPr/>
        </p:nvSpPr>
        <p:spPr>
          <a:xfrm>
            <a:off x="7009883" y="1330614"/>
            <a:ext cx="203200" cy="715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351BA-F2B9-21DF-4CCE-D4678015D36E}"/>
              </a:ext>
            </a:extLst>
          </p:cNvPr>
          <p:cNvSpPr/>
          <p:nvPr/>
        </p:nvSpPr>
        <p:spPr>
          <a:xfrm>
            <a:off x="223520" y="873484"/>
            <a:ext cx="1656080" cy="28958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0ACB79-8BF9-8234-3AE4-8901AE459A15}"/>
              </a:ext>
            </a:extLst>
          </p:cNvPr>
          <p:cNvSpPr/>
          <p:nvPr/>
        </p:nvSpPr>
        <p:spPr>
          <a:xfrm>
            <a:off x="1575059" y="2169022"/>
            <a:ext cx="1656080" cy="28958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680446-D039-7F95-0211-8DD16BC89E50}"/>
              </a:ext>
            </a:extLst>
          </p:cNvPr>
          <p:cNvSpPr txBox="1"/>
          <p:nvPr/>
        </p:nvSpPr>
        <p:spPr>
          <a:xfrm>
            <a:off x="-113938" y="1114674"/>
            <a:ext cx="202619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“Blue Cat”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62B58-E73E-0B09-DE18-74D89B2443B9}"/>
              </a:ext>
            </a:extLst>
          </p:cNvPr>
          <p:cNvSpPr txBox="1"/>
          <p:nvPr/>
        </p:nvSpPr>
        <p:spPr>
          <a:xfrm>
            <a:off x="2403099" y="6208932"/>
            <a:ext cx="10489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Application 1: Query a large image dataset with arbitrary English</a:t>
            </a:r>
          </a:p>
        </p:txBody>
      </p:sp>
    </p:spTree>
    <p:extLst>
      <p:ext uri="{BB962C8B-B14F-4D97-AF65-F5344CB8AC3E}">
        <p14:creationId xmlns:p14="http://schemas.microsoft.com/office/powerpoint/2010/main" val="63377007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F77F820-E59B-083F-6790-253AE02C7824}"/>
              </a:ext>
            </a:extLst>
          </p:cNvPr>
          <p:cNvSpPr/>
          <p:nvPr/>
        </p:nvSpPr>
        <p:spPr>
          <a:xfrm>
            <a:off x="4881966" y="883403"/>
            <a:ext cx="4726983" cy="8369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E8419-54DA-2E7A-723D-294BBE30F9EE}"/>
              </a:ext>
            </a:extLst>
          </p:cNvPr>
          <p:cNvSpPr/>
          <p:nvPr/>
        </p:nvSpPr>
        <p:spPr>
          <a:xfrm>
            <a:off x="9492409" y="387458"/>
            <a:ext cx="2449337" cy="1754326"/>
          </a:xfrm>
          <a:prstGeom prst="rect">
            <a:avLst/>
          </a:prstGeom>
          <a:noFill/>
          <a:scene3d>
            <a:camera prst="orthographicFront">
              <a:rot lat="16800000" lon="0" rev="0"/>
            </a:camera>
            <a:lightRig rig="chilly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CLIP SPACE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848E6-EB73-EE32-AF05-3BCEEBF68B03}"/>
              </a:ext>
            </a:extLst>
          </p:cNvPr>
          <p:cNvSpPr/>
          <p:nvPr/>
        </p:nvSpPr>
        <p:spPr>
          <a:xfrm>
            <a:off x="71120" y="721084"/>
            <a:ext cx="1656080" cy="28958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Picture 11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EA694DA6-B41F-AA79-2466-DE0086CB3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539858"/>
            <a:ext cx="2774197" cy="3719593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222CF83A-E1AD-A72B-DD97-4ADAD7EF2254}"/>
              </a:ext>
            </a:extLst>
          </p:cNvPr>
          <p:cNvSpPr/>
          <p:nvPr/>
        </p:nvSpPr>
        <p:spPr>
          <a:xfrm>
            <a:off x="2936240" y="873484"/>
            <a:ext cx="4236720" cy="518205"/>
          </a:xfrm>
          <a:custGeom>
            <a:avLst/>
            <a:gdLst>
              <a:gd name="connsiteX0" fmla="*/ 0 w 3159760"/>
              <a:gd name="connsiteY0" fmla="*/ 487956 h 548916"/>
              <a:gd name="connsiteX1" fmla="*/ 203200 w 3159760"/>
              <a:gd name="connsiteY1" fmla="*/ 477796 h 548916"/>
              <a:gd name="connsiteX2" fmla="*/ 640080 w 3159760"/>
              <a:gd name="connsiteY2" fmla="*/ 305076 h 548916"/>
              <a:gd name="connsiteX3" fmla="*/ 1615440 w 3159760"/>
              <a:gd name="connsiteY3" fmla="*/ 61236 h 548916"/>
              <a:gd name="connsiteX4" fmla="*/ 2682240 w 3159760"/>
              <a:gd name="connsiteY4" fmla="*/ 40916 h 548916"/>
              <a:gd name="connsiteX5" fmla="*/ 3159760 w 3159760"/>
              <a:gd name="connsiteY5" fmla="*/ 548916 h 548916"/>
              <a:gd name="connsiteX6" fmla="*/ 3159760 w 3159760"/>
              <a:gd name="connsiteY6" fmla="*/ 548916 h 5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9760" h="548916">
                <a:moveTo>
                  <a:pt x="0" y="487956"/>
                </a:moveTo>
                <a:cubicBezTo>
                  <a:pt x="48260" y="498116"/>
                  <a:pt x="96520" y="508276"/>
                  <a:pt x="203200" y="477796"/>
                </a:cubicBezTo>
                <a:cubicBezTo>
                  <a:pt x="309880" y="447316"/>
                  <a:pt x="404707" y="374503"/>
                  <a:pt x="640080" y="305076"/>
                </a:cubicBezTo>
                <a:cubicBezTo>
                  <a:pt x="875453" y="235649"/>
                  <a:pt x="1275080" y="105263"/>
                  <a:pt x="1615440" y="61236"/>
                </a:cubicBezTo>
                <a:cubicBezTo>
                  <a:pt x="1955800" y="17209"/>
                  <a:pt x="2424853" y="-40364"/>
                  <a:pt x="2682240" y="40916"/>
                </a:cubicBezTo>
                <a:cubicBezTo>
                  <a:pt x="2939627" y="122196"/>
                  <a:pt x="3159760" y="548916"/>
                  <a:pt x="3159760" y="548916"/>
                </a:cubicBezTo>
                <a:lnTo>
                  <a:pt x="3159760" y="548916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FA55B7-7DDD-286A-C732-2C39BCF31BB4}"/>
              </a:ext>
            </a:extLst>
          </p:cNvPr>
          <p:cNvSpPr/>
          <p:nvPr/>
        </p:nvSpPr>
        <p:spPr>
          <a:xfrm>
            <a:off x="7009883" y="1330614"/>
            <a:ext cx="203200" cy="715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351BA-F2B9-21DF-4CCE-D4678015D36E}"/>
              </a:ext>
            </a:extLst>
          </p:cNvPr>
          <p:cNvSpPr/>
          <p:nvPr/>
        </p:nvSpPr>
        <p:spPr>
          <a:xfrm>
            <a:off x="223520" y="873484"/>
            <a:ext cx="1656080" cy="28958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0ACB79-8BF9-8234-3AE4-8901AE459A15}"/>
              </a:ext>
            </a:extLst>
          </p:cNvPr>
          <p:cNvSpPr/>
          <p:nvPr/>
        </p:nvSpPr>
        <p:spPr>
          <a:xfrm>
            <a:off x="1575059" y="2169022"/>
            <a:ext cx="1656080" cy="28958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680446-D039-7F95-0211-8DD16BC89E50}"/>
              </a:ext>
            </a:extLst>
          </p:cNvPr>
          <p:cNvSpPr txBox="1"/>
          <p:nvPr/>
        </p:nvSpPr>
        <p:spPr>
          <a:xfrm>
            <a:off x="-113938" y="1114674"/>
            <a:ext cx="202619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“Blue Cat”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9E055E-6EFC-7874-0D6C-26E5060D5A56}"/>
              </a:ext>
            </a:extLst>
          </p:cNvPr>
          <p:cNvGrpSpPr/>
          <p:nvPr/>
        </p:nvGrpSpPr>
        <p:grpSpPr>
          <a:xfrm>
            <a:off x="5127097" y="927135"/>
            <a:ext cx="4236720" cy="749444"/>
            <a:chOff x="4640891" y="3225572"/>
            <a:chExt cx="4673088" cy="90184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3AD0897-E8C4-88DE-35CE-6E4260B19B61}"/>
                </a:ext>
              </a:extLst>
            </p:cNvPr>
            <p:cNvSpPr/>
            <p:nvPr/>
          </p:nvSpPr>
          <p:spPr>
            <a:xfrm>
              <a:off x="4779382" y="364566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584CDBE-86B0-BE72-AB88-C40C547782A4}"/>
                </a:ext>
              </a:extLst>
            </p:cNvPr>
            <p:cNvSpPr/>
            <p:nvPr/>
          </p:nvSpPr>
          <p:spPr>
            <a:xfrm>
              <a:off x="4949822" y="375631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EEE745-E0A5-D7FC-4E86-3812E1C2BE22}"/>
                </a:ext>
              </a:extLst>
            </p:cNvPr>
            <p:cNvSpPr/>
            <p:nvPr/>
          </p:nvSpPr>
          <p:spPr>
            <a:xfrm>
              <a:off x="5120262" y="385139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5B3CC8-27BF-6C6F-EE38-66D1EC079E1F}"/>
                </a:ext>
              </a:extLst>
            </p:cNvPr>
            <p:cNvSpPr/>
            <p:nvPr/>
          </p:nvSpPr>
          <p:spPr>
            <a:xfrm>
              <a:off x="4723452" y="391017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7780628-77DB-6055-2640-FBAECCB5C67E}"/>
                </a:ext>
              </a:extLst>
            </p:cNvPr>
            <p:cNvSpPr/>
            <p:nvPr/>
          </p:nvSpPr>
          <p:spPr>
            <a:xfrm>
              <a:off x="5911000" y="350146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D97DE3-1090-4B34-FC48-FF541A6E5965}"/>
                </a:ext>
              </a:extLst>
            </p:cNvPr>
            <p:cNvSpPr/>
            <p:nvPr/>
          </p:nvSpPr>
          <p:spPr>
            <a:xfrm>
              <a:off x="4648880" y="375803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17BC18-4028-BEBE-D907-68F171348772}"/>
                </a:ext>
              </a:extLst>
            </p:cNvPr>
            <p:cNvSpPr/>
            <p:nvPr/>
          </p:nvSpPr>
          <p:spPr>
            <a:xfrm>
              <a:off x="5386570" y="392054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2AD20E-F0E5-1165-BC8B-B6DBEAA98D91}"/>
                </a:ext>
              </a:extLst>
            </p:cNvPr>
            <p:cNvSpPr/>
            <p:nvPr/>
          </p:nvSpPr>
          <p:spPr>
            <a:xfrm>
              <a:off x="5557010" y="403119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2D66AF-5683-9C6F-1FBA-DE1A5FF5B036}"/>
                </a:ext>
              </a:extLst>
            </p:cNvPr>
            <p:cNvSpPr/>
            <p:nvPr/>
          </p:nvSpPr>
          <p:spPr>
            <a:xfrm>
              <a:off x="5463812" y="348834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188F71-E419-3C35-28FB-806D1170B34E}"/>
                </a:ext>
              </a:extLst>
            </p:cNvPr>
            <p:cNvSpPr/>
            <p:nvPr/>
          </p:nvSpPr>
          <p:spPr>
            <a:xfrm>
              <a:off x="5634252" y="366641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D3817-2FF4-FFEE-3D47-A8A962876760}"/>
                </a:ext>
              </a:extLst>
            </p:cNvPr>
            <p:cNvSpPr/>
            <p:nvPr/>
          </p:nvSpPr>
          <p:spPr>
            <a:xfrm>
              <a:off x="5237442" y="377705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640C8B-7A5A-808E-4674-0085EAFD42E2}"/>
                </a:ext>
              </a:extLst>
            </p:cNvPr>
            <p:cNvSpPr/>
            <p:nvPr/>
          </p:nvSpPr>
          <p:spPr>
            <a:xfrm>
              <a:off x="5162870" y="3624921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9F9F74-B96B-53EC-C6F2-F295423B10BD}"/>
                </a:ext>
              </a:extLst>
            </p:cNvPr>
            <p:cNvSpPr/>
            <p:nvPr/>
          </p:nvSpPr>
          <p:spPr>
            <a:xfrm>
              <a:off x="5903011" y="332511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80C031-9462-A924-3C80-7816715F7041}"/>
                </a:ext>
              </a:extLst>
            </p:cNvPr>
            <p:cNvSpPr/>
            <p:nvPr/>
          </p:nvSpPr>
          <p:spPr>
            <a:xfrm>
              <a:off x="4640891" y="3581694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A13E1E-BFB1-7BC4-1B8F-94259FBC4F1B}"/>
                </a:ext>
              </a:extLst>
            </p:cNvPr>
            <p:cNvSpPr/>
            <p:nvPr/>
          </p:nvSpPr>
          <p:spPr>
            <a:xfrm>
              <a:off x="5559675" y="373211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F83D3E4-68E5-7BC6-562A-53B3B57BFD9E}"/>
                </a:ext>
              </a:extLst>
            </p:cNvPr>
            <p:cNvSpPr/>
            <p:nvPr/>
          </p:nvSpPr>
          <p:spPr>
            <a:xfrm>
              <a:off x="5485103" y="357997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121ACAA-9CE0-1508-6370-69364BF4B621}"/>
                </a:ext>
              </a:extLst>
            </p:cNvPr>
            <p:cNvSpPr/>
            <p:nvPr/>
          </p:nvSpPr>
          <p:spPr>
            <a:xfrm>
              <a:off x="4792685" y="349353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C6952F-F625-8EA3-BD7F-A269B78CCBEE}"/>
                </a:ext>
              </a:extLst>
            </p:cNvPr>
            <p:cNvSpPr/>
            <p:nvPr/>
          </p:nvSpPr>
          <p:spPr>
            <a:xfrm>
              <a:off x="4963125" y="360417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5DCFF79-673E-7BE7-A758-E0E195D1C344}"/>
                </a:ext>
              </a:extLst>
            </p:cNvPr>
            <p:cNvSpPr/>
            <p:nvPr/>
          </p:nvSpPr>
          <p:spPr>
            <a:xfrm>
              <a:off x="6161550" y="334485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85059C4-B5B9-F7D9-703D-91436413144E}"/>
                </a:ext>
              </a:extLst>
            </p:cNvPr>
            <p:cNvSpPr/>
            <p:nvPr/>
          </p:nvSpPr>
          <p:spPr>
            <a:xfrm>
              <a:off x="6427859" y="341400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1025032-2D32-5C18-94A9-4CE54F753B15}"/>
                </a:ext>
              </a:extLst>
            </p:cNvPr>
            <p:cNvSpPr/>
            <p:nvPr/>
          </p:nvSpPr>
          <p:spPr>
            <a:xfrm>
              <a:off x="6598299" y="352465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E3F2A62-2FB7-76CB-CED5-F1E87ABB9269}"/>
                </a:ext>
              </a:extLst>
            </p:cNvPr>
            <p:cNvSpPr/>
            <p:nvPr/>
          </p:nvSpPr>
          <p:spPr>
            <a:xfrm>
              <a:off x="6278730" y="327051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D3AA43C-E477-9058-615B-BFFDDB11CBDA}"/>
                </a:ext>
              </a:extLst>
            </p:cNvPr>
            <p:cNvSpPr/>
            <p:nvPr/>
          </p:nvSpPr>
          <p:spPr>
            <a:xfrm>
              <a:off x="6600964" y="322557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B367E92-676D-44C5-676E-9F88D6C87FE0}"/>
                </a:ext>
              </a:extLst>
            </p:cNvPr>
            <p:cNvSpPr/>
            <p:nvPr/>
          </p:nvSpPr>
          <p:spPr>
            <a:xfrm>
              <a:off x="6166876" y="372692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67CB8EA-63CC-4EB7-68C2-19A6761B70BF}"/>
                </a:ext>
              </a:extLst>
            </p:cNvPr>
            <p:cNvSpPr/>
            <p:nvPr/>
          </p:nvSpPr>
          <p:spPr>
            <a:xfrm>
              <a:off x="6337316" y="3822004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6C94A62-5879-D9B4-1F6A-AF2B52544FF6}"/>
                </a:ext>
              </a:extLst>
            </p:cNvPr>
            <p:cNvSpPr/>
            <p:nvPr/>
          </p:nvSpPr>
          <p:spPr>
            <a:xfrm>
              <a:off x="5940506" y="3880781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5777B55-9355-7377-855E-783742BD8C6E}"/>
                </a:ext>
              </a:extLst>
            </p:cNvPr>
            <p:cNvSpPr/>
            <p:nvPr/>
          </p:nvSpPr>
          <p:spPr>
            <a:xfrm>
              <a:off x="5865934" y="372864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CA711B0-1D2F-1BE0-3AE4-225A1DD321EC}"/>
                </a:ext>
              </a:extLst>
            </p:cNvPr>
            <p:cNvSpPr/>
            <p:nvPr/>
          </p:nvSpPr>
          <p:spPr>
            <a:xfrm>
              <a:off x="6603624" y="389115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5E7B976-8022-50C2-C88E-E54FE0A31537}"/>
                </a:ext>
              </a:extLst>
            </p:cNvPr>
            <p:cNvSpPr/>
            <p:nvPr/>
          </p:nvSpPr>
          <p:spPr>
            <a:xfrm>
              <a:off x="6774065" y="400179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F153A11-022F-4AB3-E6D2-0628BF230F9D}"/>
                </a:ext>
              </a:extLst>
            </p:cNvPr>
            <p:cNvSpPr/>
            <p:nvPr/>
          </p:nvSpPr>
          <p:spPr>
            <a:xfrm>
              <a:off x="6454496" y="374766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D8831F3-E684-24A8-71A3-8E84C881B9EF}"/>
                </a:ext>
              </a:extLst>
            </p:cNvPr>
            <p:cNvSpPr/>
            <p:nvPr/>
          </p:nvSpPr>
          <p:spPr>
            <a:xfrm>
              <a:off x="6776730" y="370271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EE816D5-48B4-63A2-BD4B-D0032CE5EF0A}"/>
                </a:ext>
              </a:extLst>
            </p:cNvPr>
            <p:cNvSpPr/>
            <p:nvPr/>
          </p:nvSpPr>
          <p:spPr>
            <a:xfrm>
              <a:off x="7267807" y="380056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301CD2F-F981-2A57-26DC-03BD09E4858B}"/>
                </a:ext>
              </a:extLst>
            </p:cNvPr>
            <p:cNvSpPr/>
            <p:nvPr/>
          </p:nvSpPr>
          <p:spPr>
            <a:xfrm>
              <a:off x="7438248" y="391121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058744A-970F-508D-5FA9-3AC09AFC07E9}"/>
                </a:ext>
              </a:extLst>
            </p:cNvPr>
            <p:cNvSpPr/>
            <p:nvPr/>
          </p:nvSpPr>
          <p:spPr>
            <a:xfrm>
              <a:off x="7608688" y="400629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B07D92E-F2A0-C25D-A352-107E53873B81}"/>
                </a:ext>
              </a:extLst>
            </p:cNvPr>
            <p:cNvSpPr/>
            <p:nvPr/>
          </p:nvSpPr>
          <p:spPr>
            <a:xfrm>
              <a:off x="7211878" y="406507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E52A7EB-47DE-6F78-ADA4-DD7539158DE3}"/>
                </a:ext>
              </a:extLst>
            </p:cNvPr>
            <p:cNvSpPr/>
            <p:nvPr/>
          </p:nvSpPr>
          <p:spPr>
            <a:xfrm>
              <a:off x="6966865" y="386972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7BF5544-4CC3-F400-B54A-561397059655}"/>
                </a:ext>
              </a:extLst>
            </p:cNvPr>
            <p:cNvSpPr/>
            <p:nvPr/>
          </p:nvSpPr>
          <p:spPr>
            <a:xfrm>
              <a:off x="7137306" y="391293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0DE629E-B936-0F0E-14D0-F347835385AC}"/>
                </a:ext>
              </a:extLst>
            </p:cNvPr>
            <p:cNvSpPr/>
            <p:nvPr/>
          </p:nvSpPr>
          <p:spPr>
            <a:xfrm>
              <a:off x="7874996" y="407544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4F7720C-AD71-B824-AF70-AB1B604D003F}"/>
                </a:ext>
              </a:extLst>
            </p:cNvPr>
            <p:cNvSpPr/>
            <p:nvPr/>
          </p:nvSpPr>
          <p:spPr>
            <a:xfrm>
              <a:off x="7781797" y="353260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F24069B-18D6-3EF3-43D9-BB919203077E}"/>
                </a:ext>
              </a:extLst>
            </p:cNvPr>
            <p:cNvSpPr/>
            <p:nvPr/>
          </p:nvSpPr>
          <p:spPr>
            <a:xfrm>
              <a:off x="7952238" y="364324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C96F387-2843-FB1A-5B11-4644DA603AAC}"/>
                </a:ext>
              </a:extLst>
            </p:cNvPr>
            <p:cNvSpPr/>
            <p:nvPr/>
          </p:nvSpPr>
          <p:spPr>
            <a:xfrm>
              <a:off x="8122678" y="382131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A3FCCEA-14D8-E54F-4C0F-5970F500CF80}"/>
                </a:ext>
              </a:extLst>
            </p:cNvPr>
            <p:cNvSpPr/>
            <p:nvPr/>
          </p:nvSpPr>
          <p:spPr>
            <a:xfrm>
              <a:off x="7725868" y="393195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579C0BA-1753-3F94-150A-CAF83264D6E4}"/>
                </a:ext>
              </a:extLst>
            </p:cNvPr>
            <p:cNvSpPr/>
            <p:nvPr/>
          </p:nvSpPr>
          <p:spPr>
            <a:xfrm>
              <a:off x="7480855" y="354988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EDE106D-28D3-786C-4059-78E87D512196}"/>
                </a:ext>
              </a:extLst>
            </p:cNvPr>
            <p:cNvSpPr/>
            <p:nvPr/>
          </p:nvSpPr>
          <p:spPr>
            <a:xfrm>
              <a:off x="7651295" y="3779821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02CD656-3F6A-256D-6D4D-2B94EBB3990A}"/>
                </a:ext>
              </a:extLst>
            </p:cNvPr>
            <p:cNvSpPr/>
            <p:nvPr/>
          </p:nvSpPr>
          <p:spPr>
            <a:xfrm>
              <a:off x="6958877" y="369337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A71D995-8A71-458A-1C32-8AE46E67787E}"/>
                </a:ext>
              </a:extLst>
            </p:cNvPr>
            <p:cNvSpPr/>
            <p:nvPr/>
          </p:nvSpPr>
          <p:spPr>
            <a:xfrm>
              <a:off x="7129317" y="3736594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FA8C5FE-9AA5-4A77-0932-BE52ED560F99}"/>
                </a:ext>
              </a:extLst>
            </p:cNvPr>
            <p:cNvSpPr/>
            <p:nvPr/>
          </p:nvSpPr>
          <p:spPr>
            <a:xfrm>
              <a:off x="8104031" y="348765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C22FBEE-BFD2-B551-4D95-570F4826672F}"/>
                </a:ext>
              </a:extLst>
            </p:cNvPr>
            <p:cNvSpPr/>
            <p:nvPr/>
          </p:nvSpPr>
          <p:spPr>
            <a:xfrm>
              <a:off x="6844362" y="340121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FE20DAF-245C-92B4-6D40-A80CBE93C883}"/>
                </a:ext>
              </a:extLst>
            </p:cNvPr>
            <p:cNvSpPr/>
            <p:nvPr/>
          </p:nvSpPr>
          <p:spPr>
            <a:xfrm>
              <a:off x="7014802" y="351185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8D8E5C7-3666-7F6E-2E77-729C62CD308B}"/>
                </a:ext>
              </a:extLst>
            </p:cNvPr>
            <p:cNvSpPr/>
            <p:nvPr/>
          </p:nvSpPr>
          <p:spPr>
            <a:xfrm>
              <a:off x="8048101" y="388701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2E6C114-9DB6-A607-55DC-73A2AE219D94}"/>
                </a:ext>
              </a:extLst>
            </p:cNvPr>
            <p:cNvSpPr/>
            <p:nvPr/>
          </p:nvSpPr>
          <p:spPr>
            <a:xfrm>
              <a:off x="7803089" y="355680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6766ACB-AF4B-4196-0F04-52E98FA2B52D}"/>
                </a:ext>
              </a:extLst>
            </p:cNvPr>
            <p:cNvSpPr/>
            <p:nvPr/>
          </p:nvSpPr>
          <p:spPr>
            <a:xfrm>
              <a:off x="7973529" y="373487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7A2E82B-7C3C-F264-C7D0-0B153D5E2F4F}"/>
                </a:ext>
              </a:extLst>
            </p:cNvPr>
            <p:cNvSpPr/>
            <p:nvPr/>
          </p:nvSpPr>
          <p:spPr>
            <a:xfrm>
              <a:off x="7281110" y="364843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FF69F07-8542-5DE9-71E1-E83450176F92}"/>
                </a:ext>
              </a:extLst>
            </p:cNvPr>
            <p:cNvSpPr/>
            <p:nvPr/>
          </p:nvSpPr>
          <p:spPr>
            <a:xfrm>
              <a:off x="7451551" y="375907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E065743-B9EB-B3AE-FBC4-13C82DDD9BAF}"/>
                </a:ext>
              </a:extLst>
            </p:cNvPr>
            <p:cNvSpPr/>
            <p:nvPr/>
          </p:nvSpPr>
          <p:spPr>
            <a:xfrm>
              <a:off x="7528792" y="325944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F5B356D-54FE-0CF6-17FB-ECCFD7F93B6D}"/>
                </a:ext>
              </a:extLst>
            </p:cNvPr>
            <p:cNvSpPr/>
            <p:nvPr/>
          </p:nvSpPr>
          <p:spPr>
            <a:xfrm>
              <a:off x="7131982" y="337008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91749A2-CCB7-F60D-6F71-6AB8E5C8F3D5}"/>
                </a:ext>
              </a:extLst>
            </p:cNvPr>
            <p:cNvSpPr/>
            <p:nvPr/>
          </p:nvSpPr>
          <p:spPr>
            <a:xfrm>
              <a:off x="7795100" y="332859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6672197-ABC4-35A7-5EBF-7E8DF38E1458}"/>
                </a:ext>
              </a:extLst>
            </p:cNvPr>
            <p:cNvSpPr/>
            <p:nvPr/>
          </p:nvSpPr>
          <p:spPr>
            <a:xfrm>
              <a:off x="8479536" y="3404674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E26D90A-D846-79AF-5F72-A4918CE71287}"/>
                </a:ext>
              </a:extLst>
            </p:cNvPr>
            <p:cNvSpPr/>
            <p:nvPr/>
          </p:nvSpPr>
          <p:spPr>
            <a:xfrm>
              <a:off x="8649976" y="349975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B865D6B-20C8-0ACA-DC32-B1EC25F4BC8F}"/>
                </a:ext>
              </a:extLst>
            </p:cNvPr>
            <p:cNvSpPr/>
            <p:nvPr/>
          </p:nvSpPr>
          <p:spPr>
            <a:xfrm>
              <a:off x="8253166" y="355853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E40B856-2759-082F-7362-B6BF2C62C1D1}"/>
                </a:ext>
              </a:extLst>
            </p:cNvPr>
            <p:cNvSpPr/>
            <p:nvPr/>
          </p:nvSpPr>
          <p:spPr>
            <a:xfrm>
              <a:off x="8178594" y="3406401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B95B256-AB4F-EC40-B7D8-E174B77888D4}"/>
                </a:ext>
              </a:extLst>
            </p:cNvPr>
            <p:cNvSpPr/>
            <p:nvPr/>
          </p:nvSpPr>
          <p:spPr>
            <a:xfrm>
              <a:off x="8916284" y="356890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BF06DFD-879B-EFE5-B8BB-49AE6C293A24}"/>
                </a:ext>
              </a:extLst>
            </p:cNvPr>
            <p:cNvSpPr/>
            <p:nvPr/>
          </p:nvSpPr>
          <p:spPr>
            <a:xfrm>
              <a:off x="9086725" y="367955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E70FF9C-B3DF-4A5A-003E-85371DEEB79D}"/>
                </a:ext>
              </a:extLst>
            </p:cNvPr>
            <p:cNvSpPr/>
            <p:nvPr/>
          </p:nvSpPr>
          <p:spPr>
            <a:xfrm>
              <a:off x="8655302" y="388182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0CA0755-0449-E9FC-6541-BC35EECC07F1}"/>
                </a:ext>
              </a:extLst>
            </p:cNvPr>
            <p:cNvSpPr/>
            <p:nvPr/>
          </p:nvSpPr>
          <p:spPr>
            <a:xfrm>
              <a:off x="8354360" y="388354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53D5A6B-67F9-B328-5F35-6DA8485B6796}"/>
                </a:ext>
              </a:extLst>
            </p:cNvPr>
            <p:cNvSpPr/>
            <p:nvPr/>
          </p:nvSpPr>
          <p:spPr>
            <a:xfrm>
              <a:off x="8942922" y="390256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26BB02C6-8A4E-12C5-F925-282F8AA129CD}"/>
              </a:ext>
            </a:extLst>
          </p:cNvPr>
          <p:cNvSpPr txBox="1"/>
          <p:nvPr/>
        </p:nvSpPr>
        <p:spPr>
          <a:xfrm>
            <a:off x="7485368" y="1914377"/>
            <a:ext cx="472698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CLIP Features of all images in your database</a:t>
            </a:r>
          </a:p>
        </p:txBody>
      </p:sp>
    </p:spTree>
    <p:extLst>
      <p:ext uri="{BB962C8B-B14F-4D97-AF65-F5344CB8AC3E}">
        <p14:creationId xmlns:p14="http://schemas.microsoft.com/office/powerpoint/2010/main" val="50260262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F77F820-E59B-083F-6790-253AE02C7824}"/>
              </a:ext>
            </a:extLst>
          </p:cNvPr>
          <p:cNvSpPr/>
          <p:nvPr/>
        </p:nvSpPr>
        <p:spPr>
          <a:xfrm>
            <a:off x="4881966" y="883403"/>
            <a:ext cx="4726983" cy="8369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E8419-54DA-2E7A-723D-294BBE30F9EE}"/>
              </a:ext>
            </a:extLst>
          </p:cNvPr>
          <p:cNvSpPr/>
          <p:nvPr/>
        </p:nvSpPr>
        <p:spPr>
          <a:xfrm>
            <a:off x="9492409" y="387458"/>
            <a:ext cx="2449337" cy="1754326"/>
          </a:xfrm>
          <a:prstGeom prst="rect">
            <a:avLst/>
          </a:prstGeom>
          <a:noFill/>
          <a:scene3d>
            <a:camera prst="orthographicFront">
              <a:rot lat="16800000" lon="0" rev="0"/>
            </a:camera>
            <a:lightRig rig="chilly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CLIP SPACE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848E6-EB73-EE32-AF05-3BCEEBF68B03}"/>
              </a:ext>
            </a:extLst>
          </p:cNvPr>
          <p:cNvSpPr/>
          <p:nvPr/>
        </p:nvSpPr>
        <p:spPr>
          <a:xfrm>
            <a:off x="71120" y="721084"/>
            <a:ext cx="1656080" cy="28958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Picture 11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EA694DA6-B41F-AA79-2466-DE0086CB3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539858"/>
            <a:ext cx="2774197" cy="3719593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222CF83A-E1AD-A72B-DD97-4ADAD7EF2254}"/>
              </a:ext>
            </a:extLst>
          </p:cNvPr>
          <p:cNvSpPr/>
          <p:nvPr/>
        </p:nvSpPr>
        <p:spPr>
          <a:xfrm>
            <a:off x="2936240" y="873484"/>
            <a:ext cx="4236720" cy="518205"/>
          </a:xfrm>
          <a:custGeom>
            <a:avLst/>
            <a:gdLst>
              <a:gd name="connsiteX0" fmla="*/ 0 w 3159760"/>
              <a:gd name="connsiteY0" fmla="*/ 487956 h 548916"/>
              <a:gd name="connsiteX1" fmla="*/ 203200 w 3159760"/>
              <a:gd name="connsiteY1" fmla="*/ 477796 h 548916"/>
              <a:gd name="connsiteX2" fmla="*/ 640080 w 3159760"/>
              <a:gd name="connsiteY2" fmla="*/ 305076 h 548916"/>
              <a:gd name="connsiteX3" fmla="*/ 1615440 w 3159760"/>
              <a:gd name="connsiteY3" fmla="*/ 61236 h 548916"/>
              <a:gd name="connsiteX4" fmla="*/ 2682240 w 3159760"/>
              <a:gd name="connsiteY4" fmla="*/ 40916 h 548916"/>
              <a:gd name="connsiteX5" fmla="*/ 3159760 w 3159760"/>
              <a:gd name="connsiteY5" fmla="*/ 548916 h 548916"/>
              <a:gd name="connsiteX6" fmla="*/ 3159760 w 3159760"/>
              <a:gd name="connsiteY6" fmla="*/ 548916 h 5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9760" h="548916">
                <a:moveTo>
                  <a:pt x="0" y="487956"/>
                </a:moveTo>
                <a:cubicBezTo>
                  <a:pt x="48260" y="498116"/>
                  <a:pt x="96520" y="508276"/>
                  <a:pt x="203200" y="477796"/>
                </a:cubicBezTo>
                <a:cubicBezTo>
                  <a:pt x="309880" y="447316"/>
                  <a:pt x="404707" y="374503"/>
                  <a:pt x="640080" y="305076"/>
                </a:cubicBezTo>
                <a:cubicBezTo>
                  <a:pt x="875453" y="235649"/>
                  <a:pt x="1275080" y="105263"/>
                  <a:pt x="1615440" y="61236"/>
                </a:cubicBezTo>
                <a:cubicBezTo>
                  <a:pt x="1955800" y="17209"/>
                  <a:pt x="2424853" y="-40364"/>
                  <a:pt x="2682240" y="40916"/>
                </a:cubicBezTo>
                <a:cubicBezTo>
                  <a:pt x="2939627" y="122196"/>
                  <a:pt x="3159760" y="548916"/>
                  <a:pt x="3159760" y="548916"/>
                </a:cubicBezTo>
                <a:lnTo>
                  <a:pt x="3159760" y="548916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FA55B7-7DDD-286A-C732-2C39BCF31BB4}"/>
              </a:ext>
            </a:extLst>
          </p:cNvPr>
          <p:cNvSpPr/>
          <p:nvPr/>
        </p:nvSpPr>
        <p:spPr>
          <a:xfrm>
            <a:off x="7009883" y="1330614"/>
            <a:ext cx="203200" cy="715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351BA-F2B9-21DF-4CCE-D4678015D36E}"/>
              </a:ext>
            </a:extLst>
          </p:cNvPr>
          <p:cNvSpPr/>
          <p:nvPr/>
        </p:nvSpPr>
        <p:spPr>
          <a:xfrm>
            <a:off x="223520" y="873484"/>
            <a:ext cx="1656080" cy="28958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0ACB79-8BF9-8234-3AE4-8901AE459A15}"/>
              </a:ext>
            </a:extLst>
          </p:cNvPr>
          <p:cNvSpPr/>
          <p:nvPr/>
        </p:nvSpPr>
        <p:spPr>
          <a:xfrm>
            <a:off x="1575059" y="2169022"/>
            <a:ext cx="1656080" cy="28958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680446-D039-7F95-0211-8DD16BC89E50}"/>
              </a:ext>
            </a:extLst>
          </p:cNvPr>
          <p:cNvSpPr txBox="1"/>
          <p:nvPr/>
        </p:nvSpPr>
        <p:spPr>
          <a:xfrm>
            <a:off x="-113938" y="1114674"/>
            <a:ext cx="202619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“Blue Cat”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9E055E-6EFC-7874-0D6C-26E5060D5A56}"/>
              </a:ext>
            </a:extLst>
          </p:cNvPr>
          <p:cNvGrpSpPr/>
          <p:nvPr/>
        </p:nvGrpSpPr>
        <p:grpSpPr>
          <a:xfrm>
            <a:off x="5127097" y="927135"/>
            <a:ext cx="4236720" cy="749444"/>
            <a:chOff x="4640891" y="3225572"/>
            <a:chExt cx="4673088" cy="90184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3AD0897-E8C4-88DE-35CE-6E4260B19B61}"/>
                </a:ext>
              </a:extLst>
            </p:cNvPr>
            <p:cNvSpPr/>
            <p:nvPr/>
          </p:nvSpPr>
          <p:spPr>
            <a:xfrm>
              <a:off x="4779382" y="364566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584CDBE-86B0-BE72-AB88-C40C547782A4}"/>
                </a:ext>
              </a:extLst>
            </p:cNvPr>
            <p:cNvSpPr/>
            <p:nvPr/>
          </p:nvSpPr>
          <p:spPr>
            <a:xfrm>
              <a:off x="4949822" y="375631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EEE745-E0A5-D7FC-4E86-3812E1C2BE22}"/>
                </a:ext>
              </a:extLst>
            </p:cNvPr>
            <p:cNvSpPr/>
            <p:nvPr/>
          </p:nvSpPr>
          <p:spPr>
            <a:xfrm>
              <a:off x="5120262" y="385139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5B3CC8-27BF-6C6F-EE38-66D1EC079E1F}"/>
                </a:ext>
              </a:extLst>
            </p:cNvPr>
            <p:cNvSpPr/>
            <p:nvPr/>
          </p:nvSpPr>
          <p:spPr>
            <a:xfrm>
              <a:off x="4723452" y="391017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7780628-77DB-6055-2640-FBAECCB5C67E}"/>
                </a:ext>
              </a:extLst>
            </p:cNvPr>
            <p:cNvSpPr/>
            <p:nvPr/>
          </p:nvSpPr>
          <p:spPr>
            <a:xfrm>
              <a:off x="5911000" y="350146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D97DE3-1090-4B34-FC48-FF541A6E5965}"/>
                </a:ext>
              </a:extLst>
            </p:cNvPr>
            <p:cNvSpPr/>
            <p:nvPr/>
          </p:nvSpPr>
          <p:spPr>
            <a:xfrm>
              <a:off x="4648880" y="375803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17BC18-4028-BEBE-D907-68F171348772}"/>
                </a:ext>
              </a:extLst>
            </p:cNvPr>
            <p:cNvSpPr/>
            <p:nvPr/>
          </p:nvSpPr>
          <p:spPr>
            <a:xfrm>
              <a:off x="5386570" y="392054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2AD20E-F0E5-1165-BC8B-B6DBEAA98D91}"/>
                </a:ext>
              </a:extLst>
            </p:cNvPr>
            <p:cNvSpPr/>
            <p:nvPr/>
          </p:nvSpPr>
          <p:spPr>
            <a:xfrm>
              <a:off x="5557010" y="403119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2D66AF-5683-9C6F-1FBA-DE1A5FF5B036}"/>
                </a:ext>
              </a:extLst>
            </p:cNvPr>
            <p:cNvSpPr/>
            <p:nvPr/>
          </p:nvSpPr>
          <p:spPr>
            <a:xfrm>
              <a:off x="5463812" y="348834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188F71-E419-3C35-28FB-806D1170B34E}"/>
                </a:ext>
              </a:extLst>
            </p:cNvPr>
            <p:cNvSpPr/>
            <p:nvPr/>
          </p:nvSpPr>
          <p:spPr>
            <a:xfrm>
              <a:off x="5634252" y="366641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D3817-2FF4-FFEE-3D47-A8A962876760}"/>
                </a:ext>
              </a:extLst>
            </p:cNvPr>
            <p:cNvSpPr/>
            <p:nvPr/>
          </p:nvSpPr>
          <p:spPr>
            <a:xfrm>
              <a:off x="5237442" y="377705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640C8B-7A5A-808E-4674-0085EAFD42E2}"/>
                </a:ext>
              </a:extLst>
            </p:cNvPr>
            <p:cNvSpPr/>
            <p:nvPr/>
          </p:nvSpPr>
          <p:spPr>
            <a:xfrm>
              <a:off x="5162870" y="3624921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9F9F74-B96B-53EC-C6F2-F295423B10BD}"/>
                </a:ext>
              </a:extLst>
            </p:cNvPr>
            <p:cNvSpPr/>
            <p:nvPr/>
          </p:nvSpPr>
          <p:spPr>
            <a:xfrm>
              <a:off x="5903011" y="332511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80C031-9462-A924-3C80-7816715F7041}"/>
                </a:ext>
              </a:extLst>
            </p:cNvPr>
            <p:cNvSpPr/>
            <p:nvPr/>
          </p:nvSpPr>
          <p:spPr>
            <a:xfrm>
              <a:off x="4640891" y="3581694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A13E1E-BFB1-7BC4-1B8F-94259FBC4F1B}"/>
                </a:ext>
              </a:extLst>
            </p:cNvPr>
            <p:cNvSpPr/>
            <p:nvPr/>
          </p:nvSpPr>
          <p:spPr>
            <a:xfrm>
              <a:off x="5559675" y="373211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F83D3E4-68E5-7BC6-562A-53B3B57BFD9E}"/>
                </a:ext>
              </a:extLst>
            </p:cNvPr>
            <p:cNvSpPr/>
            <p:nvPr/>
          </p:nvSpPr>
          <p:spPr>
            <a:xfrm>
              <a:off x="5485103" y="357997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121ACAA-9CE0-1508-6370-69364BF4B621}"/>
                </a:ext>
              </a:extLst>
            </p:cNvPr>
            <p:cNvSpPr/>
            <p:nvPr/>
          </p:nvSpPr>
          <p:spPr>
            <a:xfrm>
              <a:off x="4792685" y="349353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C6952F-F625-8EA3-BD7F-A269B78CCBEE}"/>
                </a:ext>
              </a:extLst>
            </p:cNvPr>
            <p:cNvSpPr/>
            <p:nvPr/>
          </p:nvSpPr>
          <p:spPr>
            <a:xfrm>
              <a:off x="4963125" y="360417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5DCFF79-673E-7BE7-A758-E0E195D1C344}"/>
                </a:ext>
              </a:extLst>
            </p:cNvPr>
            <p:cNvSpPr/>
            <p:nvPr/>
          </p:nvSpPr>
          <p:spPr>
            <a:xfrm>
              <a:off x="6161550" y="334485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85059C4-B5B9-F7D9-703D-91436413144E}"/>
                </a:ext>
              </a:extLst>
            </p:cNvPr>
            <p:cNvSpPr/>
            <p:nvPr/>
          </p:nvSpPr>
          <p:spPr>
            <a:xfrm>
              <a:off x="6427859" y="341400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1025032-2D32-5C18-94A9-4CE54F753B15}"/>
                </a:ext>
              </a:extLst>
            </p:cNvPr>
            <p:cNvSpPr/>
            <p:nvPr/>
          </p:nvSpPr>
          <p:spPr>
            <a:xfrm>
              <a:off x="6598299" y="352465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E3F2A62-2FB7-76CB-CED5-F1E87ABB9269}"/>
                </a:ext>
              </a:extLst>
            </p:cNvPr>
            <p:cNvSpPr/>
            <p:nvPr/>
          </p:nvSpPr>
          <p:spPr>
            <a:xfrm>
              <a:off x="6278730" y="327051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D3AA43C-E477-9058-615B-BFFDDB11CBDA}"/>
                </a:ext>
              </a:extLst>
            </p:cNvPr>
            <p:cNvSpPr/>
            <p:nvPr/>
          </p:nvSpPr>
          <p:spPr>
            <a:xfrm>
              <a:off x="6600964" y="322557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B367E92-676D-44C5-676E-9F88D6C87FE0}"/>
                </a:ext>
              </a:extLst>
            </p:cNvPr>
            <p:cNvSpPr/>
            <p:nvPr/>
          </p:nvSpPr>
          <p:spPr>
            <a:xfrm>
              <a:off x="6166876" y="372692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67CB8EA-63CC-4EB7-68C2-19A6761B70BF}"/>
                </a:ext>
              </a:extLst>
            </p:cNvPr>
            <p:cNvSpPr/>
            <p:nvPr/>
          </p:nvSpPr>
          <p:spPr>
            <a:xfrm>
              <a:off x="6337316" y="3822004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6C94A62-5879-D9B4-1F6A-AF2B52544FF6}"/>
                </a:ext>
              </a:extLst>
            </p:cNvPr>
            <p:cNvSpPr/>
            <p:nvPr/>
          </p:nvSpPr>
          <p:spPr>
            <a:xfrm>
              <a:off x="5940506" y="3880781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5777B55-9355-7377-855E-783742BD8C6E}"/>
                </a:ext>
              </a:extLst>
            </p:cNvPr>
            <p:cNvSpPr/>
            <p:nvPr/>
          </p:nvSpPr>
          <p:spPr>
            <a:xfrm>
              <a:off x="5865934" y="372864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CA711B0-1D2F-1BE0-3AE4-225A1DD321EC}"/>
                </a:ext>
              </a:extLst>
            </p:cNvPr>
            <p:cNvSpPr/>
            <p:nvPr/>
          </p:nvSpPr>
          <p:spPr>
            <a:xfrm>
              <a:off x="6603624" y="389115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5E7B976-8022-50C2-C88E-E54FE0A31537}"/>
                </a:ext>
              </a:extLst>
            </p:cNvPr>
            <p:cNvSpPr/>
            <p:nvPr/>
          </p:nvSpPr>
          <p:spPr>
            <a:xfrm>
              <a:off x="6774065" y="400179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F153A11-022F-4AB3-E6D2-0628BF230F9D}"/>
                </a:ext>
              </a:extLst>
            </p:cNvPr>
            <p:cNvSpPr/>
            <p:nvPr/>
          </p:nvSpPr>
          <p:spPr>
            <a:xfrm>
              <a:off x="6454496" y="374766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D8831F3-E684-24A8-71A3-8E84C881B9EF}"/>
                </a:ext>
              </a:extLst>
            </p:cNvPr>
            <p:cNvSpPr/>
            <p:nvPr/>
          </p:nvSpPr>
          <p:spPr>
            <a:xfrm>
              <a:off x="6776730" y="370271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EE816D5-48B4-63A2-BD4B-D0032CE5EF0A}"/>
                </a:ext>
              </a:extLst>
            </p:cNvPr>
            <p:cNvSpPr/>
            <p:nvPr/>
          </p:nvSpPr>
          <p:spPr>
            <a:xfrm>
              <a:off x="7267807" y="380056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301CD2F-F981-2A57-26DC-03BD09E4858B}"/>
                </a:ext>
              </a:extLst>
            </p:cNvPr>
            <p:cNvSpPr/>
            <p:nvPr/>
          </p:nvSpPr>
          <p:spPr>
            <a:xfrm>
              <a:off x="7438248" y="391121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058744A-970F-508D-5FA9-3AC09AFC07E9}"/>
                </a:ext>
              </a:extLst>
            </p:cNvPr>
            <p:cNvSpPr/>
            <p:nvPr/>
          </p:nvSpPr>
          <p:spPr>
            <a:xfrm>
              <a:off x="7608688" y="400629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B07D92E-F2A0-C25D-A352-107E53873B81}"/>
                </a:ext>
              </a:extLst>
            </p:cNvPr>
            <p:cNvSpPr/>
            <p:nvPr/>
          </p:nvSpPr>
          <p:spPr>
            <a:xfrm>
              <a:off x="7211878" y="406507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E52A7EB-47DE-6F78-ADA4-DD7539158DE3}"/>
                </a:ext>
              </a:extLst>
            </p:cNvPr>
            <p:cNvSpPr/>
            <p:nvPr/>
          </p:nvSpPr>
          <p:spPr>
            <a:xfrm>
              <a:off x="6966865" y="386972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7BF5544-4CC3-F400-B54A-561397059655}"/>
                </a:ext>
              </a:extLst>
            </p:cNvPr>
            <p:cNvSpPr/>
            <p:nvPr/>
          </p:nvSpPr>
          <p:spPr>
            <a:xfrm>
              <a:off x="7137306" y="391293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0DE629E-B936-0F0E-14D0-F347835385AC}"/>
                </a:ext>
              </a:extLst>
            </p:cNvPr>
            <p:cNvSpPr/>
            <p:nvPr/>
          </p:nvSpPr>
          <p:spPr>
            <a:xfrm>
              <a:off x="7874996" y="407544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4F7720C-AD71-B824-AF70-AB1B604D003F}"/>
                </a:ext>
              </a:extLst>
            </p:cNvPr>
            <p:cNvSpPr/>
            <p:nvPr/>
          </p:nvSpPr>
          <p:spPr>
            <a:xfrm>
              <a:off x="7781797" y="353260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F24069B-18D6-3EF3-43D9-BB919203077E}"/>
                </a:ext>
              </a:extLst>
            </p:cNvPr>
            <p:cNvSpPr/>
            <p:nvPr/>
          </p:nvSpPr>
          <p:spPr>
            <a:xfrm>
              <a:off x="7952238" y="364324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C96F387-2843-FB1A-5B11-4644DA603AAC}"/>
                </a:ext>
              </a:extLst>
            </p:cNvPr>
            <p:cNvSpPr/>
            <p:nvPr/>
          </p:nvSpPr>
          <p:spPr>
            <a:xfrm>
              <a:off x="8122678" y="382131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A3FCCEA-14D8-E54F-4C0F-5970F500CF80}"/>
                </a:ext>
              </a:extLst>
            </p:cNvPr>
            <p:cNvSpPr/>
            <p:nvPr/>
          </p:nvSpPr>
          <p:spPr>
            <a:xfrm>
              <a:off x="7725868" y="393195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579C0BA-1753-3F94-150A-CAF83264D6E4}"/>
                </a:ext>
              </a:extLst>
            </p:cNvPr>
            <p:cNvSpPr/>
            <p:nvPr/>
          </p:nvSpPr>
          <p:spPr>
            <a:xfrm>
              <a:off x="7480855" y="354988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EDE106D-28D3-786C-4059-78E87D512196}"/>
                </a:ext>
              </a:extLst>
            </p:cNvPr>
            <p:cNvSpPr/>
            <p:nvPr/>
          </p:nvSpPr>
          <p:spPr>
            <a:xfrm>
              <a:off x="7651295" y="3779821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02CD656-3F6A-256D-6D4D-2B94EBB3990A}"/>
                </a:ext>
              </a:extLst>
            </p:cNvPr>
            <p:cNvSpPr/>
            <p:nvPr/>
          </p:nvSpPr>
          <p:spPr>
            <a:xfrm>
              <a:off x="6958877" y="369337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A71D995-8A71-458A-1C32-8AE46E67787E}"/>
                </a:ext>
              </a:extLst>
            </p:cNvPr>
            <p:cNvSpPr/>
            <p:nvPr/>
          </p:nvSpPr>
          <p:spPr>
            <a:xfrm>
              <a:off x="7129317" y="3736594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FA8C5FE-9AA5-4A77-0932-BE52ED560F99}"/>
                </a:ext>
              </a:extLst>
            </p:cNvPr>
            <p:cNvSpPr/>
            <p:nvPr/>
          </p:nvSpPr>
          <p:spPr>
            <a:xfrm>
              <a:off x="8104031" y="348765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C22FBEE-BFD2-B551-4D95-570F4826672F}"/>
                </a:ext>
              </a:extLst>
            </p:cNvPr>
            <p:cNvSpPr/>
            <p:nvPr/>
          </p:nvSpPr>
          <p:spPr>
            <a:xfrm>
              <a:off x="6844362" y="340121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FE20DAF-245C-92B4-6D40-A80CBE93C883}"/>
                </a:ext>
              </a:extLst>
            </p:cNvPr>
            <p:cNvSpPr/>
            <p:nvPr/>
          </p:nvSpPr>
          <p:spPr>
            <a:xfrm>
              <a:off x="7014802" y="351185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8D8E5C7-3666-7F6E-2E77-729C62CD308B}"/>
                </a:ext>
              </a:extLst>
            </p:cNvPr>
            <p:cNvSpPr/>
            <p:nvPr/>
          </p:nvSpPr>
          <p:spPr>
            <a:xfrm>
              <a:off x="8048101" y="388701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2E6C114-9DB6-A607-55DC-73A2AE219D94}"/>
                </a:ext>
              </a:extLst>
            </p:cNvPr>
            <p:cNvSpPr/>
            <p:nvPr/>
          </p:nvSpPr>
          <p:spPr>
            <a:xfrm>
              <a:off x="7803089" y="355680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6766ACB-AF4B-4196-0F04-52E98FA2B52D}"/>
                </a:ext>
              </a:extLst>
            </p:cNvPr>
            <p:cNvSpPr/>
            <p:nvPr/>
          </p:nvSpPr>
          <p:spPr>
            <a:xfrm>
              <a:off x="7973529" y="373487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7A2E82B-7C3C-F264-C7D0-0B153D5E2F4F}"/>
                </a:ext>
              </a:extLst>
            </p:cNvPr>
            <p:cNvSpPr/>
            <p:nvPr/>
          </p:nvSpPr>
          <p:spPr>
            <a:xfrm>
              <a:off x="7281110" y="364843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FF69F07-8542-5DE9-71E1-E83450176F92}"/>
                </a:ext>
              </a:extLst>
            </p:cNvPr>
            <p:cNvSpPr/>
            <p:nvPr/>
          </p:nvSpPr>
          <p:spPr>
            <a:xfrm>
              <a:off x="7451551" y="375907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E065743-B9EB-B3AE-FBC4-13C82DDD9BAF}"/>
                </a:ext>
              </a:extLst>
            </p:cNvPr>
            <p:cNvSpPr/>
            <p:nvPr/>
          </p:nvSpPr>
          <p:spPr>
            <a:xfrm>
              <a:off x="7528792" y="325944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F5B356D-54FE-0CF6-17FB-ECCFD7F93B6D}"/>
                </a:ext>
              </a:extLst>
            </p:cNvPr>
            <p:cNvSpPr/>
            <p:nvPr/>
          </p:nvSpPr>
          <p:spPr>
            <a:xfrm>
              <a:off x="7131982" y="337008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91749A2-CCB7-F60D-6F71-6AB8E5C8F3D5}"/>
                </a:ext>
              </a:extLst>
            </p:cNvPr>
            <p:cNvSpPr/>
            <p:nvPr/>
          </p:nvSpPr>
          <p:spPr>
            <a:xfrm>
              <a:off x="7795100" y="332859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6672197-ABC4-35A7-5EBF-7E8DF38E1458}"/>
                </a:ext>
              </a:extLst>
            </p:cNvPr>
            <p:cNvSpPr/>
            <p:nvPr/>
          </p:nvSpPr>
          <p:spPr>
            <a:xfrm>
              <a:off x="8479536" y="3404674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E26D90A-D846-79AF-5F72-A4918CE71287}"/>
                </a:ext>
              </a:extLst>
            </p:cNvPr>
            <p:cNvSpPr/>
            <p:nvPr/>
          </p:nvSpPr>
          <p:spPr>
            <a:xfrm>
              <a:off x="8649976" y="349975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B865D6B-20C8-0ACA-DC32-B1EC25F4BC8F}"/>
                </a:ext>
              </a:extLst>
            </p:cNvPr>
            <p:cNvSpPr/>
            <p:nvPr/>
          </p:nvSpPr>
          <p:spPr>
            <a:xfrm>
              <a:off x="8253166" y="355853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E40B856-2759-082F-7362-B6BF2C62C1D1}"/>
                </a:ext>
              </a:extLst>
            </p:cNvPr>
            <p:cNvSpPr/>
            <p:nvPr/>
          </p:nvSpPr>
          <p:spPr>
            <a:xfrm>
              <a:off x="8178594" y="3406401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B95B256-AB4F-EC40-B7D8-E174B77888D4}"/>
                </a:ext>
              </a:extLst>
            </p:cNvPr>
            <p:cNvSpPr/>
            <p:nvPr/>
          </p:nvSpPr>
          <p:spPr>
            <a:xfrm>
              <a:off x="8916284" y="356890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BF06DFD-879B-EFE5-B8BB-49AE6C293A24}"/>
                </a:ext>
              </a:extLst>
            </p:cNvPr>
            <p:cNvSpPr/>
            <p:nvPr/>
          </p:nvSpPr>
          <p:spPr>
            <a:xfrm>
              <a:off x="9086725" y="367955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E70FF9C-B3DF-4A5A-003E-85371DEEB79D}"/>
                </a:ext>
              </a:extLst>
            </p:cNvPr>
            <p:cNvSpPr/>
            <p:nvPr/>
          </p:nvSpPr>
          <p:spPr>
            <a:xfrm>
              <a:off x="8655302" y="388182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0CA0755-0449-E9FC-6541-BC35EECC07F1}"/>
                </a:ext>
              </a:extLst>
            </p:cNvPr>
            <p:cNvSpPr/>
            <p:nvPr/>
          </p:nvSpPr>
          <p:spPr>
            <a:xfrm>
              <a:off x="8354360" y="388354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53D5A6B-67F9-B328-5F35-6DA8485B6796}"/>
                </a:ext>
              </a:extLst>
            </p:cNvPr>
            <p:cNvSpPr/>
            <p:nvPr/>
          </p:nvSpPr>
          <p:spPr>
            <a:xfrm>
              <a:off x="8942922" y="390256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26BB02C6-8A4E-12C5-F925-282F8AA129CD}"/>
              </a:ext>
            </a:extLst>
          </p:cNvPr>
          <p:cNvSpPr txBox="1"/>
          <p:nvPr/>
        </p:nvSpPr>
        <p:spPr>
          <a:xfrm>
            <a:off x="7485368" y="1914377"/>
            <a:ext cx="472698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CLIP Features of all images in your database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89F567A-B20A-C0CE-5F61-807047CAA102}"/>
              </a:ext>
            </a:extLst>
          </p:cNvPr>
          <p:cNvSpPr/>
          <p:nvPr/>
        </p:nvSpPr>
        <p:spPr>
          <a:xfrm>
            <a:off x="6045101" y="1216777"/>
            <a:ext cx="2071160" cy="326488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94BA6C-8CBE-7537-B6D6-3B95562DD2FA}"/>
              </a:ext>
            </a:extLst>
          </p:cNvPr>
          <p:cNvSpPr txBox="1"/>
          <p:nvPr/>
        </p:nvSpPr>
        <p:spPr>
          <a:xfrm>
            <a:off x="7493415" y="3042592"/>
            <a:ext cx="472698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Retrieve nearby images as search results</a:t>
            </a:r>
          </a:p>
        </p:txBody>
      </p:sp>
    </p:spTree>
    <p:extLst>
      <p:ext uri="{BB962C8B-B14F-4D97-AF65-F5344CB8AC3E}">
        <p14:creationId xmlns:p14="http://schemas.microsoft.com/office/powerpoint/2010/main" val="24764795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419040-5A6E-B985-95C9-723B8173CB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387" y="840889"/>
            <a:ext cx="8579634" cy="500139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DC3388C-1840-72A5-6157-93A942C055A0}"/>
              </a:ext>
            </a:extLst>
          </p:cNvPr>
          <p:cNvSpPr/>
          <p:nvPr/>
        </p:nvSpPr>
        <p:spPr>
          <a:xfrm>
            <a:off x="2260600" y="231697"/>
            <a:ext cx="4726983" cy="8369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DBD8AD-0B05-A41D-7345-A30364C5FC3A}"/>
              </a:ext>
            </a:extLst>
          </p:cNvPr>
          <p:cNvSpPr/>
          <p:nvPr/>
        </p:nvSpPr>
        <p:spPr>
          <a:xfrm>
            <a:off x="4388517" y="678908"/>
            <a:ext cx="203200" cy="715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0E61C3-9BF0-BB13-EAF5-877F7A45164B}"/>
              </a:ext>
            </a:extLst>
          </p:cNvPr>
          <p:cNvGrpSpPr/>
          <p:nvPr/>
        </p:nvGrpSpPr>
        <p:grpSpPr>
          <a:xfrm>
            <a:off x="2505731" y="275429"/>
            <a:ext cx="4236720" cy="749444"/>
            <a:chOff x="4640891" y="3225572"/>
            <a:chExt cx="4673088" cy="90184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603F96-5134-E672-ACB2-2BB3CC200D20}"/>
                </a:ext>
              </a:extLst>
            </p:cNvPr>
            <p:cNvSpPr/>
            <p:nvPr/>
          </p:nvSpPr>
          <p:spPr>
            <a:xfrm>
              <a:off x="4779382" y="364566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7ABA0C9-9205-5A69-8F99-90006845168A}"/>
                </a:ext>
              </a:extLst>
            </p:cNvPr>
            <p:cNvSpPr/>
            <p:nvPr/>
          </p:nvSpPr>
          <p:spPr>
            <a:xfrm>
              <a:off x="4949822" y="375631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4A52E22-5F2E-B5A7-C03D-5F648F4B5491}"/>
                </a:ext>
              </a:extLst>
            </p:cNvPr>
            <p:cNvSpPr/>
            <p:nvPr/>
          </p:nvSpPr>
          <p:spPr>
            <a:xfrm>
              <a:off x="5120262" y="385139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B81185D-3143-D925-37D5-346D601B453E}"/>
                </a:ext>
              </a:extLst>
            </p:cNvPr>
            <p:cNvSpPr/>
            <p:nvPr/>
          </p:nvSpPr>
          <p:spPr>
            <a:xfrm>
              <a:off x="4723452" y="391017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C4BABCD-BD49-6FC7-DAF9-9E8AC8F212E9}"/>
                </a:ext>
              </a:extLst>
            </p:cNvPr>
            <p:cNvSpPr/>
            <p:nvPr/>
          </p:nvSpPr>
          <p:spPr>
            <a:xfrm>
              <a:off x="5911000" y="350146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C6C3183-C5E8-8BCF-41EA-98F20482C214}"/>
                </a:ext>
              </a:extLst>
            </p:cNvPr>
            <p:cNvSpPr/>
            <p:nvPr/>
          </p:nvSpPr>
          <p:spPr>
            <a:xfrm>
              <a:off x="4648880" y="375803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81250C-A02F-8FF1-FD46-A739FDCEA17B}"/>
                </a:ext>
              </a:extLst>
            </p:cNvPr>
            <p:cNvSpPr/>
            <p:nvPr/>
          </p:nvSpPr>
          <p:spPr>
            <a:xfrm>
              <a:off x="5386570" y="392054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7C53E4-FB1A-8E6C-F5FF-CCA17CA61A94}"/>
                </a:ext>
              </a:extLst>
            </p:cNvPr>
            <p:cNvSpPr/>
            <p:nvPr/>
          </p:nvSpPr>
          <p:spPr>
            <a:xfrm>
              <a:off x="5557010" y="403119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586198A-386D-40D6-6CA6-B45A82F2CB6B}"/>
                </a:ext>
              </a:extLst>
            </p:cNvPr>
            <p:cNvSpPr/>
            <p:nvPr/>
          </p:nvSpPr>
          <p:spPr>
            <a:xfrm>
              <a:off x="5463812" y="348834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BF8CA0-479F-948B-0AC5-137BA8C0CAB7}"/>
                </a:ext>
              </a:extLst>
            </p:cNvPr>
            <p:cNvSpPr/>
            <p:nvPr/>
          </p:nvSpPr>
          <p:spPr>
            <a:xfrm>
              <a:off x="5634252" y="366641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A518591-1DD5-6FA4-ADBE-A21AD289A9F9}"/>
                </a:ext>
              </a:extLst>
            </p:cNvPr>
            <p:cNvSpPr/>
            <p:nvPr/>
          </p:nvSpPr>
          <p:spPr>
            <a:xfrm>
              <a:off x="5237442" y="377705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EE919A9-2D12-3931-1411-8A72703F87F3}"/>
                </a:ext>
              </a:extLst>
            </p:cNvPr>
            <p:cNvSpPr/>
            <p:nvPr/>
          </p:nvSpPr>
          <p:spPr>
            <a:xfrm>
              <a:off x="5162870" y="3624921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8C4373-270F-A086-896D-2AB70C1043A7}"/>
                </a:ext>
              </a:extLst>
            </p:cNvPr>
            <p:cNvSpPr/>
            <p:nvPr/>
          </p:nvSpPr>
          <p:spPr>
            <a:xfrm>
              <a:off x="5903011" y="332511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AC00160-6A92-9F5B-0417-55733129541E}"/>
                </a:ext>
              </a:extLst>
            </p:cNvPr>
            <p:cNvSpPr/>
            <p:nvPr/>
          </p:nvSpPr>
          <p:spPr>
            <a:xfrm>
              <a:off x="4640891" y="3581694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050934-5A62-0BA8-D61F-C312B5442167}"/>
                </a:ext>
              </a:extLst>
            </p:cNvPr>
            <p:cNvSpPr/>
            <p:nvPr/>
          </p:nvSpPr>
          <p:spPr>
            <a:xfrm>
              <a:off x="5559675" y="373211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2F52BE9-BE23-3102-6BBF-20B67C3EF0F9}"/>
                </a:ext>
              </a:extLst>
            </p:cNvPr>
            <p:cNvSpPr/>
            <p:nvPr/>
          </p:nvSpPr>
          <p:spPr>
            <a:xfrm>
              <a:off x="5485103" y="357997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44A017D-9C78-E20B-6B6D-5A7ABCF8C8D9}"/>
                </a:ext>
              </a:extLst>
            </p:cNvPr>
            <p:cNvSpPr/>
            <p:nvPr/>
          </p:nvSpPr>
          <p:spPr>
            <a:xfrm>
              <a:off x="4792685" y="349353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F60BF82-5A36-0B72-2F8B-BB1F089253D4}"/>
                </a:ext>
              </a:extLst>
            </p:cNvPr>
            <p:cNvSpPr/>
            <p:nvPr/>
          </p:nvSpPr>
          <p:spPr>
            <a:xfrm>
              <a:off x="4963125" y="360417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410868-C6B7-F0E0-30D1-975C0FE9C502}"/>
                </a:ext>
              </a:extLst>
            </p:cNvPr>
            <p:cNvSpPr/>
            <p:nvPr/>
          </p:nvSpPr>
          <p:spPr>
            <a:xfrm>
              <a:off x="6161550" y="334485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070F3B5-E186-312C-1E8D-F71B09602CEF}"/>
                </a:ext>
              </a:extLst>
            </p:cNvPr>
            <p:cNvSpPr/>
            <p:nvPr/>
          </p:nvSpPr>
          <p:spPr>
            <a:xfrm>
              <a:off x="6427859" y="341400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767BF6-7729-22F9-3FFF-D5D9853CE945}"/>
                </a:ext>
              </a:extLst>
            </p:cNvPr>
            <p:cNvSpPr/>
            <p:nvPr/>
          </p:nvSpPr>
          <p:spPr>
            <a:xfrm>
              <a:off x="6598299" y="352465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531BD27-6807-6821-6EF8-3C1AB3775BA6}"/>
                </a:ext>
              </a:extLst>
            </p:cNvPr>
            <p:cNvSpPr/>
            <p:nvPr/>
          </p:nvSpPr>
          <p:spPr>
            <a:xfrm>
              <a:off x="6278730" y="327051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02FB57B-087D-53F3-EE12-DE1174481D1B}"/>
                </a:ext>
              </a:extLst>
            </p:cNvPr>
            <p:cNvSpPr/>
            <p:nvPr/>
          </p:nvSpPr>
          <p:spPr>
            <a:xfrm>
              <a:off x="6600964" y="322557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F01FE7-10D9-E734-2CCD-1634E4BB3844}"/>
                </a:ext>
              </a:extLst>
            </p:cNvPr>
            <p:cNvSpPr/>
            <p:nvPr/>
          </p:nvSpPr>
          <p:spPr>
            <a:xfrm>
              <a:off x="6166876" y="372692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FE3358D-F2F0-D79B-2BF5-3C9F9804F0C8}"/>
                </a:ext>
              </a:extLst>
            </p:cNvPr>
            <p:cNvSpPr/>
            <p:nvPr/>
          </p:nvSpPr>
          <p:spPr>
            <a:xfrm>
              <a:off x="6337316" y="3822004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F878A1C-387D-3387-DCBA-8C43BEC9A751}"/>
                </a:ext>
              </a:extLst>
            </p:cNvPr>
            <p:cNvSpPr/>
            <p:nvPr/>
          </p:nvSpPr>
          <p:spPr>
            <a:xfrm>
              <a:off x="5940506" y="3880781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C2819E2-6F0B-3A92-5A72-F7ED93EA0FFF}"/>
                </a:ext>
              </a:extLst>
            </p:cNvPr>
            <p:cNvSpPr/>
            <p:nvPr/>
          </p:nvSpPr>
          <p:spPr>
            <a:xfrm>
              <a:off x="5865934" y="372864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3140BF5-162C-D343-6E9D-9A9CE625EACE}"/>
                </a:ext>
              </a:extLst>
            </p:cNvPr>
            <p:cNvSpPr/>
            <p:nvPr/>
          </p:nvSpPr>
          <p:spPr>
            <a:xfrm>
              <a:off x="6603624" y="389115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997AC13-7E6E-28E9-D618-357C2E6FDE9F}"/>
                </a:ext>
              </a:extLst>
            </p:cNvPr>
            <p:cNvSpPr/>
            <p:nvPr/>
          </p:nvSpPr>
          <p:spPr>
            <a:xfrm>
              <a:off x="6774065" y="400179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E1D4B7A-E7A9-22A0-8268-2831B143EBCD}"/>
                </a:ext>
              </a:extLst>
            </p:cNvPr>
            <p:cNvSpPr/>
            <p:nvPr/>
          </p:nvSpPr>
          <p:spPr>
            <a:xfrm>
              <a:off x="6454496" y="374766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A8AA27E-74B3-481E-7F08-3323A7B01CDD}"/>
                </a:ext>
              </a:extLst>
            </p:cNvPr>
            <p:cNvSpPr/>
            <p:nvPr/>
          </p:nvSpPr>
          <p:spPr>
            <a:xfrm>
              <a:off x="6776730" y="370271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2C82A7B-AB70-0205-7EB6-F951047F9936}"/>
                </a:ext>
              </a:extLst>
            </p:cNvPr>
            <p:cNvSpPr/>
            <p:nvPr/>
          </p:nvSpPr>
          <p:spPr>
            <a:xfrm>
              <a:off x="7267807" y="380056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E29D3F8-3E53-D6E5-DB4B-B42D5D7616FE}"/>
                </a:ext>
              </a:extLst>
            </p:cNvPr>
            <p:cNvSpPr/>
            <p:nvPr/>
          </p:nvSpPr>
          <p:spPr>
            <a:xfrm>
              <a:off x="7438248" y="391121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45E4707-3B2A-E9BA-0966-6BFDFA8D202F}"/>
                </a:ext>
              </a:extLst>
            </p:cNvPr>
            <p:cNvSpPr/>
            <p:nvPr/>
          </p:nvSpPr>
          <p:spPr>
            <a:xfrm>
              <a:off x="7608688" y="400629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32EB46C-62A3-DA46-C154-5E6F3E680641}"/>
                </a:ext>
              </a:extLst>
            </p:cNvPr>
            <p:cNvSpPr/>
            <p:nvPr/>
          </p:nvSpPr>
          <p:spPr>
            <a:xfrm>
              <a:off x="7211878" y="406507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45E729-B32E-26ED-1D73-2A5C69EA817F}"/>
                </a:ext>
              </a:extLst>
            </p:cNvPr>
            <p:cNvSpPr/>
            <p:nvPr/>
          </p:nvSpPr>
          <p:spPr>
            <a:xfrm>
              <a:off x="6966865" y="386972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3FB0150-7BC1-E5E3-2B3B-9B9FD2E34ADB}"/>
                </a:ext>
              </a:extLst>
            </p:cNvPr>
            <p:cNvSpPr/>
            <p:nvPr/>
          </p:nvSpPr>
          <p:spPr>
            <a:xfrm>
              <a:off x="7137306" y="391293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7B568AA-FE52-86D6-8746-3B30C2DA06D1}"/>
                </a:ext>
              </a:extLst>
            </p:cNvPr>
            <p:cNvSpPr/>
            <p:nvPr/>
          </p:nvSpPr>
          <p:spPr>
            <a:xfrm>
              <a:off x="7874996" y="407544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B5A9C2A-61F6-9EE4-96A9-9E4BE6B0448D}"/>
                </a:ext>
              </a:extLst>
            </p:cNvPr>
            <p:cNvSpPr/>
            <p:nvPr/>
          </p:nvSpPr>
          <p:spPr>
            <a:xfrm>
              <a:off x="7781797" y="353260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7A340F9-B933-3270-858C-89C674D2CDDB}"/>
                </a:ext>
              </a:extLst>
            </p:cNvPr>
            <p:cNvSpPr/>
            <p:nvPr/>
          </p:nvSpPr>
          <p:spPr>
            <a:xfrm>
              <a:off x="7952238" y="364324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101C68C-1995-91AF-324E-80BF5BD7E6A7}"/>
                </a:ext>
              </a:extLst>
            </p:cNvPr>
            <p:cNvSpPr/>
            <p:nvPr/>
          </p:nvSpPr>
          <p:spPr>
            <a:xfrm>
              <a:off x="8122678" y="382131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7BCE5A5-8024-3B70-358D-72C1E9DA028F}"/>
                </a:ext>
              </a:extLst>
            </p:cNvPr>
            <p:cNvSpPr/>
            <p:nvPr/>
          </p:nvSpPr>
          <p:spPr>
            <a:xfrm>
              <a:off x="7725868" y="393195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1588050-0FE3-743D-40E3-2C50347091FC}"/>
                </a:ext>
              </a:extLst>
            </p:cNvPr>
            <p:cNvSpPr/>
            <p:nvPr/>
          </p:nvSpPr>
          <p:spPr>
            <a:xfrm>
              <a:off x="7480855" y="354988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FCF82B2-39B3-FD77-69DD-98D7D8129805}"/>
                </a:ext>
              </a:extLst>
            </p:cNvPr>
            <p:cNvSpPr/>
            <p:nvPr/>
          </p:nvSpPr>
          <p:spPr>
            <a:xfrm>
              <a:off x="7651295" y="3779821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4FD1027-5B8C-DAF9-433B-3C9268789BB8}"/>
                </a:ext>
              </a:extLst>
            </p:cNvPr>
            <p:cNvSpPr/>
            <p:nvPr/>
          </p:nvSpPr>
          <p:spPr>
            <a:xfrm>
              <a:off x="6958877" y="369337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A509557-FD6E-1091-62D6-B694D8255B20}"/>
                </a:ext>
              </a:extLst>
            </p:cNvPr>
            <p:cNvSpPr/>
            <p:nvPr/>
          </p:nvSpPr>
          <p:spPr>
            <a:xfrm>
              <a:off x="7129317" y="3736594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9A5E42A-E2E0-3450-26C6-172FC6D0A650}"/>
                </a:ext>
              </a:extLst>
            </p:cNvPr>
            <p:cNvSpPr/>
            <p:nvPr/>
          </p:nvSpPr>
          <p:spPr>
            <a:xfrm>
              <a:off x="8104031" y="348765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3FC24D2-4E13-063D-A066-601EB9C4CEFF}"/>
                </a:ext>
              </a:extLst>
            </p:cNvPr>
            <p:cNvSpPr/>
            <p:nvPr/>
          </p:nvSpPr>
          <p:spPr>
            <a:xfrm>
              <a:off x="6844362" y="340121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75C95E6-2C12-FEE4-D6B9-CFD52C3D7CBF}"/>
                </a:ext>
              </a:extLst>
            </p:cNvPr>
            <p:cNvSpPr/>
            <p:nvPr/>
          </p:nvSpPr>
          <p:spPr>
            <a:xfrm>
              <a:off x="7014802" y="351185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20CC50E-17DF-4EC5-0BD9-E2324497F6AD}"/>
                </a:ext>
              </a:extLst>
            </p:cNvPr>
            <p:cNvSpPr/>
            <p:nvPr/>
          </p:nvSpPr>
          <p:spPr>
            <a:xfrm>
              <a:off x="8048101" y="388701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B6BAFD7-1C73-17FB-776B-C02D2262F723}"/>
                </a:ext>
              </a:extLst>
            </p:cNvPr>
            <p:cNvSpPr/>
            <p:nvPr/>
          </p:nvSpPr>
          <p:spPr>
            <a:xfrm>
              <a:off x="7803089" y="355680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A2050C2-C9DF-E4A4-E0B8-1DB60A055000}"/>
                </a:ext>
              </a:extLst>
            </p:cNvPr>
            <p:cNvSpPr/>
            <p:nvPr/>
          </p:nvSpPr>
          <p:spPr>
            <a:xfrm>
              <a:off x="7973529" y="373487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50EF66-BF12-B03C-0866-284FC56DE7C8}"/>
                </a:ext>
              </a:extLst>
            </p:cNvPr>
            <p:cNvSpPr/>
            <p:nvPr/>
          </p:nvSpPr>
          <p:spPr>
            <a:xfrm>
              <a:off x="7281110" y="364843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B2C9E5D-FEA4-122A-9D2C-EF8F7354D5D8}"/>
                </a:ext>
              </a:extLst>
            </p:cNvPr>
            <p:cNvSpPr/>
            <p:nvPr/>
          </p:nvSpPr>
          <p:spPr>
            <a:xfrm>
              <a:off x="7451551" y="375907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2E25542-BE64-653C-9219-3CF8C590C334}"/>
                </a:ext>
              </a:extLst>
            </p:cNvPr>
            <p:cNvSpPr/>
            <p:nvPr/>
          </p:nvSpPr>
          <p:spPr>
            <a:xfrm>
              <a:off x="7528792" y="3259447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255425C-51E5-9560-FBB0-97AFEDCFE5CB}"/>
                </a:ext>
              </a:extLst>
            </p:cNvPr>
            <p:cNvSpPr/>
            <p:nvPr/>
          </p:nvSpPr>
          <p:spPr>
            <a:xfrm>
              <a:off x="7131982" y="337008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7C9447A-8805-A69E-1284-3AE89EF85716}"/>
                </a:ext>
              </a:extLst>
            </p:cNvPr>
            <p:cNvSpPr/>
            <p:nvPr/>
          </p:nvSpPr>
          <p:spPr>
            <a:xfrm>
              <a:off x="7795100" y="332859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61410CB-F3C1-458A-BDEF-BBCE66CC70C7}"/>
                </a:ext>
              </a:extLst>
            </p:cNvPr>
            <p:cNvSpPr/>
            <p:nvPr/>
          </p:nvSpPr>
          <p:spPr>
            <a:xfrm>
              <a:off x="8479536" y="3404674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B707D7E-BF5F-9F92-187B-F9AD790A4223}"/>
                </a:ext>
              </a:extLst>
            </p:cNvPr>
            <p:cNvSpPr/>
            <p:nvPr/>
          </p:nvSpPr>
          <p:spPr>
            <a:xfrm>
              <a:off x="8649976" y="3499758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37D004C-3C3A-7B0F-F5B6-022241C81BF0}"/>
                </a:ext>
              </a:extLst>
            </p:cNvPr>
            <p:cNvSpPr/>
            <p:nvPr/>
          </p:nvSpPr>
          <p:spPr>
            <a:xfrm>
              <a:off x="8253166" y="3558535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137F512-B747-B45E-0297-9DDB16A31DA3}"/>
                </a:ext>
              </a:extLst>
            </p:cNvPr>
            <p:cNvSpPr/>
            <p:nvPr/>
          </p:nvSpPr>
          <p:spPr>
            <a:xfrm>
              <a:off x="8178594" y="3406401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7822DB5-4EDE-DDB2-6F2E-46D0FFC28EBF}"/>
                </a:ext>
              </a:extLst>
            </p:cNvPr>
            <p:cNvSpPr/>
            <p:nvPr/>
          </p:nvSpPr>
          <p:spPr>
            <a:xfrm>
              <a:off x="8916284" y="3568909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0867DCC-E0C8-E0F3-3C5E-C29D335EAADD}"/>
                </a:ext>
              </a:extLst>
            </p:cNvPr>
            <p:cNvSpPr/>
            <p:nvPr/>
          </p:nvSpPr>
          <p:spPr>
            <a:xfrm>
              <a:off x="9086725" y="3679552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89931EC-430B-883C-D671-CC6BCC5412BB}"/>
                </a:ext>
              </a:extLst>
            </p:cNvPr>
            <p:cNvSpPr/>
            <p:nvPr/>
          </p:nvSpPr>
          <p:spPr>
            <a:xfrm>
              <a:off x="8655302" y="3881820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12FEB66-61BC-27EA-CA05-525414DAF034}"/>
                </a:ext>
              </a:extLst>
            </p:cNvPr>
            <p:cNvSpPr/>
            <p:nvPr/>
          </p:nvSpPr>
          <p:spPr>
            <a:xfrm>
              <a:off x="8354360" y="3883546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3D3C2C4-7239-AA39-9F64-BC053B461CBF}"/>
                </a:ext>
              </a:extLst>
            </p:cNvPr>
            <p:cNvSpPr/>
            <p:nvPr/>
          </p:nvSpPr>
          <p:spPr>
            <a:xfrm>
              <a:off x="8942922" y="3902563"/>
              <a:ext cx="227254" cy="519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90B5D074-CA44-E8AB-DD80-9533B48C375F}"/>
              </a:ext>
            </a:extLst>
          </p:cNvPr>
          <p:cNvSpPr/>
          <p:nvPr/>
        </p:nvSpPr>
        <p:spPr>
          <a:xfrm>
            <a:off x="3423735" y="565071"/>
            <a:ext cx="2071160" cy="326488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E13E9-B8E2-6BB3-C0F3-1F0734270C2E}"/>
              </a:ext>
            </a:extLst>
          </p:cNvPr>
          <p:cNvSpPr txBox="1"/>
          <p:nvPr/>
        </p:nvSpPr>
        <p:spPr>
          <a:xfrm>
            <a:off x="0" y="5845241"/>
            <a:ext cx="1231695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This allows generalizable image search for any feature you can name, </a:t>
            </a:r>
            <a:r>
              <a:rPr lang="en-US" sz="2800" dirty="0">
                <a:solidFill>
                  <a:srgbClr val="000000"/>
                </a:solidFill>
                <a:sym typeface="Helvetica Neue"/>
              </a:rPr>
              <a:t>even if that was not planned for when data was captured or stored. 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901860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719A42C6-B509-501C-2557-6A20F251A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7458"/>
            <a:ext cx="2774197" cy="3719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D6AEE5-245A-358D-EC73-0B5D9E8DBBEF}"/>
              </a:ext>
            </a:extLst>
          </p:cNvPr>
          <p:cNvSpPr txBox="1"/>
          <p:nvPr/>
        </p:nvSpPr>
        <p:spPr>
          <a:xfrm>
            <a:off x="0" y="3739197"/>
            <a:ext cx="12059920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CLIP (Contrastive Language Image Pre-Training), is </a:t>
            </a:r>
            <a:r>
              <a:rPr lang="en-US" sz="2800" dirty="0">
                <a:solidFill>
                  <a:srgbClr val="000000"/>
                </a:solidFill>
                <a:sym typeface="Helvetica Neue"/>
              </a:rPr>
              <a:t>the technical basis that allows current approaches to link images and text</a:t>
            </a: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rgbClr val="000000"/>
              </a:solidFill>
              <a:sym typeface="Helvetica Neue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Neue"/>
              </a:rPr>
              <a:t>T</a:t>
            </a: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rained on 5 billion pairs of (image, caption), CLIP has learned to embed images and related text </a:t>
            </a:r>
            <a:r>
              <a:rPr lang="en-US" sz="2800" dirty="0">
                <a:solidFill>
                  <a:srgbClr val="000000"/>
                </a:solidFill>
                <a:sym typeface="Helvetica Neue"/>
              </a:rPr>
              <a:t>to nearby locations (in a high-dimensional vector space)</a:t>
            </a: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rgbClr val="000000"/>
              </a:solidFill>
              <a:sym typeface="Helvetica Neue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This is surprisingly powerful.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204416-D019-1F1F-0F0D-2C88A95F6D9F}"/>
              </a:ext>
            </a:extLst>
          </p:cNvPr>
          <p:cNvSpPr/>
          <p:nvPr/>
        </p:nvSpPr>
        <p:spPr>
          <a:xfrm>
            <a:off x="4881966" y="883403"/>
            <a:ext cx="4726983" cy="8369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25D6CA3-34B3-C113-B58F-E161F13D7E5E}"/>
              </a:ext>
            </a:extLst>
          </p:cNvPr>
          <p:cNvSpPr/>
          <p:nvPr/>
        </p:nvSpPr>
        <p:spPr>
          <a:xfrm>
            <a:off x="2794000" y="1249796"/>
            <a:ext cx="4551680" cy="1956391"/>
          </a:xfrm>
          <a:custGeom>
            <a:avLst/>
            <a:gdLst>
              <a:gd name="connsiteX0" fmla="*/ 0 w 6278880"/>
              <a:gd name="connsiteY0" fmla="*/ 1950720 h 1966667"/>
              <a:gd name="connsiteX1" fmla="*/ 335280 w 6278880"/>
              <a:gd name="connsiteY1" fmla="*/ 1960880 h 1966667"/>
              <a:gd name="connsiteX2" fmla="*/ 1391920 w 6278880"/>
              <a:gd name="connsiteY2" fmla="*/ 1899920 h 1966667"/>
              <a:gd name="connsiteX3" fmla="*/ 5445760 w 6278880"/>
              <a:gd name="connsiteY3" fmla="*/ 1330960 h 1966667"/>
              <a:gd name="connsiteX4" fmla="*/ 6278880 w 6278880"/>
              <a:gd name="connsiteY4" fmla="*/ 0 h 196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8880" h="1966667">
                <a:moveTo>
                  <a:pt x="0" y="1950720"/>
                </a:moveTo>
                <a:cubicBezTo>
                  <a:pt x="51646" y="1960033"/>
                  <a:pt x="103293" y="1969347"/>
                  <a:pt x="335280" y="1960880"/>
                </a:cubicBezTo>
                <a:cubicBezTo>
                  <a:pt x="567267" y="1952413"/>
                  <a:pt x="540173" y="2004907"/>
                  <a:pt x="1391920" y="1899920"/>
                </a:cubicBezTo>
                <a:cubicBezTo>
                  <a:pt x="2243667" y="1794933"/>
                  <a:pt x="4631267" y="1647613"/>
                  <a:pt x="5445760" y="1330960"/>
                </a:cubicBezTo>
                <a:cubicBezTo>
                  <a:pt x="6260253" y="1014307"/>
                  <a:pt x="6269566" y="507153"/>
                  <a:pt x="6278880" y="0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5DC7DD1-6F20-1993-40A3-C18F337298A7}"/>
              </a:ext>
            </a:extLst>
          </p:cNvPr>
          <p:cNvSpPr/>
          <p:nvPr/>
        </p:nvSpPr>
        <p:spPr>
          <a:xfrm>
            <a:off x="2783840" y="721084"/>
            <a:ext cx="4236720" cy="518205"/>
          </a:xfrm>
          <a:custGeom>
            <a:avLst/>
            <a:gdLst>
              <a:gd name="connsiteX0" fmla="*/ 0 w 3159760"/>
              <a:gd name="connsiteY0" fmla="*/ 487956 h 548916"/>
              <a:gd name="connsiteX1" fmla="*/ 203200 w 3159760"/>
              <a:gd name="connsiteY1" fmla="*/ 477796 h 548916"/>
              <a:gd name="connsiteX2" fmla="*/ 640080 w 3159760"/>
              <a:gd name="connsiteY2" fmla="*/ 305076 h 548916"/>
              <a:gd name="connsiteX3" fmla="*/ 1615440 w 3159760"/>
              <a:gd name="connsiteY3" fmla="*/ 61236 h 548916"/>
              <a:gd name="connsiteX4" fmla="*/ 2682240 w 3159760"/>
              <a:gd name="connsiteY4" fmla="*/ 40916 h 548916"/>
              <a:gd name="connsiteX5" fmla="*/ 3159760 w 3159760"/>
              <a:gd name="connsiteY5" fmla="*/ 548916 h 548916"/>
              <a:gd name="connsiteX6" fmla="*/ 3159760 w 3159760"/>
              <a:gd name="connsiteY6" fmla="*/ 548916 h 5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9760" h="548916">
                <a:moveTo>
                  <a:pt x="0" y="487956"/>
                </a:moveTo>
                <a:cubicBezTo>
                  <a:pt x="48260" y="498116"/>
                  <a:pt x="96520" y="508276"/>
                  <a:pt x="203200" y="477796"/>
                </a:cubicBezTo>
                <a:cubicBezTo>
                  <a:pt x="309880" y="447316"/>
                  <a:pt x="404707" y="374503"/>
                  <a:pt x="640080" y="305076"/>
                </a:cubicBezTo>
                <a:cubicBezTo>
                  <a:pt x="875453" y="235649"/>
                  <a:pt x="1275080" y="105263"/>
                  <a:pt x="1615440" y="61236"/>
                </a:cubicBezTo>
                <a:cubicBezTo>
                  <a:pt x="1955800" y="17209"/>
                  <a:pt x="2424853" y="-40364"/>
                  <a:pt x="2682240" y="40916"/>
                </a:cubicBezTo>
                <a:cubicBezTo>
                  <a:pt x="2939627" y="122196"/>
                  <a:pt x="3159760" y="548916"/>
                  <a:pt x="3159760" y="548916"/>
                </a:cubicBezTo>
                <a:lnTo>
                  <a:pt x="3159760" y="548916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C07128-52CE-5157-F114-AB780CC0BA36}"/>
              </a:ext>
            </a:extLst>
          </p:cNvPr>
          <p:cNvSpPr/>
          <p:nvPr/>
        </p:nvSpPr>
        <p:spPr>
          <a:xfrm>
            <a:off x="6857483" y="1178214"/>
            <a:ext cx="203200" cy="715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2500A5-51EB-6526-2C52-0A5A4D3009B8}"/>
              </a:ext>
            </a:extLst>
          </p:cNvPr>
          <p:cNvSpPr/>
          <p:nvPr/>
        </p:nvSpPr>
        <p:spPr>
          <a:xfrm>
            <a:off x="7213858" y="1208809"/>
            <a:ext cx="203200" cy="715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C71585-ACDA-34C4-6553-B82D69856025}"/>
              </a:ext>
            </a:extLst>
          </p:cNvPr>
          <p:cNvSpPr/>
          <p:nvPr/>
        </p:nvSpPr>
        <p:spPr>
          <a:xfrm>
            <a:off x="9492409" y="387458"/>
            <a:ext cx="2449337" cy="1754326"/>
          </a:xfrm>
          <a:prstGeom prst="rect">
            <a:avLst/>
          </a:prstGeom>
          <a:noFill/>
          <a:scene3d>
            <a:camera prst="orthographicFront">
              <a:rot lat="16800000" lon="0" rev="0"/>
            </a:camera>
            <a:lightRig rig="chilly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CLIP SPACE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19D576-5D19-062B-28DD-3F8B77ACB6FE}"/>
              </a:ext>
            </a:extLst>
          </p:cNvPr>
          <p:cNvSpPr/>
          <p:nvPr/>
        </p:nvSpPr>
        <p:spPr>
          <a:xfrm>
            <a:off x="71120" y="721084"/>
            <a:ext cx="1656080" cy="289587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4574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719A42C6-B509-501C-2557-6A20F251A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3851" y="387458"/>
            <a:ext cx="1410346" cy="3719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7057BE-F179-290C-BB7A-8F9B0E8495B5}"/>
              </a:ext>
            </a:extLst>
          </p:cNvPr>
          <p:cNvSpPr txBox="1"/>
          <p:nvPr/>
        </p:nvSpPr>
        <p:spPr>
          <a:xfrm>
            <a:off x="-77403" y="752979"/>
            <a:ext cx="162723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“Avocado Chair”</a:t>
            </a:r>
            <a:endParaRPr lang="en-US" sz="2400" dirty="0"/>
          </a:p>
        </p:txBody>
      </p:sp>
      <p:pic>
        <p:nvPicPr>
          <p:cNvPr id="1028" name="Picture 4" descr="Vector abstract noise, random dot pixel ...">
            <a:extLst>
              <a:ext uri="{FF2B5EF4-FFF2-40B4-BE49-F238E27FC236}">
                <a16:creationId xmlns:a16="http://schemas.microsoft.com/office/drawing/2014/main" id="{05F3A32C-11A6-7522-6900-298DE774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91" y="2538399"/>
            <a:ext cx="1347260" cy="13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44016EC-CBD2-0D69-F733-62A22B600632}"/>
              </a:ext>
            </a:extLst>
          </p:cNvPr>
          <p:cNvSpPr/>
          <p:nvPr/>
        </p:nvSpPr>
        <p:spPr>
          <a:xfrm>
            <a:off x="4881966" y="883403"/>
            <a:ext cx="4726983" cy="8369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9DD9DC-D128-F8B5-19B3-E8AEC86433DF}"/>
              </a:ext>
            </a:extLst>
          </p:cNvPr>
          <p:cNvSpPr/>
          <p:nvPr/>
        </p:nvSpPr>
        <p:spPr>
          <a:xfrm>
            <a:off x="9492409" y="387458"/>
            <a:ext cx="2449337" cy="1754326"/>
          </a:xfrm>
          <a:prstGeom prst="rect">
            <a:avLst/>
          </a:prstGeom>
          <a:noFill/>
          <a:scene3d>
            <a:camera prst="orthographicFront">
              <a:rot lat="16800000" lon="0" rev="0"/>
            </a:camera>
            <a:lightRig rig="chilly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CLIP SPACE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BECF8EA-6EB1-298B-8ECA-C5A918F11633}"/>
              </a:ext>
            </a:extLst>
          </p:cNvPr>
          <p:cNvSpPr/>
          <p:nvPr/>
        </p:nvSpPr>
        <p:spPr>
          <a:xfrm>
            <a:off x="2773680" y="426720"/>
            <a:ext cx="3271520" cy="812800"/>
          </a:xfrm>
          <a:custGeom>
            <a:avLst/>
            <a:gdLst>
              <a:gd name="connsiteX0" fmla="*/ 0 w 3271520"/>
              <a:gd name="connsiteY0" fmla="*/ 782320 h 812800"/>
              <a:gd name="connsiteX1" fmla="*/ 314960 w 3271520"/>
              <a:gd name="connsiteY1" fmla="*/ 812800 h 812800"/>
              <a:gd name="connsiteX2" fmla="*/ 497840 w 3271520"/>
              <a:gd name="connsiteY2" fmla="*/ 802640 h 812800"/>
              <a:gd name="connsiteX3" fmla="*/ 589280 w 3271520"/>
              <a:gd name="connsiteY3" fmla="*/ 772160 h 812800"/>
              <a:gd name="connsiteX4" fmla="*/ 619760 w 3271520"/>
              <a:gd name="connsiteY4" fmla="*/ 762000 h 812800"/>
              <a:gd name="connsiteX5" fmla="*/ 711200 w 3271520"/>
              <a:gd name="connsiteY5" fmla="*/ 711200 h 812800"/>
              <a:gd name="connsiteX6" fmla="*/ 741680 w 3271520"/>
              <a:gd name="connsiteY6" fmla="*/ 680720 h 812800"/>
              <a:gd name="connsiteX7" fmla="*/ 762000 w 3271520"/>
              <a:gd name="connsiteY7" fmla="*/ 650240 h 812800"/>
              <a:gd name="connsiteX8" fmla="*/ 792480 w 3271520"/>
              <a:gd name="connsiteY8" fmla="*/ 609600 h 812800"/>
              <a:gd name="connsiteX9" fmla="*/ 822960 w 3271520"/>
              <a:gd name="connsiteY9" fmla="*/ 579120 h 812800"/>
              <a:gd name="connsiteX10" fmla="*/ 843280 w 3271520"/>
              <a:gd name="connsiteY10" fmla="*/ 548640 h 812800"/>
              <a:gd name="connsiteX11" fmla="*/ 873760 w 3271520"/>
              <a:gd name="connsiteY11" fmla="*/ 528320 h 812800"/>
              <a:gd name="connsiteX12" fmla="*/ 944880 w 3271520"/>
              <a:gd name="connsiteY12" fmla="*/ 436880 h 812800"/>
              <a:gd name="connsiteX13" fmla="*/ 965200 w 3271520"/>
              <a:gd name="connsiteY13" fmla="*/ 406400 h 812800"/>
              <a:gd name="connsiteX14" fmla="*/ 985520 w 3271520"/>
              <a:gd name="connsiteY14" fmla="*/ 375920 h 812800"/>
              <a:gd name="connsiteX15" fmla="*/ 1005840 w 3271520"/>
              <a:gd name="connsiteY15" fmla="*/ 314960 h 812800"/>
              <a:gd name="connsiteX16" fmla="*/ 1016000 w 3271520"/>
              <a:gd name="connsiteY16" fmla="*/ 284480 h 812800"/>
              <a:gd name="connsiteX17" fmla="*/ 1026160 w 3271520"/>
              <a:gd name="connsiteY17" fmla="*/ 243840 h 812800"/>
              <a:gd name="connsiteX18" fmla="*/ 1066800 w 3271520"/>
              <a:gd name="connsiteY18" fmla="*/ 172720 h 812800"/>
              <a:gd name="connsiteX19" fmla="*/ 1097280 w 3271520"/>
              <a:gd name="connsiteY19" fmla="*/ 132080 h 812800"/>
              <a:gd name="connsiteX20" fmla="*/ 1148080 w 3271520"/>
              <a:gd name="connsiteY20" fmla="*/ 71120 h 812800"/>
              <a:gd name="connsiteX21" fmla="*/ 1209040 w 3271520"/>
              <a:gd name="connsiteY21" fmla="*/ 50800 h 812800"/>
              <a:gd name="connsiteX22" fmla="*/ 1452880 w 3271520"/>
              <a:gd name="connsiteY22" fmla="*/ 30480 h 812800"/>
              <a:gd name="connsiteX23" fmla="*/ 1544320 w 3271520"/>
              <a:gd name="connsiteY23" fmla="*/ 20320 h 812800"/>
              <a:gd name="connsiteX24" fmla="*/ 1574800 w 3271520"/>
              <a:gd name="connsiteY24" fmla="*/ 10160 h 812800"/>
              <a:gd name="connsiteX25" fmla="*/ 1625600 w 3271520"/>
              <a:gd name="connsiteY25" fmla="*/ 0 h 812800"/>
              <a:gd name="connsiteX26" fmla="*/ 1808480 w 3271520"/>
              <a:gd name="connsiteY26" fmla="*/ 10160 h 812800"/>
              <a:gd name="connsiteX27" fmla="*/ 1889760 w 3271520"/>
              <a:gd name="connsiteY27" fmla="*/ 30480 h 812800"/>
              <a:gd name="connsiteX28" fmla="*/ 2153920 w 3271520"/>
              <a:gd name="connsiteY28" fmla="*/ 20320 h 812800"/>
              <a:gd name="connsiteX29" fmla="*/ 2235200 w 3271520"/>
              <a:gd name="connsiteY29" fmla="*/ 10160 h 812800"/>
              <a:gd name="connsiteX30" fmla="*/ 2590800 w 3271520"/>
              <a:gd name="connsiteY30" fmla="*/ 20320 h 812800"/>
              <a:gd name="connsiteX31" fmla="*/ 2651760 w 3271520"/>
              <a:gd name="connsiteY31" fmla="*/ 30480 h 812800"/>
              <a:gd name="connsiteX32" fmla="*/ 2722880 w 3271520"/>
              <a:gd name="connsiteY32" fmla="*/ 50800 h 812800"/>
              <a:gd name="connsiteX33" fmla="*/ 2763520 w 3271520"/>
              <a:gd name="connsiteY33" fmla="*/ 60960 h 812800"/>
              <a:gd name="connsiteX34" fmla="*/ 2854960 w 3271520"/>
              <a:gd name="connsiteY34" fmla="*/ 121920 h 812800"/>
              <a:gd name="connsiteX35" fmla="*/ 2885440 w 3271520"/>
              <a:gd name="connsiteY35" fmla="*/ 142240 h 812800"/>
              <a:gd name="connsiteX36" fmla="*/ 2915920 w 3271520"/>
              <a:gd name="connsiteY36" fmla="*/ 172720 h 812800"/>
              <a:gd name="connsiteX37" fmla="*/ 2976880 w 3271520"/>
              <a:gd name="connsiteY37" fmla="*/ 223520 h 812800"/>
              <a:gd name="connsiteX38" fmla="*/ 3027680 w 3271520"/>
              <a:gd name="connsiteY38" fmla="*/ 314960 h 812800"/>
              <a:gd name="connsiteX39" fmla="*/ 3048000 w 3271520"/>
              <a:gd name="connsiteY39" fmla="*/ 345440 h 812800"/>
              <a:gd name="connsiteX40" fmla="*/ 3068320 w 3271520"/>
              <a:gd name="connsiteY40" fmla="*/ 375920 h 812800"/>
              <a:gd name="connsiteX41" fmla="*/ 3119120 w 3271520"/>
              <a:gd name="connsiteY41" fmla="*/ 447040 h 812800"/>
              <a:gd name="connsiteX42" fmla="*/ 3139440 w 3271520"/>
              <a:gd name="connsiteY42" fmla="*/ 518160 h 812800"/>
              <a:gd name="connsiteX43" fmla="*/ 3159760 w 3271520"/>
              <a:gd name="connsiteY43" fmla="*/ 579120 h 812800"/>
              <a:gd name="connsiteX44" fmla="*/ 3180080 w 3271520"/>
              <a:gd name="connsiteY44" fmla="*/ 609600 h 812800"/>
              <a:gd name="connsiteX45" fmla="*/ 3200400 w 3271520"/>
              <a:gd name="connsiteY45" fmla="*/ 670560 h 812800"/>
              <a:gd name="connsiteX46" fmla="*/ 3210560 w 3271520"/>
              <a:gd name="connsiteY46" fmla="*/ 701040 h 812800"/>
              <a:gd name="connsiteX47" fmla="*/ 3220720 w 3271520"/>
              <a:gd name="connsiteY47" fmla="*/ 731520 h 812800"/>
              <a:gd name="connsiteX48" fmla="*/ 3129280 w 3271520"/>
              <a:gd name="connsiteY48" fmla="*/ 701040 h 812800"/>
              <a:gd name="connsiteX49" fmla="*/ 3098800 w 3271520"/>
              <a:gd name="connsiteY49" fmla="*/ 680720 h 812800"/>
              <a:gd name="connsiteX50" fmla="*/ 3139440 w 3271520"/>
              <a:gd name="connsiteY50" fmla="*/ 701040 h 812800"/>
              <a:gd name="connsiteX51" fmla="*/ 3210560 w 3271520"/>
              <a:gd name="connsiteY51" fmla="*/ 751840 h 812800"/>
              <a:gd name="connsiteX52" fmla="*/ 3241040 w 3271520"/>
              <a:gd name="connsiteY52" fmla="*/ 762000 h 812800"/>
              <a:gd name="connsiteX53" fmla="*/ 3261360 w 3271520"/>
              <a:gd name="connsiteY53" fmla="*/ 680720 h 812800"/>
              <a:gd name="connsiteX54" fmla="*/ 3271520 w 3271520"/>
              <a:gd name="connsiteY54" fmla="*/ 67056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271520" h="812800">
                <a:moveTo>
                  <a:pt x="0" y="782320"/>
                </a:moveTo>
                <a:cubicBezTo>
                  <a:pt x="111654" y="797207"/>
                  <a:pt x="201427" y="812800"/>
                  <a:pt x="314960" y="812800"/>
                </a:cubicBezTo>
                <a:cubicBezTo>
                  <a:pt x="376014" y="812800"/>
                  <a:pt x="436880" y="806027"/>
                  <a:pt x="497840" y="802640"/>
                </a:cubicBezTo>
                <a:lnTo>
                  <a:pt x="589280" y="772160"/>
                </a:lnTo>
                <a:lnTo>
                  <a:pt x="619760" y="762000"/>
                </a:lnTo>
                <a:cubicBezTo>
                  <a:pt x="658088" y="749224"/>
                  <a:pt x="676265" y="746135"/>
                  <a:pt x="711200" y="711200"/>
                </a:cubicBezTo>
                <a:cubicBezTo>
                  <a:pt x="721360" y="701040"/>
                  <a:pt x="732482" y="691758"/>
                  <a:pt x="741680" y="680720"/>
                </a:cubicBezTo>
                <a:cubicBezTo>
                  <a:pt x="749497" y="671339"/>
                  <a:pt x="754903" y="660176"/>
                  <a:pt x="762000" y="650240"/>
                </a:cubicBezTo>
                <a:cubicBezTo>
                  <a:pt x="771842" y="636461"/>
                  <a:pt x="781460" y="622457"/>
                  <a:pt x="792480" y="609600"/>
                </a:cubicBezTo>
                <a:cubicBezTo>
                  <a:pt x="801831" y="598691"/>
                  <a:pt x="813762" y="590158"/>
                  <a:pt x="822960" y="579120"/>
                </a:cubicBezTo>
                <a:cubicBezTo>
                  <a:pt x="830777" y="569739"/>
                  <a:pt x="834646" y="557274"/>
                  <a:pt x="843280" y="548640"/>
                </a:cubicBezTo>
                <a:cubicBezTo>
                  <a:pt x="851914" y="540006"/>
                  <a:pt x="864379" y="536137"/>
                  <a:pt x="873760" y="528320"/>
                </a:cubicBezTo>
                <a:cubicBezTo>
                  <a:pt x="909572" y="498477"/>
                  <a:pt x="916559" y="479361"/>
                  <a:pt x="944880" y="436880"/>
                </a:cubicBezTo>
                <a:lnTo>
                  <a:pt x="965200" y="406400"/>
                </a:lnTo>
                <a:cubicBezTo>
                  <a:pt x="971973" y="396240"/>
                  <a:pt x="981659" y="387504"/>
                  <a:pt x="985520" y="375920"/>
                </a:cubicBezTo>
                <a:lnTo>
                  <a:pt x="1005840" y="314960"/>
                </a:lnTo>
                <a:cubicBezTo>
                  <a:pt x="1009227" y="304800"/>
                  <a:pt x="1013403" y="294870"/>
                  <a:pt x="1016000" y="284480"/>
                </a:cubicBezTo>
                <a:cubicBezTo>
                  <a:pt x="1019387" y="270933"/>
                  <a:pt x="1021257" y="256915"/>
                  <a:pt x="1026160" y="243840"/>
                </a:cubicBezTo>
                <a:cubicBezTo>
                  <a:pt x="1035560" y="218775"/>
                  <a:pt x="1051286" y="194440"/>
                  <a:pt x="1066800" y="172720"/>
                </a:cubicBezTo>
                <a:cubicBezTo>
                  <a:pt x="1076642" y="158941"/>
                  <a:pt x="1087438" y="145859"/>
                  <a:pt x="1097280" y="132080"/>
                </a:cubicBezTo>
                <a:cubicBezTo>
                  <a:pt x="1111425" y="112277"/>
                  <a:pt x="1125610" y="83603"/>
                  <a:pt x="1148080" y="71120"/>
                </a:cubicBezTo>
                <a:cubicBezTo>
                  <a:pt x="1166804" y="60718"/>
                  <a:pt x="1188720" y="57573"/>
                  <a:pt x="1209040" y="50800"/>
                </a:cubicBezTo>
                <a:cubicBezTo>
                  <a:pt x="1307067" y="18124"/>
                  <a:pt x="1228823" y="41149"/>
                  <a:pt x="1452880" y="30480"/>
                </a:cubicBezTo>
                <a:cubicBezTo>
                  <a:pt x="1483360" y="27093"/>
                  <a:pt x="1514070" y="25362"/>
                  <a:pt x="1544320" y="20320"/>
                </a:cubicBezTo>
                <a:cubicBezTo>
                  <a:pt x="1554884" y="18559"/>
                  <a:pt x="1564410" y="12757"/>
                  <a:pt x="1574800" y="10160"/>
                </a:cubicBezTo>
                <a:cubicBezTo>
                  <a:pt x="1591553" y="5972"/>
                  <a:pt x="1608667" y="3387"/>
                  <a:pt x="1625600" y="0"/>
                </a:cubicBezTo>
                <a:cubicBezTo>
                  <a:pt x="1686560" y="3387"/>
                  <a:pt x="1747828" y="3162"/>
                  <a:pt x="1808480" y="10160"/>
                </a:cubicBezTo>
                <a:cubicBezTo>
                  <a:pt x="1836223" y="13361"/>
                  <a:pt x="1889760" y="30480"/>
                  <a:pt x="1889760" y="30480"/>
                </a:cubicBezTo>
                <a:cubicBezTo>
                  <a:pt x="1977813" y="27093"/>
                  <a:pt x="2065954" y="25494"/>
                  <a:pt x="2153920" y="20320"/>
                </a:cubicBezTo>
                <a:cubicBezTo>
                  <a:pt x="2181177" y="18717"/>
                  <a:pt x="2207896" y="10160"/>
                  <a:pt x="2235200" y="10160"/>
                </a:cubicBezTo>
                <a:cubicBezTo>
                  <a:pt x="2353782" y="10160"/>
                  <a:pt x="2472267" y="16933"/>
                  <a:pt x="2590800" y="20320"/>
                </a:cubicBezTo>
                <a:cubicBezTo>
                  <a:pt x="2611120" y="23707"/>
                  <a:pt x="2631560" y="26440"/>
                  <a:pt x="2651760" y="30480"/>
                </a:cubicBezTo>
                <a:cubicBezTo>
                  <a:pt x="2704696" y="41067"/>
                  <a:pt x="2677691" y="37889"/>
                  <a:pt x="2722880" y="50800"/>
                </a:cubicBezTo>
                <a:cubicBezTo>
                  <a:pt x="2736306" y="54636"/>
                  <a:pt x="2749973" y="57573"/>
                  <a:pt x="2763520" y="60960"/>
                </a:cubicBezTo>
                <a:lnTo>
                  <a:pt x="2854960" y="121920"/>
                </a:lnTo>
                <a:cubicBezTo>
                  <a:pt x="2865120" y="128693"/>
                  <a:pt x="2876806" y="133606"/>
                  <a:pt x="2885440" y="142240"/>
                </a:cubicBezTo>
                <a:cubicBezTo>
                  <a:pt x="2895600" y="152400"/>
                  <a:pt x="2904882" y="163522"/>
                  <a:pt x="2915920" y="172720"/>
                </a:cubicBezTo>
                <a:cubicBezTo>
                  <a:pt x="3000790" y="243445"/>
                  <a:pt x="2887832" y="134472"/>
                  <a:pt x="2976880" y="223520"/>
                </a:cubicBezTo>
                <a:cubicBezTo>
                  <a:pt x="2994763" y="277168"/>
                  <a:pt x="2981099" y="245089"/>
                  <a:pt x="3027680" y="314960"/>
                </a:cubicBezTo>
                <a:lnTo>
                  <a:pt x="3048000" y="345440"/>
                </a:lnTo>
                <a:cubicBezTo>
                  <a:pt x="3054773" y="355600"/>
                  <a:pt x="3060994" y="366151"/>
                  <a:pt x="3068320" y="375920"/>
                </a:cubicBezTo>
                <a:cubicBezTo>
                  <a:pt x="3075223" y="385124"/>
                  <a:pt x="3111692" y="432184"/>
                  <a:pt x="3119120" y="447040"/>
                </a:cubicBezTo>
                <a:cubicBezTo>
                  <a:pt x="3127656" y="464112"/>
                  <a:pt x="3134557" y="501884"/>
                  <a:pt x="3139440" y="518160"/>
                </a:cubicBezTo>
                <a:cubicBezTo>
                  <a:pt x="3145595" y="538676"/>
                  <a:pt x="3147879" y="561298"/>
                  <a:pt x="3159760" y="579120"/>
                </a:cubicBezTo>
                <a:cubicBezTo>
                  <a:pt x="3166533" y="589280"/>
                  <a:pt x="3175121" y="598442"/>
                  <a:pt x="3180080" y="609600"/>
                </a:cubicBezTo>
                <a:cubicBezTo>
                  <a:pt x="3188779" y="629173"/>
                  <a:pt x="3193627" y="650240"/>
                  <a:pt x="3200400" y="670560"/>
                </a:cubicBezTo>
                <a:lnTo>
                  <a:pt x="3210560" y="701040"/>
                </a:lnTo>
                <a:lnTo>
                  <a:pt x="3220720" y="731520"/>
                </a:lnTo>
                <a:cubicBezTo>
                  <a:pt x="3167072" y="749403"/>
                  <a:pt x="3199151" y="747621"/>
                  <a:pt x="3129280" y="701040"/>
                </a:cubicBezTo>
                <a:cubicBezTo>
                  <a:pt x="3119120" y="694267"/>
                  <a:pt x="3087878" y="675259"/>
                  <a:pt x="3098800" y="680720"/>
                </a:cubicBezTo>
                <a:cubicBezTo>
                  <a:pt x="3112347" y="687493"/>
                  <a:pt x="3126597" y="693013"/>
                  <a:pt x="3139440" y="701040"/>
                </a:cubicBezTo>
                <a:cubicBezTo>
                  <a:pt x="3157848" y="712545"/>
                  <a:pt x="3189066" y="741093"/>
                  <a:pt x="3210560" y="751840"/>
                </a:cubicBezTo>
                <a:cubicBezTo>
                  <a:pt x="3220139" y="756629"/>
                  <a:pt x="3230880" y="758613"/>
                  <a:pt x="3241040" y="762000"/>
                </a:cubicBezTo>
                <a:cubicBezTo>
                  <a:pt x="3244904" y="742678"/>
                  <a:pt x="3250946" y="701548"/>
                  <a:pt x="3261360" y="680720"/>
                </a:cubicBezTo>
                <a:cubicBezTo>
                  <a:pt x="3263502" y="676436"/>
                  <a:pt x="3268133" y="673947"/>
                  <a:pt x="3271520" y="670560"/>
                </a:cubicBezTo>
              </a:path>
            </a:pathLst>
          </a:cu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C2A63D-CDC9-66C3-2C1C-B2E6120D5F73}"/>
              </a:ext>
            </a:extLst>
          </p:cNvPr>
          <p:cNvSpPr/>
          <p:nvPr/>
        </p:nvSpPr>
        <p:spPr>
          <a:xfrm>
            <a:off x="5842000" y="1208809"/>
            <a:ext cx="203200" cy="715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192AC5F-C654-0FD0-7DE5-74AA96DD2EF8}"/>
              </a:ext>
            </a:extLst>
          </p:cNvPr>
          <p:cNvSpPr/>
          <p:nvPr/>
        </p:nvSpPr>
        <p:spPr>
          <a:xfrm>
            <a:off x="2794000" y="1239520"/>
            <a:ext cx="6278880" cy="1966667"/>
          </a:xfrm>
          <a:custGeom>
            <a:avLst/>
            <a:gdLst>
              <a:gd name="connsiteX0" fmla="*/ 0 w 6278880"/>
              <a:gd name="connsiteY0" fmla="*/ 1950720 h 1966667"/>
              <a:gd name="connsiteX1" fmla="*/ 335280 w 6278880"/>
              <a:gd name="connsiteY1" fmla="*/ 1960880 h 1966667"/>
              <a:gd name="connsiteX2" fmla="*/ 1391920 w 6278880"/>
              <a:gd name="connsiteY2" fmla="*/ 1899920 h 1966667"/>
              <a:gd name="connsiteX3" fmla="*/ 5445760 w 6278880"/>
              <a:gd name="connsiteY3" fmla="*/ 1330960 h 1966667"/>
              <a:gd name="connsiteX4" fmla="*/ 6278880 w 6278880"/>
              <a:gd name="connsiteY4" fmla="*/ 0 h 196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8880" h="1966667">
                <a:moveTo>
                  <a:pt x="0" y="1950720"/>
                </a:moveTo>
                <a:cubicBezTo>
                  <a:pt x="51646" y="1960033"/>
                  <a:pt x="103293" y="1969347"/>
                  <a:pt x="335280" y="1960880"/>
                </a:cubicBezTo>
                <a:cubicBezTo>
                  <a:pt x="567267" y="1952413"/>
                  <a:pt x="540173" y="2004907"/>
                  <a:pt x="1391920" y="1899920"/>
                </a:cubicBezTo>
                <a:cubicBezTo>
                  <a:pt x="2243667" y="1794933"/>
                  <a:pt x="4631267" y="1647613"/>
                  <a:pt x="5445760" y="1330960"/>
                </a:cubicBezTo>
                <a:cubicBezTo>
                  <a:pt x="6260253" y="1014307"/>
                  <a:pt x="6269566" y="507153"/>
                  <a:pt x="6278880" y="0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9A1E05-9E2C-813C-8159-67C52A61489A}"/>
              </a:ext>
            </a:extLst>
          </p:cNvPr>
          <p:cNvSpPr/>
          <p:nvPr/>
        </p:nvSpPr>
        <p:spPr>
          <a:xfrm>
            <a:off x="8971280" y="1229129"/>
            <a:ext cx="203200" cy="715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0527055-D9DC-8F55-33C4-D2E6A5DBEE53}"/>
              </a:ext>
            </a:extLst>
          </p:cNvPr>
          <p:cNvSpPr/>
          <p:nvPr/>
        </p:nvSpPr>
        <p:spPr>
          <a:xfrm>
            <a:off x="2804160" y="690604"/>
            <a:ext cx="3159760" cy="548916"/>
          </a:xfrm>
          <a:custGeom>
            <a:avLst/>
            <a:gdLst>
              <a:gd name="connsiteX0" fmla="*/ 0 w 3159760"/>
              <a:gd name="connsiteY0" fmla="*/ 487956 h 548916"/>
              <a:gd name="connsiteX1" fmla="*/ 203200 w 3159760"/>
              <a:gd name="connsiteY1" fmla="*/ 477796 h 548916"/>
              <a:gd name="connsiteX2" fmla="*/ 640080 w 3159760"/>
              <a:gd name="connsiteY2" fmla="*/ 305076 h 548916"/>
              <a:gd name="connsiteX3" fmla="*/ 1615440 w 3159760"/>
              <a:gd name="connsiteY3" fmla="*/ 61236 h 548916"/>
              <a:gd name="connsiteX4" fmla="*/ 2682240 w 3159760"/>
              <a:gd name="connsiteY4" fmla="*/ 40916 h 548916"/>
              <a:gd name="connsiteX5" fmla="*/ 3159760 w 3159760"/>
              <a:gd name="connsiteY5" fmla="*/ 548916 h 548916"/>
              <a:gd name="connsiteX6" fmla="*/ 3159760 w 3159760"/>
              <a:gd name="connsiteY6" fmla="*/ 548916 h 5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9760" h="548916">
                <a:moveTo>
                  <a:pt x="0" y="487956"/>
                </a:moveTo>
                <a:cubicBezTo>
                  <a:pt x="48260" y="498116"/>
                  <a:pt x="96520" y="508276"/>
                  <a:pt x="203200" y="477796"/>
                </a:cubicBezTo>
                <a:cubicBezTo>
                  <a:pt x="309880" y="447316"/>
                  <a:pt x="404707" y="374503"/>
                  <a:pt x="640080" y="305076"/>
                </a:cubicBezTo>
                <a:cubicBezTo>
                  <a:pt x="875453" y="235649"/>
                  <a:pt x="1275080" y="105263"/>
                  <a:pt x="1615440" y="61236"/>
                </a:cubicBezTo>
                <a:cubicBezTo>
                  <a:pt x="1955800" y="17209"/>
                  <a:pt x="2424853" y="-40364"/>
                  <a:pt x="2682240" y="40916"/>
                </a:cubicBezTo>
                <a:cubicBezTo>
                  <a:pt x="2939627" y="122196"/>
                  <a:pt x="3159760" y="548916"/>
                  <a:pt x="3159760" y="548916"/>
                </a:cubicBezTo>
                <a:lnTo>
                  <a:pt x="3159760" y="548916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026" name="Picture 2" descr="Have You Seen This AI Avocado Chair? | by Travis Tang ...">
            <a:extLst>
              <a:ext uri="{FF2B5EF4-FFF2-40B4-BE49-F238E27FC236}">
                <a16:creationId xmlns:a16="http://schemas.microsoft.com/office/drawing/2014/main" id="{DB0FCE18-50C2-0F39-9027-7CC7B19EB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28293"/>
            <a:ext cx="1383309" cy="14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87A460-2DCF-94C8-ECE1-7551319869A7}"/>
              </a:ext>
            </a:extLst>
          </p:cNvPr>
          <p:cNvSpPr txBox="1"/>
          <p:nvPr/>
        </p:nvSpPr>
        <p:spPr>
          <a:xfrm>
            <a:off x="0" y="4339367"/>
            <a:ext cx="12316956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Application 2: Dall-E. (“Generating images from Text”)</a:t>
            </a: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Your text is mapped into CLIP space to creat</a:t>
            </a:r>
            <a:r>
              <a:rPr lang="en-US" sz="2800" dirty="0">
                <a:solidFill>
                  <a:srgbClr val="000000"/>
                </a:solidFill>
                <a:sym typeface="Helvetica Neue"/>
              </a:rPr>
              <a:t>e an image target. </a:t>
            </a: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solidFill>
                  <a:srgbClr val="000000"/>
                </a:solidFill>
                <a:sym typeface="Helvetica Neue"/>
              </a:rPr>
              <a:t>Then a random starting image is created and mapped into CLIP space.</a:t>
            </a: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Then gradient descent is used to update pixel values to change the image --- so that the CLIP embedding moves closer to the target</a:t>
            </a:r>
          </a:p>
        </p:txBody>
      </p:sp>
    </p:spTree>
    <p:extLst>
      <p:ext uri="{BB962C8B-B14F-4D97-AF65-F5344CB8AC3E}">
        <p14:creationId xmlns:p14="http://schemas.microsoft.com/office/powerpoint/2010/main" val="591046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719 -0.0162 -0.03438 -0.0324 -0.06172 -0.02523 C -0.08906 -0.01805 -0.1349 0.03612 -0.16419 0.04306 C -0.19349 0.04977 -0.2155 0.03311 -0.2375 0.01621 " pathEditMode="relative" ptsTypes="AAAA"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6" grpId="0" animBg="1"/>
      <p:bldP spid="16" grpId="1" animBg="1"/>
      <p:bldP spid="17" grpId="0" animBg="1"/>
      <p:bldP spid="17" grpId="1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ECD3-B34D-8DE1-572C-CBC243D8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Shockingly Good</a:t>
            </a:r>
          </a:p>
        </p:txBody>
      </p:sp>
      <p:pic>
        <p:nvPicPr>
          <p:cNvPr id="4" name="Picture 3" descr="A person sitting at a table with a burger and drinks&#10;&#10;Description automatically generated">
            <a:extLst>
              <a:ext uri="{FF2B5EF4-FFF2-40B4-BE49-F238E27FC236}">
                <a16:creationId xmlns:a16="http://schemas.microsoft.com/office/drawing/2014/main" id="{F5472C5B-B10B-009A-33C4-AD8F8ABA89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237" y="1690688"/>
            <a:ext cx="8973013" cy="4451363"/>
          </a:xfrm>
          <a:prstGeom prst="rect">
            <a:avLst/>
          </a:prstGeom>
        </p:spPr>
      </p:pic>
      <p:pic>
        <p:nvPicPr>
          <p:cNvPr id="5" name="Picture 4" descr="A person sitting at a table with a burger and drinks&#10;&#10;Description automatically generated">
            <a:extLst>
              <a:ext uri="{FF2B5EF4-FFF2-40B4-BE49-F238E27FC236}">
                <a16:creationId xmlns:a16="http://schemas.microsoft.com/office/drawing/2014/main" id="{C7C4A940-7D7A-47F4-5903-968C5DAE0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155" y="2359013"/>
            <a:ext cx="4429588" cy="28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0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ECD3-B34D-8DE1-572C-CBC243D8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Shockingly Good</a:t>
            </a:r>
          </a:p>
        </p:txBody>
      </p:sp>
      <p:pic>
        <p:nvPicPr>
          <p:cNvPr id="6" name="Picture 5" descr="A van with a boat on top&#10;&#10;Description automatically generated">
            <a:extLst>
              <a:ext uri="{FF2B5EF4-FFF2-40B4-BE49-F238E27FC236}">
                <a16:creationId xmlns:a16="http://schemas.microsoft.com/office/drawing/2014/main" id="{457E45D6-6F3B-7E5A-615B-F8B43152EB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120" y="2722841"/>
            <a:ext cx="7772400" cy="3855759"/>
          </a:xfrm>
          <a:prstGeom prst="rect">
            <a:avLst/>
          </a:prstGeom>
        </p:spPr>
      </p:pic>
      <p:pic>
        <p:nvPicPr>
          <p:cNvPr id="5" name="Picture 4" descr="A person sitting at a table with a burger and drinks&#10;&#10;Description automatically generated">
            <a:extLst>
              <a:ext uri="{FF2B5EF4-FFF2-40B4-BE49-F238E27FC236}">
                <a16:creationId xmlns:a16="http://schemas.microsoft.com/office/drawing/2014/main" id="{C7C4A940-7D7A-47F4-5903-968C5DAE0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120" y="3848086"/>
            <a:ext cx="3886200" cy="25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52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A491-DDD9-A5E3-4C79-C8D2A356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Shockingly Good (</a:t>
            </a:r>
            <a:r>
              <a:rPr lang="en-US" b="1" i="1" dirty="0"/>
              <a:t>sometimes</a:t>
            </a:r>
            <a:r>
              <a:rPr lang="en-US" dirty="0"/>
              <a:t>)</a:t>
            </a:r>
          </a:p>
        </p:txBody>
      </p:sp>
      <p:pic>
        <p:nvPicPr>
          <p:cNvPr id="5" name="Content Placeholder 4" descr="A collage of elephants in an empty room&#10;&#10;Description automatically generated">
            <a:extLst>
              <a:ext uri="{FF2B5EF4-FFF2-40B4-BE49-F238E27FC236}">
                <a16:creationId xmlns:a16="http://schemas.microsoft.com/office/drawing/2014/main" id="{45A5D0DF-31E7-E00C-8424-670E7CEB8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626" y="1355724"/>
            <a:ext cx="4676774" cy="54917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2E20BB-D59D-D900-689E-C62582FE1864}"/>
              </a:ext>
            </a:extLst>
          </p:cNvPr>
          <p:cNvSpPr txBox="1"/>
          <p:nvPr/>
        </p:nvSpPr>
        <p:spPr>
          <a:xfrm>
            <a:off x="408792" y="1983672"/>
            <a:ext cx="56872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Why would this happen?</a:t>
            </a:r>
          </a:p>
          <a:p>
            <a:endParaRPr lang="en-US" sz="2800" dirty="0">
              <a:solidFill>
                <a:srgbClr val="000000"/>
              </a:solidFill>
              <a:sym typeface="Helvetica Neue"/>
            </a:endParaRPr>
          </a:p>
          <a:p>
            <a:r>
              <a:rPr lang="en-US" sz="2800" dirty="0"/>
              <a:t>The CLIP model mapping text to images is trained with images and captions --- of all possible objects, what is most likely to be in an image with a caption that says “no elephant”?</a:t>
            </a:r>
          </a:p>
        </p:txBody>
      </p:sp>
    </p:spTree>
    <p:extLst>
      <p:ext uri="{BB962C8B-B14F-4D97-AF65-F5344CB8AC3E}">
        <p14:creationId xmlns:p14="http://schemas.microsoft.com/office/powerpoint/2010/main" val="195268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B5F1A960-1199-B880-24C6-4CE091173F83}"/>
              </a:ext>
            </a:extLst>
          </p:cNvPr>
          <p:cNvSpPr/>
          <p:nvPr/>
        </p:nvSpPr>
        <p:spPr>
          <a:xfrm>
            <a:off x="4881966" y="883403"/>
            <a:ext cx="4726983" cy="8369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719A42C6-B509-501C-2557-6A20F251A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3851" y="387458"/>
            <a:ext cx="1410346" cy="3719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7057BE-F179-290C-BB7A-8F9B0E8495B5}"/>
              </a:ext>
            </a:extLst>
          </p:cNvPr>
          <p:cNvSpPr txBox="1"/>
          <p:nvPr/>
        </p:nvSpPr>
        <p:spPr>
          <a:xfrm>
            <a:off x="-77403" y="752979"/>
            <a:ext cx="1627234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“Orange</a:t>
            </a:r>
            <a:r>
              <a:rPr kumimoji="0" lang="en-US" sz="24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Crowned Warbler</a:t>
            </a: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”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9DD9DC-D128-F8B5-19B3-E8AEC86433DF}"/>
              </a:ext>
            </a:extLst>
          </p:cNvPr>
          <p:cNvSpPr/>
          <p:nvPr/>
        </p:nvSpPr>
        <p:spPr>
          <a:xfrm>
            <a:off x="9492409" y="387458"/>
            <a:ext cx="2449337" cy="1754326"/>
          </a:xfrm>
          <a:prstGeom prst="rect">
            <a:avLst/>
          </a:prstGeom>
          <a:noFill/>
          <a:scene3d>
            <a:camera prst="orthographicFront">
              <a:rot lat="16800000" lon="0" rev="0"/>
            </a:camera>
            <a:lightRig rig="chilly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CLIP SPACE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BECF8EA-6EB1-298B-8ECA-C5A918F11633}"/>
              </a:ext>
            </a:extLst>
          </p:cNvPr>
          <p:cNvSpPr/>
          <p:nvPr/>
        </p:nvSpPr>
        <p:spPr>
          <a:xfrm>
            <a:off x="2773680" y="426720"/>
            <a:ext cx="3271520" cy="812800"/>
          </a:xfrm>
          <a:custGeom>
            <a:avLst/>
            <a:gdLst>
              <a:gd name="connsiteX0" fmla="*/ 0 w 3271520"/>
              <a:gd name="connsiteY0" fmla="*/ 782320 h 812800"/>
              <a:gd name="connsiteX1" fmla="*/ 314960 w 3271520"/>
              <a:gd name="connsiteY1" fmla="*/ 812800 h 812800"/>
              <a:gd name="connsiteX2" fmla="*/ 497840 w 3271520"/>
              <a:gd name="connsiteY2" fmla="*/ 802640 h 812800"/>
              <a:gd name="connsiteX3" fmla="*/ 589280 w 3271520"/>
              <a:gd name="connsiteY3" fmla="*/ 772160 h 812800"/>
              <a:gd name="connsiteX4" fmla="*/ 619760 w 3271520"/>
              <a:gd name="connsiteY4" fmla="*/ 762000 h 812800"/>
              <a:gd name="connsiteX5" fmla="*/ 711200 w 3271520"/>
              <a:gd name="connsiteY5" fmla="*/ 711200 h 812800"/>
              <a:gd name="connsiteX6" fmla="*/ 741680 w 3271520"/>
              <a:gd name="connsiteY6" fmla="*/ 680720 h 812800"/>
              <a:gd name="connsiteX7" fmla="*/ 762000 w 3271520"/>
              <a:gd name="connsiteY7" fmla="*/ 650240 h 812800"/>
              <a:gd name="connsiteX8" fmla="*/ 792480 w 3271520"/>
              <a:gd name="connsiteY8" fmla="*/ 609600 h 812800"/>
              <a:gd name="connsiteX9" fmla="*/ 822960 w 3271520"/>
              <a:gd name="connsiteY9" fmla="*/ 579120 h 812800"/>
              <a:gd name="connsiteX10" fmla="*/ 843280 w 3271520"/>
              <a:gd name="connsiteY10" fmla="*/ 548640 h 812800"/>
              <a:gd name="connsiteX11" fmla="*/ 873760 w 3271520"/>
              <a:gd name="connsiteY11" fmla="*/ 528320 h 812800"/>
              <a:gd name="connsiteX12" fmla="*/ 944880 w 3271520"/>
              <a:gd name="connsiteY12" fmla="*/ 436880 h 812800"/>
              <a:gd name="connsiteX13" fmla="*/ 965200 w 3271520"/>
              <a:gd name="connsiteY13" fmla="*/ 406400 h 812800"/>
              <a:gd name="connsiteX14" fmla="*/ 985520 w 3271520"/>
              <a:gd name="connsiteY14" fmla="*/ 375920 h 812800"/>
              <a:gd name="connsiteX15" fmla="*/ 1005840 w 3271520"/>
              <a:gd name="connsiteY15" fmla="*/ 314960 h 812800"/>
              <a:gd name="connsiteX16" fmla="*/ 1016000 w 3271520"/>
              <a:gd name="connsiteY16" fmla="*/ 284480 h 812800"/>
              <a:gd name="connsiteX17" fmla="*/ 1026160 w 3271520"/>
              <a:gd name="connsiteY17" fmla="*/ 243840 h 812800"/>
              <a:gd name="connsiteX18" fmla="*/ 1066800 w 3271520"/>
              <a:gd name="connsiteY18" fmla="*/ 172720 h 812800"/>
              <a:gd name="connsiteX19" fmla="*/ 1097280 w 3271520"/>
              <a:gd name="connsiteY19" fmla="*/ 132080 h 812800"/>
              <a:gd name="connsiteX20" fmla="*/ 1148080 w 3271520"/>
              <a:gd name="connsiteY20" fmla="*/ 71120 h 812800"/>
              <a:gd name="connsiteX21" fmla="*/ 1209040 w 3271520"/>
              <a:gd name="connsiteY21" fmla="*/ 50800 h 812800"/>
              <a:gd name="connsiteX22" fmla="*/ 1452880 w 3271520"/>
              <a:gd name="connsiteY22" fmla="*/ 30480 h 812800"/>
              <a:gd name="connsiteX23" fmla="*/ 1544320 w 3271520"/>
              <a:gd name="connsiteY23" fmla="*/ 20320 h 812800"/>
              <a:gd name="connsiteX24" fmla="*/ 1574800 w 3271520"/>
              <a:gd name="connsiteY24" fmla="*/ 10160 h 812800"/>
              <a:gd name="connsiteX25" fmla="*/ 1625600 w 3271520"/>
              <a:gd name="connsiteY25" fmla="*/ 0 h 812800"/>
              <a:gd name="connsiteX26" fmla="*/ 1808480 w 3271520"/>
              <a:gd name="connsiteY26" fmla="*/ 10160 h 812800"/>
              <a:gd name="connsiteX27" fmla="*/ 1889760 w 3271520"/>
              <a:gd name="connsiteY27" fmla="*/ 30480 h 812800"/>
              <a:gd name="connsiteX28" fmla="*/ 2153920 w 3271520"/>
              <a:gd name="connsiteY28" fmla="*/ 20320 h 812800"/>
              <a:gd name="connsiteX29" fmla="*/ 2235200 w 3271520"/>
              <a:gd name="connsiteY29" fmla="*/ 10160 h 812800"/>
              <a:gd name="connsiteX30" fmla="*/ 2590800 w 3271520"/>
              <a:gd name="connsiteY30" fmla="*/ 20320 h 812800"/>
              <a:gd name="connsiteX31" fmla="*/ 2651760 w 3271520"/>
              <a:gd name="connsiteY31" fmla="*/ 30480 h 812800"/>
              <a:gd name="connsiteX32" fmla="*/ 2722880 w 3271520"/>
              <a:gd name="connsiteY32" fmla="*/ 50800 h 812800"/>
              <a:gd name="connsiteX33" fmla="*/ 2763520 w 3271520"/>
              <a:gd name="connsiteY33" fmla="*/ 60960 h 812800"/>
              <a:gd name="connsiteX34" fmla="*/ 2854960 w 3271520"/>
              <a:gd name="connsiteY34" fmla="*/ 121920 h 812800"/>
              <a:gd name="connsiteX35" fmla="*/ 2885440 w 3271520"/>
              <a:gd name="connsiteY35" fmla="*/ 142240 h 812800"/>
              <a:gd name="connsiteX36" fmla="*/ 2915920 w 3271520"/>
              <a:gd name="connsiteY36" fmla="*/ 172720 h 812800"/>
              <a:gd name="connsiteX37" fmla="*/ 2976880 w 3271520"/>
              <a:gd name="connsiteY37" fmla="*/ 223520 h 812800"/>
              <a:gd name="connsiteX38" fmla="*/ 3027680 w 3271520"/>
              <a:gd name="connsiteY38" fmla="*/ 314960 h 812800"/>
              <a:gd name="connsiteX39" fmla="*/ 3048000 w 3271520"/>
              <a:gd name="connsiteY39" fmla="*/ 345440 h 812800"/>
              <a:gd name="connsiteX40" fmla="*/ 3068320 w 3271520"/>
              <a:gd name="connsiteY40" fmla="*/ 375920 h 812800"/>
              <a:gd name="connsiteX41" fmla="*/ 3119120 w 3271520"/>
              <a:gd name="connsiteY41" fmla="*/ 447040 h 812800"/>
              <a:gd name="connsiteX42" fmla="*/ 3139440 w 3271520"/>
              <a:gd name="connsiteY42" fmla="*/ 518160 h 812800"/>
              <a:gd name="connsiteX43" fmla="*/ 3159760 w 3271520"/>
              <a:gd name="connsiteY43" fmla="*/ 579120 h 812800"/>
              <a:gd name="connsiteX44" fmla="*/ 3180080 w 3271520"/>
              <a:gd name="connsiteY44" fmla="*/ 609600 h 812800"/>
              <a:gd name="connsiteX45" fmla="*/ 3200400 w 3271520"/>
              <a:gd name="connsiteY45" fmla="*/ 670560 h 812800"/>
              <a:gd name="connsiteX46" fmla="*/ 3210560 w 3271520"/>
              <a:gd name="connsiteY46" fmla="*/ 701040 h 812800"/>
              <a:gd name="connsiteX47" fmla="*/ 3220720 w 3271520"/>
              <a:gd name="connsiteY47" fmla="*/ 731520 h 812800"/>
              <a:gd name="connsiteX48" fmla="*/ 3129280 w 3271520"/>
              <a:gd name="connsiteY48" fmla="*/ 701040 h 812800"/>
              <a:gd name="connsiteX49" fmla="*/ 3098800 w 3271520"/>
              <a:gd name="connsiteY49" fmla="*/ 680720 h 812800"/>
              <a:gd name="connsiteX50" fmla="*/ 3139440 w 3271520"/>
              <a:gd name="connsiteY50" fmla="*/ 701040 h 812800"/>
              <a:gd name="connsiteX51" fmla="*/ 3210560 w 3271520"/>
              <a:gd name="connsiteY51" fmla="*/ 751840 h 812800"/>
              <a:gd name="connsiteX52" fmla="*/ 3241040 w 3271520"/>
              <a:gd name="connsiteY52" fmla="*/ 762000 h 812800"/>
              <a:gd name="connsiteX53" fmla="*/ 3261360 w 3271520"/>
              <a:gd name="connsiteY53" fmla="*/ 680720 h 812800"/>
              <a:gd name="connsiteX54" fmla="*/ 3271520 w 3271520"/>
              <a:gd name="connsiteY54" fmla="*/ 67056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271520" h="812800">
                <a:moveTo>
                  <a:pt x="0" y="782320"/>
                </a:moveTo>
                <a:cubicBezTo>
                  <a:pt x="111654" y="797207"/>
                  <a:pt x="201427" y="812800"/>
                  <a:pt x="314960" y="812800"/>
                </a:cubicBezTo>
                <a:cubicBezTo>
                  <a:pt x="376014" y="812800"/>
                  <a:pt x="436880" y="806027"/>
                  <a:pt x="497840" y="802640"/>
                </a:cubicBezTo>
                <a:lnTo>
                  <a:pt x="589280" y="772160"/>
                </a:lnTo>
                <a:lnTo>
                  <a:pt x="619760" y="762000"/>
                </a:lnTo>
                <a:cubicBezTo>
                  <a:pt x="658088" y="749224"/>
                  <a:pt x="676265" y="746135"/>
                  <a:pt x="711200" y="711200"/>
                </a:cubicBezTo>
                <a:cubicBezTo>
                  <a:pt x="721360" y="701040"/>
                  <a:pt x="732482" y="691758"/>
                  <a:pt x="741680" y="680720"/>
                </a:cubicBezTo>
                <a:cubicBezTo>
                  <a:pt x="749497" y="671339"/>
                  <a:pt x="754903" y="660176"/>
                  <a:pt x="762000" y="650240"/>
                </a:cubicBezTo>
                <a:cubicBezTo>
                  <a:pt x="771842" y="636461"/>
                  <a:pt x="781460" y="622457"/>
                  <a:pt x="792480" y="609600"/>
                </a:cubicBezTo>
                <a:cubicBezTo>
                  <a:pt x="801831" y="598691"/>
                  <a:pt x="813762" y="590158"/>
                  <a:pt x="822960" y="579120"/>
                </a:cubicBezTo>
                <a:cubicBezTo>
                  <a:pt x="830777" y="569739"/>
                  <a:pt x="834646" y="557274"/>
                  <a:pt x="843280" y="548640"/>
                </a:cubicBezTo>
                <a:cubicBezTo>
                  <a:pt x="851914" y="540006"/>
                  <a:pt x="864379" y="536137"/>
                  <a:pt x="873760" y="528320"/>
                </a:cubicBezTo>
                <a:cubicBezTo>
                  <a:pt x="909572" y="498477"/>
                  <a:pt x="916559" y="479361"/>
                  <a:pt x="944880" y="436880"/>
                </a:cubicBezTo>
                <a:lnTo>
                  <a:pt x="965200" y="406400"/>
                </a:lnTo>
                <a:cubicBezTo>
                  <a:pt x="971973" y="396240"/>
                  <a:pt x="981659" y="387504"/>
                  <a:pt x="985520" y="375920"/>
                </a:cubicBezTo>
                <a:lnTo>
                  <a:pt x="1005840" y="314960"/>
                </a:lnTo>
                <a:cubicBezTo>
                  <a:pt x="1009227" y="304800"/>
                  <a:pt x="1013403" y="294870"/>
                  <a:pt x="1016000" y="284480"/>
                </a:cubicBezTo>
                <a:cubicBezTo>
                  <a:pt x="1019387" y="270933"/>
                  <a:pt x="1021257" y="256915"/>
                  <a:pt x="1026160" y="243840"/>
                </a:cubicBezTo>
                <a:cubicBezTo>
                  <a:pt x="1035560" y="218775"/>
                  <a:pt x="1051286" y="194440"/>
                  <a:pt x="1066800" y="172720"/>
                </a:cubicBezTo>
                <a:cubicBezTo>
                  <a:pt x="1076642" y="158941"/>
                  <a:pt x="1087438" y="145859"/>
                  <a:pt x="1097280" y="132080"/>
                </a:cubicBezTo>
                <a:cubicBezTo>
                  <a:pt x="1111425" y="112277"/>
                  <a:pt x="1125610" y="83603"/>
                  <a:pt x="1148080" y="71120"/>
                </a:cubicBezTo>
                <a:cubicBezTo>
                  <a:pt x="1166804" y="60718"/>
                  <a:pt x="1188720" y="57573"/>
                  <a:pt x="1209040" y="50800"/>
                </a:cubicBezTo>
                <a:cubicBezTo>
                  <a:pt x="1307067" y="18124"/>
                  <a:pt x="1228823" y="41149"/>
                  <a:pt x="1452880" y="30480"/>
                </a:cubicBezTo>
                <a:cubicBezTo>
                  <a:pt x="1483360" y="27093"/>
                  <a:pt x="1514070" y="25362"/>
                  <a:pt x="1544320" y="20320"/>
                </a:cubicBezTo>
                <a:cubicBezTo>
                  <a:pt x="1554884" y="18559"/>
                  <a:pt x="1564410" y="12757"/>
                  <a:pt x="1574800" y="10160"/>
                </a:cubicBezTo>
                <a:cubicBezTo>
                  <a:pt x="1591553" y="5972"/>
                  <a:pt x="1608667" y="3387"/>
                  <a:pt x="1625600" y="0"/>
                </a:cubicBezTo>
                <a:cubicBezTo>
                  <a:pt x="1686560" y="3387"/>
                  <a:pt x="1747828" y="3162"/>
                  <a:pt x="1808480" y="10160"/>
                </a:cubicBezTo>
                <a:cubicBezTo>
                  <a:pt x="1836223" y="13361"/>
                  <a:pt x="1889760" y="30480"/>
                  <a:pt x="1889760" y="30480"/>
                </a:cubicBezTo>
                <a:cubicBezTo>
                  <a:pt x="1977813" y="27093"/>
                  <a:pt x="2065954" y="25494"/>
                  <a:pt x="2153920" y="20320"/>
                </a:cubicBezTo>
                <a:cubicBezTo>
                  <a:pt x="2181177" y="18717"/>
                  <a:pt x="2207896" y="10160"/>
                  <a:pt x="2235200" y="10160"/>
                </a:cubicBezTo>
                <a:cubicBezTo>
                  <a:pt x="2353782" y="10160"/>
                  <a:pt x="2472267" y="16933"/>
                  <a:pt x="2590800" y="20320"/>
                </a:cubicBezTo>
                <a:cubicBezTo>
                  <a:pt x="2611120" y="23707"/>
                  <a:pt x="2631560" y="26440"/>
                  <a:pt x="2651760" y="30480"/>
                </a:cubicBezTo>
                <a:cubicBezTo>
                  <a:pt x="2704696" y="41067"/>
                  <a:pt x="2677691" y="37889"/>
                  <a:pt x="2722880" y="50800"/>
                </a:cubicBezTo>
                <a:cubicBezTo>
                  <a:pt x="2736306" y="54636"/>
                  <a:pt x="2749973" y="57573"/>
                  <a:pt x="2763520" y="60960"/>
                </a:cubicBezTo>
                <a:lnTo>
                  <a:pt x="2854960" y="121920"/>
                </a:lnTo>
                <a:cubicBezTo>
                  <a:pt x="2865120" y="128693"/>
                  <a:pt x="2876806" y="133606"/>
                  <a:pt x="2885440" y="142240"/>
                </a:cubicBezTo>
                <a:cubicBezTo>
                  <a:pt x="2895600" y="152400"/>
                  <a:pt x="2904882" y="163522"/>
                  <a:pt x="2915920" y="172720"/>
                </a:cubicBezTo>
                <a:cubicBezTo>
                  <a:pt x="3000790" y="243445"/>
                  <a:pt x="2887832" y="134472"/>
                  <a:pt x="2976880" y="223520"/>
                </a:cubicBezTo>
                <a:cubicBezTo>
                  <a:pt x="2994763" y="277168"/>
                  <a:pt x="2981099" y="245089"/>
                  <a:pt x="3027680" y="314960"/>
                </a:cubicBezTo>
                <a:lnTo>
                  <a:pt x="3048000" y="345440"/>
                </a:lnTo>
                <a:cubicBezTo>
                  <a:pt x="3054773" y="355600"/>
                  <a:pt x="3060994" y="366151"/>
                  <a:pt x="3068320" y="375920"/>
                </a:cubicBezTo>
                <a:cubicBezTo>
                  <a:pt x="3075223" y="385124"/>
                  <a:pt x="3111692" y="432184"/>
                  <a:pt x="3119120" y="447040"/>
                </a:cubicBezTo>
                <a:cubicBezTo>
                  <a:pt x="3127656" y="464112"/>
                  <a:pt x="3134557" y="501884"/>
                  <a:pt x="3139440" y="518160"/>
                </a:cubicBezTo>
                <a:cubicBezTo>
                  <a:pt x="3145595" y="538676"/>
                  <a:pt x="3147879" y="561298"/>
                  <a:pt x="3159760" y="579120"/>
                </a:cubicBezTo>
                <a:cubicBezTo>
                  <a:pt x="3166533" y="589280"/>
                  <a:pt x="3175121" y="598442"/>
                  <a:pt x="3180080" y="609600"/>
                </a:cubicBezTo>
                <a:cubicBezTo>
                  <a:pt x="3188779" y="629173"/>
                  <a:pt x="3193627" y="650240"/>
                  <a:pt x="3200400" y="670560"/>
                </a:cubicBezTo>
                <a:lnTo>
                  <a:pt x="3210560" y="701040"/>
                </a:lnTo>
                <a:lnTo>
                  <a:pt x="3220720" y="731520"/>
                </a:lnTo>
                <a:cubicBezTo>
                  <a:pt x="3167072" y="749403"/>
                  <a:pt x="3199151" y="747621"/>
                  <a:pt x="3129280" y="701040"/>
                </a:cubicBezTo>
                <a:cubicBezTo>
                  <a:pt x="3119120" y="694267"/>
                  <a:pt x="3087878" y="675259"/>
                  <a:pt x="3098800" y="680720"/>
                </a:cubicBezTo>
                <a:cubicBezTo>
                  <a:pt x="3112347" y="687493"/>
                  <a:pt x="3126597" y="693013"/>
                  <a:pt x="3139440" y="701040"/>
                </a:cubicBezTo>
                <a:cubicBezTo>
                  <a:pt x="3157848" y="712545"/>
                  <a:pt x="3189066" y="741093"/>
                  <a:pt x="3210560" y="751840"/>
                </a:cubicBezTo>
                <a:cubicBezTo>
                  <a:pt x="3220139" y="756629"/>
                  <a:pt x="3230880" y="758613"/>
                  <a:pt x="3241040" y="762000"/>
                </a:cubicBezTo>
                <a:cubicBezTo>
                  <a:pt x="3244904" y="742678"/>
                  <a:pt x="3250946" y="701548"/>
                  <a:pt x="3261360" y="680720"/>
                </a:cubicBezTo>
                <a:cubicBezTo>
                  <a:pt x="3263502" y="676436"/>
                  <a:pt x="3268133" y="673947"/>
                  <a:pt x="3271520" y="670560"/>
                </a:cubicBezTo>
              </a:path>
            </a:pathLst>
          </a:cu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C2A63D-CDC9-66C3-2C1C-B2E6120D5F73}"/>
              </a:ext>
            </a:extLst>
          </p:cNvPr>
          <p:cNvSpPr/>
          <p:nvPr/>
        </p:nvSpPr>
        <p:spPr>
          <a:xfrm>
            <a:off x="5842000" y="1208809"/>
            <a:ext cx="203200" cy="715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0527055-D9DC-8F55-33C4-D2E6A5DBEE53}"/>
              </a:ext>
            </a:extLst>
          </p:cNvPr>
          <p:cNvSpPr/>
          <p:nvPr/>
        </p:nvSpPr>
        <p:spPr>
          <a:xfrm>
            <a:off x="2804160" y="690604"/>
            <a:ext cx="3159760" cy="548916"/>
          </a:xfrm>
          <a:custGeom>
            <a:avLst/>
            <a:gdLst>
              <a:gd name="connsiteX0" fmla="*/ 0 w 3159760"/>
              <a:gd name="connsiteY0" fmla="*/ 487956 h 548916"/>
              <a:gd name="connsiteX1" fmla="*/ 203200 w 3159760"/>
              <a:gd name="connsiteY1" fmla="*/ 477796 h 548916"/>
              <a:gd name="connsiteX2" fmla="*/ 640080 w 3159760"/>
              <a:gd name="connsiteY2" fmla="*/ 305076 h 548916"/>
              <a:gd name="connsiteX3" fmla="*/ 1615440 w 3159760"/>
              <a:gd name="connsiteY3" fmla="*/ 61236 h 548916"/>
              <a:gd name="connsiteX4" fmla="*/ 2682240 w 3159760"/>
              <a:gd name="connsiteY4" fmla="*/ 40916 h 548916"/>
              <a:gd name="connsiteX5" fmla="*/ 3159760 w 3159760"/>
              <a:gd name="connsiteY5" fmla="*/ 548916 h 548916"/>
              <a:gd name="connsiteX6" fmla="*/ 3159760 w 3159760"/>
              <a:gd name="connsiteY6" fmla="*/ 548916 h 54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9760" h="548916">
                <a:moveTo>
                  <a:pt x="0" y="487956"/>
                </a:moveTo>
                <a:cubicBezTo>
                  <a:pt x="48260" y="498116"/>
                  <a:pt x="96520" y="508276"/>
                  <a:pt x="203200" y="477796"/>
                </a:cubicBezTo>
                <a:cubicBezTo>
                  <a:pt x="309880" y="447316"/>
                  <a:pt x="404707" y="374503"/>
                  <a:pt x="640080" y="305076"/>
                </a:cubicBezTo>
                <a:cubicBezTo>
                  <a:pt x="875453" y="235649"/>
                  <a:pt x="1275080" y="105263"/>
                  <a:pt x="1615440" y="61236"/>
                </a:cubicBezTo>
                <a:cubicBezTo>
                  <a:pt x="1955800" y="17209"/>
                  <a:pt x="2424853" y="-40364"/>
                  <a:pt x="2682240" y="40916"/>
                </a:cubicBezTo>
                <a:cubicBezTo>
                  <a:pt x="2939627" y="122196"/>
                  <a:pt x="3159760" y="548916"/>
                  <a:pt x="3159760" y="548916"/>
                </a:cubicBezTo>
                <a:lnTo>
                  <a:pt x="3159760" y="548916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24E64A-A893-6428-4A0A-5E89BF640FAB}"/>
              </a:ext>
            </a:extLst>
          </p:cNvPr>
          <p:cNvSpPr txBox="1"/>
          <p:nvPr/>
        </p:nvSpPr>
        <p:spPr>
          <a:xfrm>
            <a:off x="-3729" y="6312653"/>
            <a:ext cx="1231695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This is surprisingly powerful. It also makes very quick, easy image classifiers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87799-AE59-8D83-572A-216E9AF89880}"/>
              </a:ext>
            </a:extLst>
          </p:cNvPr>
          <p:cNvSpPr txBox="1"/>
          <p:nvPr/>
        </p:nvSpPr>
        <p:spPr>
          <a:xfrm>
            <a:off x="-74761" y="752979"/>
            <a:ext cx="162723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Canada Warbler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0F1D4-1E16-70AA-B2B8-5F980BCF9883}"/>
              </a:ext>
            </a:extLst>
          </p:cNvPr>
          <p:cNvSpPr txBox="1"/>
          <p:nvPr/>
        </p:nvSpPr>
        <p:spPr>
          <a:xfrm>
            <a:off x="-81403" y="752979"/>
            <a:ext cx="162723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Myrtle Warbler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ABB95-6463-9799-C845-8C427BF7E63C}"/>
              </a:ext>
            </a:extLst>
          </p:cNvPr>
          <p:cNvSpPr txBox="1"/>
          <p:nvPr/>
        </p:nvSpPr>
        <p:spPr>
          <a:xfrm>
            <a:off x="-81403" y="753155"/>
            <a:ext cx="162723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sym typeface="Helvetica Neue"/>
              </a:rPr>
              <a:t>Lazuli Bunting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8D46D-83B6-9034-C3AC-50CAE99465F2}"/>
              </a:ext>
            </a:extLst>
          </p:cNvPr>
          <p:cNvSpPr txBox="1"/>
          <p:nvPr/>
        </p:nvSpPr>
        <p:spPr>
          <a:xfrm>
            <a:off x="-81403" y="761233"/>
            <a:ext cx="162723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Painted Bunting</a:t>
            </a:r>
            <a:endParaRPr lang="en-U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1A2113-1817-5B6F-7D67-B4A55EE76B99}"/>
              </a:ext>
            </a:extLst>
          </p:cNvPr>
          <p:cNvSpPr/>
          <p:nvPr/>
        </p:nvSpPr>
        <p:spPr>
          <a:xfrm>
            <a:off x="6157058" y="1472127"/>
            <a:ext cx="203200" cy="715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840CC7-3839-F9AF-8A50-23C71DB776FA}"/>
              </a:ext>
            </a:extLst>
          </p:cNvPr>
          <p:cNvSpPr/>
          <p:nvPr/>
        </p:nvSpPr>
        <p:spPr>
          <a:xfrm>
            <a:off x="6096000" y="1071251"/>
            <a:ext cx="203200" cy="715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DB6F4F-694B-446A-44D1-A7374A5C5A22}"/>
              </a:ext>
            </a:extLst>
          </p:cNvPr>
          <p:cNvSpPr/>
          <p:nvPr/>
        </p:nvSpPr>
        <p:spPr>
          <a:xfrm>
            <a:off x="6287800" y="1127824"/>
            <a:ext cx="203200" cy="715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Picture 17" descr="A colorful bird on a branch&#10;&#10;Description automatically generated">
            <a:extLst>
              <a:ext uri="{FF2B5EF4-FFF2-40B4-BE49-F238E27FC236}">
                <a16:creationId xmlns:a16="http://schemas.microsoft.com/office/drawing/2014/main" id="{9E290A3D-25A8-4100-147C-28321EF59B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1" y="2546748"/>
            <a:ext cx="1342650" cy="1336195"/>
          </a:xfrm>
          <a:prstGeom prst="rect">
            <a:avLst/>
          </a:prstGeom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CADC5A7E-DDF8-13F7-087E-B196739AABB0}"/>
              </a:ext>
            </a:extLst>
          </p:cNvPr>
          <p:cNvSpPr/>
          <p:nvPr/>
        </p:nvSpPr>
        <p:spPr>
          <a:xfrm>
            <a:off x="2794000" y="1605797"/>
            <a:ext cx="3798600" cy="1600390"/>
          </a:xfrm>
          <a:custGeom>
            <a:avLst/>
            <a:gdLst>
              <a:gd name="connsiteX0" fmla="*/ 0 w 6278880"/>
              <a:gd name="connsiteY0" fmla="*/ 1950720 h 1966667"/>
              <a:gd name="connsiteX1" fmla="*/ 335280 w 6278880"/>
              <a:gd name="connsiteY1" fmla="*/ 1960880 h 1966667"/>
              <a:gd name="connsiteX2" fmla="*/ 1391920 w 6278880"/>
              <a:gd name="connsiteY2" fmla="*/ 1899920 h 1966667"/>
              <a:gd name="connsiteX3" fmla="*/ 5445760 w 6278880"/>
              <a:gd name="connsiteY3" fmla="*/ 1330960 h 1966667"/>
              <a:gd name="connsiteX4" fmla="*/ 6278880 w 6278880"/>
              <a:gd name="connsiteY4" fmla="*/ 0 h 196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8880" h="1966667">
                <a:moveTo>
                  <a:pt x="0" y="1950720"/>
                </a:moveTo>
                <a:cubicBezTo>
                  <a:pt x="51646" y="1960033"/>
                  <a:pt x="103293" y="1969347"/>
                  <a:pt x="335280" y="1960880"/>
                </a:cubicBezTo>
                <a:cubicBezTo>
                  <a:pt x="567267" y="1952413"/>
                  <a:pt x="540173" y="2004907"/>
                  <a:pt x="1391920" y="1899920"/>
                </a:cubicBezTo>
                <a:cubicBezTo>
                  <a:pt x="2243667" y="1794933"/>
                  <a:pt x="4631267" y="1647613"/>
                  <a:pt x="5445760" y="1330960"/>
                </a:cubicBezTo>
                <a:cubicBezTo>
                  <a:pt x="6260253" y="1014307"/>
                  <a:pt x="6269566" y="507153"/>
                  <a:pt x="6278880" y="0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E2EA068-65F6-F277-0458-6CE1EF7FF7F6}"/>
              </a:ext>
            </a:extLst>
          </p:cNvPr>
          <p:cNvSpPr/>
          <p:nvPr/>
        </p:nvSpPr>
        <p:spPr>
          <a:xfrm>
            <a:off x="6489845" y="1558167"/>
            <a:ext cx="203200" cy="715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E944CD-FF09-080E-D1F0-4BFF93168262}"/>
              </a:ext>
            </a:extLst>
          </p:cNvPr>
          <p:cNvCxnSpPr>
            <a:cxnSpLocks/>
            <a:stCxn id="22" idx="1"/>
            <a:endCxn id="11" idx="5"/>
          </p:cNvCxnSpPr>
          <p:nvPr/>
        </p:nvCxnSpPr>
        <p:spPr>
          <a:xfrm flipH="1" flipV="1">
            <a:off x="6330500" y="1533226"/>
            <a:ext cx="189103" cy="3542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B776DF-EA54-ED2E-9E32-349E4551FAEE}"/>
              </a:ext>
            </a:extLst>
          </p:cNvPr>
          <p:cNvCxnSpPr>
            <a:cxnSpLocks/>
            <a:stCxn id="22" idx="1"/>
            <a:endCxn id="12" idx="6"/>
          </p:cNvCxnSpPr>
          <p:nvPr/>
        </p:nvCxnSpPr>
        <p:spPr>
          <a:xfrm flipH="1" flipV="1">
            <a:off x="6045200" y="1244600"/>
            <a:ext cx="474403" cy="32405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CEE05C-FB3B-EC6A-AC27-7F268DB42AEB}"/>
              </a:ext>
            </a:extLst>
          </p:cNvPr>
          <p:cNvCxnSpPr>
            <a:cxnSpLocks/>
            <a:stCxn id="22" idx="1"/>
            <a:endCxn id="15" idx="4"/>
          </p:cNvCxnSpPr>
          <p:nvPr/>
        </p:nvCxnSpPr>
        <p:spPr>
          <a:xfrm flipH="1" flipV="1">
            <a:off x="6389400" y="1199406"/>
            <a:ext cx="130203" cy="36924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5208A9-5515-9153-D65C-B8DE54721524}"/>
              </a:ext>
            </a:extLst>
          </p:cNvPr>
          <p:cNvCxnSpPr>
            <a:cxnSpLocks/>
            <a:stCxn id="22" idx="1"/>
            <a:endCxn id="13" idx="4"/>
          </p:cNvCxnSpPr>
          <p:nvPr/>
        </p:nvCxnSpPr>
        <p:spPr>
          <a:xfrm flipH="1" flipV="1">
            <a:off x="6197600" y="1142833"/>
            <a:ext cx="322003" cy="42581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854D26-715D-760F-361F-AC871F5B392E}"/>
              </a:ext>
            </a:extLst>
          </p:cNvPr>
          <p:cNvCxnSpPr>
            <a:cxnSpLocks/>
            <a:stCxn id="22" idx="1"/>
            <a:endCxn id="14" idx="4"/>
          </p:cNvCxnSpPr>
          <p:nvPr/>
        </p:nvCxnSpPr>
        <p:spPr>
          <a:xfrm flipH="1" flipV="1">
            <a:off x="6491000" y="1373439"/>
            <a:ext cx="28603" cy="19521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075756D-2B94-4B01-3C70-339CDA34D01E}"/>
              </a:ext>
            </a:extLst>
          </p:cNvPr>
          <p:cNvSpPr/>
          <p:nvPr/>
        </p:nvSpPr>
        <p:spPr>
          <a:xfrm>
            <a:off x="6389400" y="1301857"/>
            <a:ext cx="203200" cy="715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E4979B-1478-858D-E213-CAC7BC214F73}"/>
              </a:ext>
            </a:extLst>
          </p:cNvPr>
          <p:cNvSpPr txBox="1"/>
          <p:nvPr/>
        </p:nvSpPr>
        <p:spPr>
          <a:xfrm>
            <a:off x="4743040" y="1664515"/>
            <a:ext cx="162723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“Painted Bunting”</a:t>
            </a:r>
            <a:endParaRPr lang="en-US" sz="2400" dirty="0"/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3C5D64E9-ED13-A163-E487-554B5532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16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90000"/>
                                      </p:to>
                                    </p:animClr>
                                    <p:set>
                                      <p:cBhvr>
                                        <p:cTn id="9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 animBg="1"/>
      <p:bldP spid="19" grpId="0" animBg="1"/>
      <p:bldP spid="19" grpId="1" animBg="1"/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1" grpId="0" animBg="1"/>
      <p:bldP spid="13" grpId="0" animBg="1"/>
      <p:bldP spid="15" grpId="0" animBg="1"/>
      <p:bldP spid="21" grpId="0" animBg="1"/>
      <p:bldP spid="22" grpId="0" animBg="1"/>
      <p:bldP spid="14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824E64A-A893-6428-4A0A-5E89BF640FAB}"/>
              </a:ext>
            </a:extLst>
          </p:cNvPr>
          <p:cNvSpPr txBox="1"/>
          <p:nvPr/>
        </p:nvSpPr>
        <p:spPr>
          <a:xfrm>
            <a:off x="-3729" y="6312653"/>
            <a:ext cx="1231695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This is surprisingly powerful. It also makes very quick, easy image classifiers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4CA83-607F-652E-21FD-D06F06353BF8}"/>
              </a:ext>
            </a:extLst>
          </p:cNvPr>
          <p:cNvSpPr txBox="1"/>
          <p:nvPr/>
        </p:nvSpPr>
        <p:spPr>
          <a:xfrm>
            <a:off x="8443245" y="5841210"/>
            <a:ext cx="387371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…. But are they good?</a:t>
            </a:r>
          </a:p>
        </p:txBody>
      </p:sp>
      <p:pic>
        <p:nvPicPr>
          <p:cNvPr id="16" name="Picture 2" descr="Zero-shot CLIP performance compared to ResNet with linear probe, source [1].">
            <a:extLst>
              <a:ext uri="{FF2B5EF4-FFF2-40B4-BE49-F238E27FC236}">
                <a16:creationId xmlns:a16="http://schemas.microsoft.com/office/drawing/2014/main" id="{A32A6401-F8D5-D815-52A9-08D1D3DB8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825" y="437241"/>
            <a:ext cx="5525880" cy="58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DA12AD-951B-00F1-9B1B-1D944B19E5C1}"/>
              </a:ext>
            </a:extLst>
          </p:cNvPr>
          <p:cNvSpPr txBox="1"/>
          <p:nvPr/>
        </p:nvSpPr>
        <p:spPr>
          <a:xfrm>
            <a:off x="196954" y="192419"/>
            <a:ext cx="4879248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CLIP based classifiers outperform hand-tuned, specially trained classifiers for many, many datasets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43EAD2-10C2-FE64-56BA-3838600F11FC}"/>
              </a:ext>
            </a:extLst>
          </p:cNvPr>
          <p:cNvSpPr txBox="1"/>
          <p:nvPr/>
        </p:nvSpPr>
        <p:spPr>
          <a:xfrm>
            <a:off x="-3729" y="4256446"/>
            <a:ext cx="609600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If you have a problem for which you need image classification,</a:t>
            </a:r>
            <a:r>
              <a:rPr kumimoji="0" lang="en-US" sz="24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you no longer need to talk to Computer Vision faculty.  Now any good undergrad can make you a classifier for exactly the classes you care about.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840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Introduction to computer vision"/>
          <p:cNvSpPr txBox="1">
            <a:spLocks noGrp="1"/>
          </p:cNvSpPr>
          <p:nvPr>
            <p:ph type="body" idx="21"/>
          </p:nvPr>
        </p:nvSpPr>
        <p:spPr>
          <a:xfrm>
            <a:off x="500774" y="2691952"/>
            <a:ext cx="5509882" cy="2652398"/>
          </a:xfrm>
          <a:prstGeom prst="rect">
            <a:avLst/>
          </a:prstGeom>
          <a:effectLst>
            <a:outerShdw blurRad="673100" dir="5400000" rotWithShape="0">
              <a:srgbClr val="FFFFFF"/>
            </a:outerShdw>
          </a:effectLst>
        </p:spPr>
        <p:txBody>
          <a:bodyPr/>
          <a:lstStyle/>
          <a:p>
            <a:r>
              <a:rPr lang="en-US" dirty="0"/>
              <a:t>CLIP: </a:t>
            </a:r>
          </a:p>
          <a:p>
            <a:r>
              <a:rPr lang="en-US" dirty="0"/>
              <a:t>Contrastive Language </a:t>
            </a:r>
          </a:p>
          <a:p>
            <a:r>
              <a:rPr lang="en-US" dirty="0"/>
              <a:t>Image </a:t>
            </a:r>
          </a:p>
          <a:p>
            <a:r>
              <a:rPr lang="en-US" dirty="0"/>
              <a:t>Pre-training</a:t>
            </a:r>
          </a:p>
          <a:p>
            <a:endParaRPr dirty="0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F787D370-D0F1-3673-78EF-D9B1FD5FD6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465" y="-13114"/>
            <a:ext cx="8348085" cy="27050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58928-5A7F-3ACD-1FDD-AFFA6AEC7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A6811-1E63-94AB-DC57-39AF2CDA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415925"/>
            <a:ext cx="9109332" cy="695921"/>
          </a:xfrm>
        </p:spPr>
        <p:txBody>
          <a:bodyPr>
            <a:normAutofit/>
          </a:bodyPr>
          <a:lstStyle/>
          <a:p>
            <a:r>
              <a:rPr lang="en-US" dirty="0"/>
              <a:t>“Regular” Neural Network Training</a:t>
            </a:r>
          </a:p>
        </p:txBody>
      </p:sp>
      <p:pic>
        <p:nvPicPr>
          <p:cNvPr id="6" name="Picture 5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66FB101F-58BF-6CE2-68F4-C29B0CAFBE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579" y="1111846"/>
            <a:ext cx="3768811" cy="5619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3E66F2-D728-5BBE-B678-0CA912F014D3}"/>
              </a:ext>
            </a:extLst>
          </p:cNvPr>
          <p:cNvSpPr txBox="1"/>
          <p:nvPr/>
        </p:nvSpPr>
        <p:spPr>
          <a:xfrm>
            <a:off x="6363730" y="2063578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word?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C5196-4DE0-EB04-D3F3-7C22F0E5A836}"/>
              </a:ext>
            </a:extLst>
          </p:cNvPr>
          <p:cNvSpPr txBox="1"/>
          <p:nvPr/>
        </p:nvSpPr>
        <p:spPr>
          <a:xfrm>
            <a:off x="6359612" y="4724400"/>
            <a:ext cx="187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 Category?</a:t>
            </a:r>
          </a:p>
        </p:txBody>
      </p:sp>
    </p:spTree>
    <p:extLst>
      <p:ext uri="{BB962C8B-B14F-4D97-AF65-F5344CB8AC3E}">
        <p14:creationId xmlns:p14="http://schemas.microsoft.com/office/powerpoint/2010/main" val="10328453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AE4CA-D525-D433-997F-850D64FD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719A42C6-B509-501C-2557-6A20F251A7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7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910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AE4CA-D525-D433-997F-850D64FD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719A42C6-B509-501C-2557-6A20F251A7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763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B9FED0-A9A9-E2B3-22C6-C61BF8A5F6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609" y="3791624"/>
            <a:ext cx="6609392" cy="306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677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AE4CA-D525-D433-997F-850D64FD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719A42C6-B509-501C-2557-6A20F251A7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763752"/>
          </a:xfrm>
          <a:prstGeom prst="rect">
            <a:avLst/>
          </a:prstGeom>
        </p:spPr>
      </p:pic>
      <p:pic>
        <p:nvPicPr>
          <p:cNvPr id="2" name="Picture 1" descr="A text on a page&#10;&#10;Description automatically generated">
            <a:extLst>
              <a:ext uri="{FF2B5EF4-FFF2-40B4-BE49-F238E27FC236}">
                <a16:creationId xmlns:a16="http://schemas.microsoft.com/office/drawing/2014/main" id="{BB0B4D5F-B337-D75F-048E-002F2F1C36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250" y="0"/>
            <a:ext cx="6189166" cy="2945805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00EB722-8BB9-82D0-57D3-A1F805AC4A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345" y="3699467"/>
            <a:ext cx="6264977" cy="19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877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6016</TotalTime>
  <Words>506</Words>
  <Application>Microsoft Macintosh PowerPoint</Application>
  <PresentationFormat>Widescreen</PresentationFormat>
  <Paragraphs>65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Helvetica Neue</vt:lpstr>
      <vt:lpstr>Helvetica Neue Medium</vt:lpstr>
      <vt:lpstr>Söhne</vt:lpstr>
      <vt:lpstr>Office Theme</vt:lpstr>
      <vt:lpstr>Deep Learning is Not Just for Text (or images) or Video by themselves</vt:lpstr>
      <vt:lpstr>PowerPoint Presentation</vt:lpstr>
      <vt:lpstr>PowerPoint Presentation</vt:lpstr>
      <vt:lpstr>PowerPoint Presentation</vt:lpstr>
      <vt:lpstr>PowerPoint Presentation</vt:lpstr>
      <vt:lpstr>“Regular” Neural Network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Shockingly Good</vt:lpstr>
      <vt:lpstr>Shockingly Good</vt:lpstr>
      <vt:lpstr>Shockingly Good (sometimes)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 AI: A Technical Tutorial for Economists</dc:title>
  <dc:creator>Pless, Robert Bryan</dc:creator>
  <cp:lastModifiedBy>Pless, Robert Bryan</cp:lastModifiedBy>
  <cp:revision>17</cp:revision>
  <dcterms:created xsi:type="dcterms:W3CDTF">2024-11-24T20:05:42Z</dcterms:created>
  <dcterms:modified xsi:type="dcterms:W3CDTF">2026-01-27T01:37:45Z</dcterms:modified>
</cp:coreProperties>
</file>