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41" r:id="rId2"/>
    <p:sldId id="442" r:id="rId3"/>
    <p:sldId id="572" r:id="rId4"/>
    <p:sldId id="573" r:id="rId5"/>
    <p:sldId id="923" r:id="rId6"/>
    <p:sldId id="434" r:id="rId7"/>
    <p:sldId id="574" r:id="rId8"/>
    <p:sldId id="293" r:id="rId9"/>
    <p:sldId id="821" r:id="rId10"/>
    <p:sldId id="924" r:id="rId11"/>
    <p:sldId id="925" r:id="rId12"/>
    <p:sldId id="294" r:id="rId13"/>
    <p:sldId id="884" r:id="rId14"/>
    <p:sldId id="921" r:id="rId15"/>
    <p:sldId id="339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8" r:id="rId36"/>
    <p:sldId id="371" r:id="rId37"/>
    <p:sldId id="374" r:id="rId38"/>
    <p:sldId id="375" r:id="rId39"/>
    <p:sldId id="377" r:id="rId40"/>
    <p:sldId id="378" r:id="rId41"/>
    <p:sldId id="379" r:id="rId42"/>
    <p:sldId id="380" r:id="rId43"/>
    <p:sldId id="381" r:id="rId44"/>
    <p:sldId id="382" r:id="rId45"/>
    <p:sldId id="384" r:id="rId46"/>
    <p:sldId id="385" r:id="rId47"/>
    <p:sldId id="390" r:id="rId48"/>
    <p:sldId id="393" r:id="rId49"/>
    <p:sldId id="394" r:id="rId50"/>
    <p:sldId id="395" r:id="rId51"/>
    <p:sldId id="396" r:id="rId52"/>
    <p:sldId id="57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DC3E6"/>
    <a:srgbClr val="843C0C"/>
    <a:srgbClr val="FFECB2"/>
    <a:srgbClr val="49CF80"/>
    <a:srgbClr val="F4B183"/>
    <a:srgbClr val="CDCDCD"/>
    <a:srgbClr val="548235"/>
    <a:srgbClr val="A6A6A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42" autoAdjust="0"/>
    <p:restoredTop sz="92388" autoAdjust="0"/>
  </p:normalViewPr>
  <p:slideViewPr>
    <p:cSldViewPr snapToGrid="0">
      <p:cViewPr>
        <p:scale>
          <a:sx n="118" d="100"/>
          <a:sy n="118" d="100"/>
        </p:scale>
        <p:origin x="-768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68B779-E80A-48EC-BD10-FC50FE2E1B6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A0F6917B-FDEB-4DCD-938C-428055F667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67D3E6D-AB0C-431D-A1C1-8D6B83D5E66D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6CE6C72C-6F38-4F92-973D-E1E43F2D69B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8EEE8D7-724D-49BC-83BB-FB02DCD7478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02D62-8556-324F-91A9-35002822E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5BDA-CCD6-934A-9CD1-174CC862F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F6EC2-9566-7145-A238-09324A4E4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8D6B9-A5C8-B849-B8E9-897D0AE2F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9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CA22-8AD5-47DA-9A46-27D65F7EC882}" type="datetime1">
              <a:rPr lang="en-US" smtClean="0"/>
              <a:t>3/26/24</a:t>
            </a:fld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.ri.cmu.edu/projects/meteorobot/index.html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58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cv2007.rutgers.edu/" TargetMode="External"/><Relationship Id="rId5" Type="http://schemas.openxmlformats.org/officeDocument/2006/relationships/hyperlink" Target="http://grail.cs.washington.edu/projects/mvscpc/download/Goesele-2007-MVS.pdf" TargetMode="Externa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CC8E57-0931-EE47-914F-7A7A201C8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Lecture 08: Calibration and Pose Estimation</a:t>
            </a:r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A8D28163-C194-5846-9571-6A45C9FA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2" y="6492875"/>
            <a:ext cx="1051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i="1" dirty="0">
                <a:cs typeface="Arial" panose="020B0604020202020204" pitchFamily="34" charset="0"/>
              </a:rPr>
              <a:t>Slides inspired/borrowed from Steve Seitz and Rick </a:t>
            </a:r>
            <a:r>
              <a:rPr lang="en-US" altLang="en-US" sz="1600" i="1" dirty="0" err="1">
                <a:cs typeface="Arial" panose="020B0604020202020204" pitchFamily="34" charset="0"/>
              </a:rPr>
              <a:t>Szeliski</a:t>
            </a:r>
            <a:r>
              <a:rPr lang="en-US" altLang="en-US" sz="1600" i="1" dirty="0">
                <a:cs typeface="Arial" panose="020B0604020202020204" pitchFamily="34" charset="0"/>
              </a:rPr>
              <a:t> and Alexei </a:t>
            </a:r>
            <a:r>
              <a:rPr lang="en-US" altLang="en-US" sz="1600" i="1" dirty="0" err="1">
                <a:cs typeface="Arial" panose="020B0604020202020204" pitchFamily="34" charset="0"/>
              </a:rPr>
              <a:t>Efros</a:t>
            </a:r>
            <a:r>
              <a:rPr lang="en-US" altLang="en-US" sz="1600" i="1" dirty="0">
                <a:cs typeface="Arial" panose="020B0604020202020204" pitchFamily="34" charset="0"/>
              </a:rPr>
              <a:t> and James Hays and Linda Shapiro</a:t>
            </a:r>
          </a:p>
          <a:p>
            <a:pPr algn="ctr">
              <a:spcBef>
                <a:spcPct val="0"/>
              </a:spcBef>
            </a:pPr>
            <a:endParaRPr lang="en-US" altLang="en-US" sz="1600" i="1" dirty="0">
              <a:cs typeface="Arial" panose="020B0604020202020204" pitchFamily="34" charset="0"/>
            </a:endParaRPr>
          </a:p>
        </p:txBody>
      </p:sp>
      <p:pic>
        <p:nvPicPr>
          <p:cNvPr id="8194" name="Picture 2" descr="Full Body Pose Estimation for Sports Analysis - AprilTag Camera Calibration">
            <a:extLst>
              <a:ext uri="{FF2B5EF4-FFF2-40B4-BE49-F238E27FC236}">
                <a16:creationId xmlns:a16="http://schemas.microsoft.com/office/drawing/2014/main" id="{8964FF32-0266-48EF-A724-E12AAD1C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2" y="1690688"/>
            <a:ext cx="8000040" cy="44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FAA54-0809-DB06-9076-6CDD15CA17F6}"/>
              </a:ext>
            </a:extLst>
          </p:cNvPr>
          <p:cNvSpPr txBox="1"/>
          <p:nvPr/>
        </p:nvSpPr>
        <p:spPr>
          <a:xfrm>
            <a:off x="10220632" y="5272526"/>
            <a:ext cx="162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 from: https://</a:t>
            </a:r>
            <a:r>
              <a:rPr lang="en-US" sz="800" dirty="0" err="1"/>
              <a:t>developer.ridgerun.com</a:t>
            </a:r>
            <a:r>
              <a:rPr lang="en-US" sz="800" dirty="0"/>
              <a:t>/wiki/</a:t>
            </a:r>
            <a:r>
              <a:rPr lang="en-US" sz="800" dirty="0" err="1"/>
              <a:t>index.php?title</a:t>
            </a:r>
            <a:r>
              <a:rPr lang="en-US" sz="800" dirty="0"/>
              <a:t>=Full_Body_Pose_Estimation_for_Sports_Analysis_-_AprilTag_Camera_Calibration</a:t>
            </a:r>
          </a:p>
        </p:txBody>
      </p:sp>
    </p:spTree>
    <p:extLst>
      <p:ext uri="{BB962C8B-B14F-4D97-AF65-F5344CB8AC3E}">
        <p14:creationId xmlns:p14="http://schemas.microsoft.com/office/powerpoint/2010/main" val="306293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682D-056B-4153-98F8-17EB65DC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Targets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4EFE9C-24D7-4BA3-A1DE-F6BBB6B9466F}"/>
              </a:ext>
            </a:extLst>
          </p:cNvPr>
          <p:cNvGrpSpPr/>
          <p:nvPr/>
        </p:nvGrpSpPr>
        <p:grpSpPr>
          <a:xfrm>
            <a:off x="2062481" y="2706074"/>
            <a:ext cx="8067038" cy="3786800"/>
            <a:chOff x="373534" y="2706074"/>
            <a:chExt cx="8067038" cy="3786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6FB261-150E-4D78-AB72-5FB04F6AB90E}"/>
                </a:ext>
              </a:extLst>
            </p:cNvPr>
            <p:cNvGrpSpPr/>
            <p:nvPr/>
          </p:nvGrpSpPr>
          <p:grpSpPr>
            <a:xfrm>
              <a:off x="6002172" y="2706074"/>
              <a:ext cx="2438400" cy="3786800"/>
              <a:chOff x="6002172" y="2706074"/>
              <a:chExt cx="2438400" cy="3786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667D4C8-23F8-4043-B5C1-495FF440A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172" y="2706074"/>
                <a:ext cx="2438400" cy="18288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41D63AA-59D9-47B1-A187-7928951E5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172" y="4664074"/>
                <a:ext cx="2438400" cy="18288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D3A67E-5511-4F46-8FFC-515CA9690BED}"/>
                </a:ext>
              </a:extLst>
            </p:cNvPr>
            <p:cNvGrpSpPr/>
            <p:nvPr/>
          </p:nvGrpSpPr>
          <p:grpSpPr>
            <a:xfrm>
              <a:off x="3187853" y="2706074"/>
              <a:ext cx="2438400" cy="3505904"/>
              <a:chOff x="3352800" y="2706074"/>
              <a:chExt cx="2438400" cy="350590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A4DEBE7-50AE-41C6-9AC6-16767DAA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2706074"/>
                <a:ext cx="2438400" cy="18288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FC5555-CA04-4E3F-8C1D-EECCDF509089}"/>
                  </a:ext>
                </a:extLst>
              </p:cNvPr>
              <p:cNvSpPr txBox="1"/>
              <p:nvPr/>
            </p:nvSpPr>
            <p:spPr>
              <a:xfrm>
                <a:off x="3783435" y="4888539"/>
                <a:ext cx="15771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dirty="0"/>
                  <a:t>…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2921A5-78D6-46F1-BD4E-3DEE52F6A800}"/>
                </a:ext>
              </a:extLst>
            </p:cNvPr>
            <p:cNvGrpSpPr/>
            <p:nvPr/>
          </p:nvGrpSpPr>
          <p:grpSpPr>
            <a:xfrm>
              <a:off x="373534" y="2706074"/>
              <a:ext cx="2438400" cy="3786800"/>
              <a:chOff x="373534" y="2706074"/>
              <a:chExt cx="2438400" cy="3786800"/>
            </a:xfrm>
          </p:grpSpPr>
          <p:pic>
            <p:nvPicPr>
              <p:cNvPr id="21" name="Content Placeholder 4">
                <a:extLst>
                  <a:ext uri="{FF2B5EF4-FFF2-40B4-BE49-F238E27FC236}">
                    <a16:creationId xmlns:a16="http://schemas.microsoft.com/office/drawing/2014/main" id="{DB01FEFC-F717-4E03-BE97-79B6625BC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5" y="2706074"/>
                <a:ext cx="2438399" cy="18288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66BA7A-FA72-4CC4-9B96-C58C71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4" y="4664074"/>
                <a:ext cx="2438400" cy="1828800"/>
              </a:xfrm>
              <a:prstGeom prst="rect">
                <a:avLst/>
              </a:prstGeom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6567DFE-87D0-4AA4-B3EB-7BCB5ECA277C}"/>
              </a:ext>
            </a:extLst>
          </p:cNvPr>
          <p:cNvSpPr txBox="1"/>
          <p:nvPr/>
        </p:nvSpPr>
        <p:spPr>
          <a:xfrm>
            <a:off x="1615859" y="1618171"/>
            <a:ext cx="896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set of views of a plane (not covered today)</a:t>
            </a:r>
          </a:p>
        </p:txBody>
      </p:sp>
    </p:spTree>
    <p:extLst>
      <p:ext uri="{BB962C8B-B14F-4D97-AF65-F5344CB8AC3E}">
        <p14:creationId xmlns:p14="http://schemas.microsoft.com/office/powerpoint/2010/main" val="101568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A25C-0AAB-4822-A427-2E9D6EE5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Targets</a:t>
            </a:r>
          </a:p>
        </p:txBody>
      </p:sp>
      <p:pic>
        <p:nvPicPr>
          <p:cNvPr id="4" name="Picture 2" descr="https://i0.wp.com/www.johngrimwade.com/blog/wp-content/uploads/2018/08/edwards_test_site.jpg?resize=1024%2C625&amp;ssl=1">
            <a:extLst>
              <a:ext uri="{FF2B5EF4-FFF2-40B4-BE49-F238E27FC236}">
                <a16:creationId xmlns:a16="http://schemas.microsoft.com/office/drawing/2014/main" id="{EF3BDE35-4A36-4CE3-A797-68637E25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87" y="2422780"/>
            <a:ext cx="6870024" cy="41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6FD8D-6661-4F25-9893-9800C6619F1D}"/>
              </a:ext>
            </a:extLst>
          </p:cNvPr>
          <p:cNvSpPr txBox="1"/>
          <p:nvPr/>
        </p:nvSpPr>
        <p:spPr>
          <a:xfrm>
            <a:off x="1615859" y="1618171"/>
            <a:ext cx="896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single, huge plane. </a:t>
            </a:r>
            <a:r>
              <a:rPr lang="en-US" sz="3200" b="1" dirty="0"/>
              <a:t>What’s this for?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92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886" y="0"/>
            <a:ext cx="3265714" cy="1325563"/>
          </a:xfrm>
        </p:spPr>
        <p:txBody>
          <a:bodyPr/>
          <a:lstStyle/>
          <a:p>
            <a:r>
              <a:rPr lang="en-US" dirty="0"/>
              <a:t>Direct linear calibration</a:t>
            </a:r>
          </a:p>
        </p:txBody>
      </p:sp>
      <p:pic>
        <p:nvPicPr>
          <p:cNvPr id="33795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033" y="305255"/>
            <a:ext cx="4641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799" y="1861457"/>
            <a:ext cx="9252857" cy="4996543"/>
          </a:xfrm>
        </p:spPr>
        <p:txBody>
          <a:bodyPr>
            <a:normAutofit/>
          </a:bodyPr>
          <a:lstStyle/>
          <a:p>
            <a:r>
              <a:rPr lang="en-US" dirty="0"/>
              <a:t>Solve for Projection Matrix </a:t>
            </a:r>
            <a:r>
              <a:rPr lang="en-US" dirty="0">
                <a:latin typeface="Symbol" pitchFamily="18" charset="2"/>
              </a:rPr>
              <a:t>P </a:t>
            </a:r>
            <a:r>
              <a:rPr lang="en-US" dirty="0"/>
              <a:t>using least-squares (just like last class)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All specifics of the camera summarized in one matrix</a:t>
            </a:r>
          </a:p>
          <a:p>
            <a:pPr lvl="1"/>
            <a:r>
              <a:rPr lang="en-US" dirty="0"/>
              <a:t>Can predict where any world point will map to in the image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Doesn’t tell us about particular parameters</a:t>
            </a:r>
          </a:p>
          <a:p>
            <a:pPr lvl="1"/>
            <a:r>
              <a:rPr lang="en-US" dirty="0"/>
              <a:t>Mixes up internal and external parameters</a:t>
            </a:r>
          </a:p>
          <a:p>
            <a:pPr lvl="2"/>
            <a:r>
              <a:rPr lang="en-US" dirty="0"/>
              <a:t>pose specific: move the camera and everything breaks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3B2C-E1B6-4EEA-8557-C371473E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Perspective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EA6AD3-4953-4CF3-8219-6B62B033F022}"/>
                  </a:ext>
                </a:extLst>
              </p:cNvPr>
              <p:cNvSpPr txBox="1"/>
              <p:nvPr/>
            </p:nvSpPr>
            <p:spPr>
              <a:xfrm>
                <a:off x="2319646" y="4060195"/>
                <a:ext cx="6758838" cy="1356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≡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  <m:r>
                        <a:rPr lang="en-US" sz="3200" b="1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EA6AD3-4953-4CF3-8219-6B62B033F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46" y="4060195"/>
                <a:ext cx="6758838" cy="1356397"/>
              </a:xfrm>
              <a:prstGeom prst="rect">
                <a:avLst/>
              </a:prstGeom>
              <a:blipFill>
                <a:blip r:embed="rId2"/>
                <a:stretch>
                  <a:fillRect l="-938" t="-2778" r="-188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9B234DE-ED19-4C0C-B146-BE490E709365}"/>
              </a:ext>
            </a:extLst>
          </p:cNvPr>
          <p:cNvGrpSpPr/>
          <p:nvPr/>
        </p:nvGrpSpPr>
        <p:grpSpPr>
          <a:xfrm>
            <a:off x="2514781" y="2517860"/>
            <a:ext cx="2359319" cy="2153959"/>
            <a:chOff x="990780" y="2517859"/>
            <a:chExt cx="2359319" cy="21539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DAA99-99FF-4509-916C-D06C03C453F8}"/>
                </a:ext>
              </a:extLst>
            </p:cNvPr>
            <p:cNvSpPr txBox="1"/>
            <p:nvPr/>
          </p:nvSpPr>
          <p:spPr>
            <a:xfrm>
              <a:off x="990780" y="2517859"/>
              <a:ext cx="2359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focal length</a:t>
              </a:r>
              <a:endParaRPr lang="en-US" sz="28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4E4D1A-96BB-4676-ABBD-AF831AC6EC5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044904" y="3041079"/>
              <a:ext cx="125536" cy="1019115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331B167-126F-4771-BB12-CCEEBB719894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170440" y="3041079"/>
              <a:ext cx="282019" cy="1630739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55CAC4-14C2-43BB-ADB6-0377D8C000B3}"/>
              </a:ext>
            </a:extLst>
          </p:cNvPr>
          <p:cNvGrpSpPr/>
          <p:nvPr/>
        </p:nvGrpSpPr>
        <p:grpSpPr>
          <a:xfrm>
            <a:off x="4900480" y="1344670"/>
            <a:ext cx="5767520" cy="3237032"/>
            <a:chOff x="3376480" y="1344670"/>
            <a:chExt cx="5767520" cy="32370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3FAEC-5503-4207-9E30-AB8FC6F22AAA}"/>
                </a:ext>
              </a:extLst>
            </p:cNvPr>
            <p:cNvSpPr txBox="1"/>
            <p:nvPr/>
          </p:nvSpPr>
          <p:spPr>
            <a:xfrm>
              <a:off x="4278498" y="1344670"/>
              <a:ext cx="48655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principal point (image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coords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of camera origin on retina)</a:t>
              </a:r>
            </a:p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moves camera origin</a:t>
              </a:r>
              <a:endParaRPr lang="en-US" sz="28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C5C689-1339-4619-8D9E-311E7B68EC1C}"/>
                </a:ext>
              </a:extLst>
            </p:cNvPr>
            <p:cNvGrpSpPr/>
            <p:nvPr/>
          </p:nvGrpSpPr>
          <p:grpSpPr>
            <a:xfrm>
              <a:off x="3376480" y="2037168"/>
              <a:ext cx="805819" cy="2544534"/>
              <a:chOff x="3376480" y="2037168"/>
              <a:chExt cx="805819" cy="2544534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B63E669-66AF-4F06-86EF-23C5F5677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6480" y="2037168"/>
                <a:ext cx="805819" cy="2058187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5DAB9FD-7340-4A8E-9A86-24ACF7B736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45234" y="2037168"/>
                <a:ext cx="637065" cy="2544534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26F6F7-743D-4201-BF8D-9E2BC8813D2E}"/>
              </a:ext>
            </a:extLst>
          </p:cNvPr>
          <p:cNvGrpSpPr/>
          <p:nvPr/>
        </p:nvGrpSpPr>
        <p:grpSpPr>
          <a:xfrm>
            <a:off x="2207897" y="5114470"/>
            <a:ext cx="3095492" cy="1221942"/>
            <a:chOff x="683897" y="4970658"/>
            <a:chExt cx="3095492" cy="12219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C4A831-1E22-41D1-9690-AA2D7573204F}"/>
                </a:ext>
              </a:extLst>
            </p:cNvPr>
            <p:cNvSpPr txBox="1"/>
            <p:nvPr/>
          </p:nvSpPr>
          <p:spPr>
            <a:xfrm>
              <a:off x="683897" y="5669380"/>
              <a:ext cx="3095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2D Projection of X </a:t>
              </a:r>
              <a:endParaRPr lang="en-US" sz="28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369208-925B-4233-A6CE-126A23CEE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780" y="4970658"/>
              <a:ext cx="0" cy="698722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DE9009-A10E-4705-A554-0183ADA286BF}"/>
              </a:ext>
            </a:extLst>
          </p:cNvPr>
          <p:cNvGrpSpPr/>
          <p:nvPr/>
        </p:nvGrpSpPr>
        <p:grpSpPr>
          <a:xfrm>
            <a:off x="5678703" y="3275364"/>
            <a:ext cx="1438839" cy="1133180"/>
            <a:chOff x="4154702" y="3275364"/>
            <a:chExt cx="1438839" cy="11331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2D6D68-DC7F-472E-9FE8-97371EB086AF}"/>
                </a:ext>
              </a:extLst>
            </p:cNvPr>
            <p:cNvSpPr txBox="1"/>
            <p:nvPr/>
          </p:nvSpPr>
          <p:spPr>
            <a:xfrm>
              <a:off x="4154702" y="3275364"/>
              <a:ext cx="143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rotation</a:t>
              </a:r>
              <a:endParaRPr lang="en-US" sz="28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D84B1A5-4D72-40EF-99DF-2D31A1E86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8695" y="3798584"/>
              <a:ext cx="96199" cy="60996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7E061F4-088A-4949-B7F1-FD71A8093B5D}"/>
              </a:ext>
            </a:extLst>
          </p:cNvPr>
          <p:cNvGrpSpPr/>
          <p:nvPr/>
        </p:nvGrpSpPr>
        <p:grpSpPr>
          <a:xfrm>
            <a:off x="7117542" y="3291596"/>
            <a:ext cx="2359319" cy="1133180"/>
            <a:chOff x="5593541" y="3291596"/>
            <a:chExt cx="2359319" cy="11331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0B7311-145E-4658-8824-EBF90C7A423D}"/>
                </a:ext>
              </a:extLst>
            </p:cNvPr>
            <p:cNvSpPr txBox="1"/>
            <p:nvPr/>
          </p:nvSpPr>
          <p:spPr>
            <a:xfrm>
              <a:off x="5593541" y="3291596"/>
              <a:ext cx="2359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en-US" sz="280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D653B6-0626-4024-A5BC-16DED5117B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7534" y="3814816"/>
              <a:ext cx="96199" cy="60996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C7A12D-0270-4663-8615-C86849629F0D}"/>
              </a:ext>
            </a:extLst>
          </p:cNvPr>
          <p:cNvGrpSpPr/>
          <p:nvPr/>
        </p:nvGrpSpPr>
        <p:grpSpPr>
          <a:xfrm>
            <a:off x="7591535" y="4970658"/>
            <a:ext cx="1770797" cy="1221942"/>
            <a:chOff x="6067534" y="4970658"/>
            <a:chExt cx="1770797" cy="122194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27B731-EFC8-44E9-AAB3-B19D5574F09E}"/>
                </a:ext>
              </a:extLst>
            </p:cNvPr>
            <p:cNvSpPr txBox="1"/>
            <p:nvPr/>
          </p:nvSpPr>
          <p:spPr>
            <a:xfrm>
              <a:off x="6067534" y="5669380"/>
              <a:ext cx="1770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3D point</a:t>
              </a:r>
              <a:endParaRPr lang="en-US" sz="28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A82744F-0EB6-4E76-A5E2-46725828D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8431" y="4970658"/>
              <a:ext cx="0" cy="698722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0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9ADC-83A2-45E4-85E1-B5F448EE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87046-A7D5-47F4-8391-CBB16FCC60F0}"/>
                  </a:ext>
                </a:extLst>
              </p:cNvPr>
              <p:cNvSpPr txBox="1"/>
              <p:nvPr/>
            </p:nvSpPr>
            <p:spPr>
              <a:xfrm>
                <a:off x="2692536" y="1471376"/>
                <a:ext cx="6758838" cy="1356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≡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  <m:r>
                        <a:rPr lang="en-US" sz="3200" b="1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87046-A7D5-47F4-8391-CBB16FCC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536" y="1471376"/>
                <a:ext cx="6758838" cy="1356397"/>
              </a:xfrm>
              <a:prstGeom prst="rect">
                <a:avLst/>
              </a:prstGeom>
              <a:blipFill>
                <a:blip r:embed="rId2"/>
                <a:stretch>
                  <a:fillRect l="-1128" t="-1852" r="-188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57DB421-1250-478E-98D9-FDD536487587}"/>
              </a:ext>
            </a:extLst>
          </p:cNvPr>
          <p:cNvGrpSpPr/>
          <p:nvPr/>
        </p:nvGrpSpPr>
        <p:grpSpPr>
          <a:xfrm>
            <a:off x="2891280" y="2441197"/>
            <a:ext cx="6120145" cy="2285991"/>
            <a:chOff x="1367279" y="2441196"/>
            <a:chExt cx="6120145" cy="22859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2A29DF-02E0-44C1-9702-E44BF6FEF84F}"/>
                    </a:ext>
                  </a:extLst>
                </p:cNvPr>
                <p:cNvSpPr txBox="1"/>
                <p:nvPr/>
              </p:nvSpPr>
              <p:spPr>
                <a:xfrm>
                  <a:off x="3165718" y="3026913"/>
                  <a:ext cx="2780953" cy="17002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2A29DF-02E0-44C1-9702-E44BF6FEF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718" y="3026913"/>
                  <a:ext cx="2780953" cy="1700274"/>
                </a:xfrm>
                <a:prstGeom prst="rect">
                  <a:avLst/>
                </a:prstGeom>
                <a:blipFill>
                  <a:blip r:embed="rId3"/>
                  <a:stretch>
                    <a:fillRect t="-1493" b="-82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6581D5-21FA-4963-8B83-EC286205CE41}"/>
                </a:ext>
              </a:extLst>
            </p:cNvPr>
            <p:cNvSpPr/>
            <p:nvPr/>
          </p:nvSpPr>
          <p:spPr>
            <a:xfrm>
              <a:off x="1367279" y="2541924"/>
              <a:ext cx="1778594" cy="1447726"/>
            </a:xfrm>
            <a:custGeom>
              <a:avLst/>
              <a:gdLst>
                <a:gd name="connsiteX0" fmla="*/ 84018 w 1778594"/>
                <a:gd name="connsiteY0" fmla="*/ 0 h 1622356"/>
                <a:gd name="connsiteX1" fmla="*/ 193074 w 1778594"/>
                <a:gd name="connsiteY1" fmla="*/ 1367406 h 1622356"/>
                <a:gd name="connsiteX2" fmla="*/ 1778594 w 1778594"/>
                <a:gd name="connsiteY2" fmla="*/ 1619076 h 162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594" h="1622356">
                  <a:moveTo>
                    <a:pt x="84018" y="0"/>
                  </a:moveTo>
                  <a:cubicBezTo>
                    <a:pt x="-2669" y="548780"/>
                    <a:pt x="-89355" y="1097560"/>
                    <a:pt x="193074" y="1367406"/>
                  </a:cubicBezTo>
                  <a:cubicBezTo>
                    <a:pt x="475503" y="1637252"/>
                    <a:pt x="1127048" y="1628164"/>
                    <a:pt x="1778594" y="161907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1AB635-84ED-494D-80F0-20F5C698F669}"/>
                </a:ext>
              </a:extLst>
            </p:cNvPr>
            <p:cNvSpPr/>
            <p:nvPr/>
          </p:nvSpPr>
          <p:spPr>
            <a:xfrm>
              <a:off x="5998128" y="2441196"/>
              <a:ext cx="1489296" cy="1548454"/>
            </a:xfrm>
            <a:custGeom>
              <a:avLst/>
              <a:gdLst>
                <a:gd name="connsiteX0" fmla="*/ 1434518 w 1489296"/>
                <a:gd name="connsiteY0" fmla="*/ 0 h 1548454"/>
                <a:gd name="connsiteX1" fmla="*/ 1317072 w 1489296"/>
                <a:gd name="connsiteY1" fmla="*/ 1325461 h 1548454"/>
                <a:gd name="connsiteX2" fmla="*/ 0 w 1489296"/>
                <a:gd name="connsiteY2" fmla="*/ 1535186 h 15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9296" h="1548454">
                  <a:moveTo>
                    <a:pt x="1434518" y="0"/>
                  </a:moveTo>
                  <a:cubicBezTo>
                    <a:pt x="1495338" y="534798"/>
                    <a:pt x="1556158" y="1069597"/>
                    <a:pt x="1317072" y="1325461"/>
                  </a:cubicBezTo>
                  <a:cubicBezTo>
                    <a:pt x="1077986" y="1581325"/>
                    <a:pt x="538993" y="1558255"/>
                    <a:pt x="0" y="153518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802B2F-E95A-4FDA-9163-67EFD5877F29}"/>
              </a:ext>
            </a:extLst>
          </p:cNvPr>
          <p:cNvSpPr txBox="1"/>
          <p:nvPr/>
        </p:nvSpPr>
        <p:spPr>
          <a:xfrm>
            <a:off x="1859245" y="5109789"/>
            <a:ext cx="847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Pairs of [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X,Y,Z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 and [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  →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eqns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constrain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algn="ctr"/>
            <a:r>
              <a:rPr lang="en-US" sz="2800" dirty="0"/>
              <a:t>How do I get [</a:t>
            </a:r>
            <a:r>
              <a:rPr lang="en-US" sz="2800" dirty="0">
                <a:solidFill>
                  <a:srgbClr val="FF0000"/>
                </a:solidFill>
              </a:rPr>
              <a:t>X,Y,Z</a:t>
            </a:r>
            <a:r>
              <a:rPr lang="en-US" sz="2800" dirty="0"/>
              <a:t>], [</a:t>
            </a:r>
            <a:r>
              <a:rPr lang="en-US" sz="2800" dirty="0" err="1">
                <a:solidFill>
                  <a:srgbClr val="0070C0"/>
                </a:solidFill>
              </a:rPr>
              <a:t>u,v</a:t>
            </a:r>
            <a:r>
              <a:rPr lang="en-US" sz="2800" dirty="0"/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31308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j-ea"/>
                <a:cs typeface="Kalinga" pitchFamily="34" charset="0"/>
              </a:rPr>
              <a:t>Stereo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6670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155-94F9-4E4E-97D3-68C234BB7A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3" r="35135" b="13116"/>
          <a:stretch/>
        </p:blipFill>
        <p:spPr>
          <a:xfrm>
            <a:off x="1828800" y="1752600"/>
            <a:ext cx="8508772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772400" y="35814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7315200" y="48768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8915400" y="2667000"/>
            <a:ext cx="2164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horizontal movement is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116"/>
          <a:stretch/>
        </p:blipFill>
        <p:spPr>
          <a:xfrm>
            <a:off x="1752600" y="2590801"/>
            <a:ext cx="8458200" cy="234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600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…inversely proportional to the distance from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Stereo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6172200" y="2684426"/>
            <a:ext cx="3809910" cy="3487774"/>
            <a:chOff x="432" y="1264"/>
            <a:chExt cx="2288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6" y="2607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41" y="2272"/>
              <a:ext cx="177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70" y="2910"/>
              <a:ext cx="636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8" y="2031"/>
              <a:ext cx="17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19" y="2608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2629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4916489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7359651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373564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6816726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6055123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5006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6092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4969272" y="3426652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4715837" y="3558260"/>
            <a:ext cx="27122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5240736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7037289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7086600" y="3461085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4916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7087788" y="2969560"/>
            <a:ext cx="38408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5603058" y="4143317"/>
            <a:ext cx="1141658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8264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8376238" y="2456874"/>
            <a:ext cx="29687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4516835" y="4147195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6997700" y="4147195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5640388" y="990601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5059761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6777205" y="3656316"/>
            <a:ext cx="27122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4495800" y="5029201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42602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29201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824110" y="5986790"/>
            <a:ext cx="646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Disparity is inversely proportional to depth.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6827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4970608" y="2917697"/>
            <a:ext cx="30649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2398713" y="2316164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2316164"/>
                        <a:ext cx="1778000" cy="9159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A67CFE-D58F-0947-ACE5-0D5BDFE6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/>
              <a:t>Image Mosaics</a:t>
            </a:r>
          </a:p>
        </p:txBody>
      </p:sp>
      <p:pic>
        <p:nvPicPr>
          <p:cNvPr id="2" name="Picture 6" descr="IMG_0105">
            <a:extLst>
              <a:ext uri="{FF2B5EF4-FFF2-40B4-BE49-F238E27FC236}">
                <a16:creationId xmlns:a16="http://schemas.microsoft.com/office/drawing/2014/main" id="{EDE10D21-99AA-807F-AC38-15834DF8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1678633"/>
            <a:ext cx="2366628" cy="17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G_0102">
            <a:extLst>
              <a:ext uri="{FF2B5EF4-FFF2-40B4-BE49-F238E27FC236}">
                <a16:creationId xmlns:a16="http://schemas.microsoft.com/office/drawing/2014/main" id="{B97E9E3B-2C52-932C-F5D7-4B71AA04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36" y="1690688"/>
            <a:ext cx="2366627" cy="17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pan3">
            <a:extLst>
              <a:ext uri="{FF2B5EF4-FFF2-40B4-BE49-F238E27FC236}">
                <a16:creationId xmlns:a16="http://schemas.microsoft.com/office/drawing/2014/main" id="{941A657B-23E8-8708-72CB-FF34F258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10" y="3877111"/>
            <a:ext cx="4944368" cy="22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A9563E7-0F16-424C-C388-B15F1775C2F3}"/>
              </a:ext>
            </a:extLst>
          </p:cNvPr>
          <p:cNvSpPr txBox="1">
            <a:spLocks noChangeArrowheads="1"/>
          </p:cNvSpPr>
          <p:nvPr/>
        </p:nvSpPr>
        <p:spPr>
          <a:xfrm>
            <a:off x="508551" y="2538264"/>
            <a:ext cx="9067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 sz="2000" dirty="0"/>
              <a:t>Can set scale factor </a:t>
            </a:r>
            <a:r>
              <a:rPr lang="en-US" altLang="en-US" sz="2000" i="1" dirty="0" err="1"/>
              <a:t>i</a:t>
            </a:r>
            <a:r>
              <a:rPr lang="en-US" altLang="en-US" sz="2000" dirty="0"/>
              <a:t>=1. So, there are 8 </a:t>
            </a:r>
            <a:r>
              <a:rPr lang="en-US" altLang="en-US" sz="2000" dirty="0" err="1"/>
              <a:t>unkowns</a:t>
            </a:r>
            <a:r>
              <a:rPr lang="en-US" altLang="en-US" sz="2000" dirty="0"/>
              <a:t>.</a:t>
            </a:r>
          </a:p>
          <a:p>
            <a:pPr marL="0" indent="0"/>
            <a:r>
              <a:rPr lang="en-US" altLang="en-US" sz="2000" dirty="0"/>
              <a:t>Set up a system of linear equations:</a:t>
            </a:r>
          </a:p>
          <a:p>
            <a:pPr marL="0" indent="0" algn="ctr"/>
            <a:r>
              <a:rPr lang="en-US" altLang="en-US" sz="2000" b="1" dirty="0"/>
              <a:t>Ah = b</a:t>
            </a:r>
          </a:p>
          <a:p>
            <a:pPr marL="0" indent="0"/>
            <a:r>
              <a:rPr lang="en-US" altLang="en-US" sz="2000" dirty="0"/>
              <a:t>where vector of unknowns h = [</a:t>
            </a:r>
            <a:r>
              <a:rPr lang="en-US" altLang="en-US" sz="2000" dirty="0" err="1"/>
              <a:t>a,b,c,d,e,f,g,h</a:t>
            </a:r>
            <a:r>
              <a:rPr lang="en-US" altLang="en-US" sz="2000" dirty="0"/>
              <a:t>]</a:t>
            </a:r>
            <a:r>
              <a:rPr lang="en-US" altLang="en-US" sz="2000" baseline="30000" dirty="0"/>
              <a:t>T</a:t>
            </a:r>
          </a:p>
          <a:p>
            <a:pPr marL="0" indent="0"/>
            <a:r>
              <a:rPr lang="en-US" altLang="en-US" sz="2000" dirty="0"/>
              <a:t>Need at least 8 </a:t>
            </a:r>
            <a:r>
              <a:rPr lang="en-US" altLang="en-US" sz="2000" dirty="0" err="1"/>
              <a:t>eqs</a:t>
            </a:r>
            <a:r>
              <a:rPr lang="en-US" altLang="en-US" sz="2000" dirty="0"/>
              <a:t>, but the more the better…</a:t>
            </a:r>
          </a:p>
          <a:p>
            <a:pPr marL="0" indent="0"/>
            <a:r>
              <a:rPr lang="en-US" altLang="en-US" sz="2000" dirty="0"/>
              <a:t>Solve for h. If </a:t>
            </a:r>
            <a:r>
              <a:rPr lang="en-US" altLang="en-US" sz="2000" dirty="0" err="1"/>
              <a:t>overconstrained</a:t>
            </a:r>
            <a:r>
              <a:rPr lang="en-US" altLang="en-US" sz="2000" dirty="0"/>
              <a:t>, solve using least-squares: </a:t>
            </a:r>
          </a:p>
          <a:p>
            <a:pPr marL="0" indent="0"/>
            <a:endParaRPr lang="en-US" altLang="en-US" sz="2000" dirty="0"/>
          </a:p>
          <a:p>
            <a:pPr marL="0" indent="0"/>
            <a:r>
              <a:rPr lang="en-US" altLang="en-US" sz="2000" dirty="0"/>
              <a:t>Can be done in </a:t>
            </a:r>
            <a:r>
              <a:rPr lang="en-US" altLang="en-US" sz="2000" dirty="0" err="1"/>
              <a:t>Matlab</a:t>
            </a:r>
            <a:r>
              <a:rPr lang="en-US" altLang="en-US" sz="2000" dirty="0"/>
              <a:t> using “\” command</a:t>
            </a:r>
          </a:p>
          <a:p>
            <a:pPr lvl="1"/>
            <a:r>
              <a:rPr lang="en-US" altLang="en-US" sz="1800" dirty="0"/>
              <a:t>see “help </a:t>
            </a:r>
            <a:r>
              <a:rPr lang="en-US" altLang="en-US" sz="1800" dirty="0" err="1"/>
              <a:t>lmdivide</a:t>
            </a:r>
            <a:r>
              <a:rPr lang="en-US" altLang="en-US" sz="1800" dirty="0"/>
              <a:t>”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75A16580-EC6B-B751-20AD-15B73BA39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03604"/>
              </p:ext>
            </p:extLst>
          </p:nvPr>
        </p:nvGraphicFramePr>
        <p:xfrm>
          <a:off x="2261151" y="938064"/>
          <a:ext cx="325913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394900" imgH="16090900" progId="Equation.3">
                  <p:embed/>
                </p:oleObj>
              </mc:Choice>
              <mc:Fallback>
                <p:oleObj name="Equation" r:id="rId5" imgW="35394900" imgH="16090900" progId="Equation.3">
                  <p:embed/>
                  <p:pic>
                    <p:nvPicPr>
                      <p:cNvPr id="21508" name="Object 5">
                        <a:extLst>
                          <a:ext uri="{FF2B5EF4-FFF2-40B4-BE49-F238E27FC236}">
                            <a16:creationId xmlns:a16="http://schemas.microsoft.com/office/drawing/2014/main" id="{2914F4EE-A084-D643-AFC4-202BC315B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151" y="938064"/>
                        <a:ext cx="3259138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A35E9918-7F01-58DD-928C-29527E4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889" y="555477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/>
              <a:t>p’</a:t>
            </a:r>
            <a:r>
              <a:rPr lang="en-US" altLang="en-US"/>
              <a:t> = </a:t>
            </a:r>
            <a:r>
              <a:rPr lang="en-US" altLang="en-US" b="1"/>
              <a:t>Hp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3D910CEB-C0C4-BFD0-4BC6-2173D98A5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22055"/>
              </p:ext>
            </p:extLst>
          </p:nvPr>
        </p:nvGraphicFramePr>
        <p:xfrm>
          <a:off x="3012039" y="4942533"/>
          <a:ext cx="1600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19800" imgH="6146800" progId="Equation.3">
                  <p:embed/>
                </p:oleObj>
              </mc:Choice>
              <mc:Fallback>
                <p:oleObj name="Equation" r:id="rId7" imgW="18719800" imgH="6146800" progId="Equation.3">
                  <p:embed/>
                  <p:pic>
                    <p:nvPicPr>
                      <p:cNvPr id="21510" name="Object 10">
                        <a:extLst>
                          <a:ext uri="{FF2B5EF4-FFF2-40B4-BE49-F238E27FC236}">
                            <a16:creationId xmlns:a16="http://schemas.microsoft.com/office/drawing/2014/main" id="{AE252D52-B031-4247-9406-784C9749E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039" y="4942533"/>
                        <a:ext cx="16002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9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771"/>
            <a:ext cx="8229600" cy="1143000"/>
          </a:xfrm>
        </p:spPr>
        <p:txBody>
          <a:bodyPr/>
          <a:lstStyle/>
          <a:p>
            <a:r>
              <a:rPr lang="en-US" dirty="0"/>
              <a:t>Depth from Stereo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recover depth by finding image coordinate x’ that corresponds to x</a:t>
            </a:r>
          </a:p>
          <a:p>
            <a:r>
              <a:rPr lang="en-US" dirty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885601" y="3711292"/>
            <a:ext cx="2240346" cy="3019888"/>
            <a:chOff x="609600" y="678584"/>
            <a:chExt cx="3905925" cy="526501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1" y="678584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6" y="301717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0376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81401"/>
            <a:ext cx="8229600" cy="25447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We have two images taken from cameras with different intrinsic and extrinsic parameters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How do we match a point in the first image to a point in the second?  How can we constrain our search?</a:t>
            </a:r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77352" y="21286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1403" y="213277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2981325" y="4579938"/>
            <a:ext cx="6693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2971800" y="5646738"/>
            <a:ext cx="6700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7799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4433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01838" y="-112005"/>
            <a:ext cx="8229600" cy="1143000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2597151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5048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7734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7943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6248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4711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2584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2449776" y="5470525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4629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7626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2444089" y="4419601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010025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070100" y="94619"/>
            <a:ext cx="8229600" cy="11430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2597151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048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7734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7943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6248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4711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2584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4629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7626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76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2438400" y="5804849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2590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5029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7772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1981200" y="128588"/>
            <a:ext cx="8229600" cy="11430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2438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9694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6096001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800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7924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449776" y="5470525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444089" y="4419601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438400" y="4010025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064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2047875" y="76200"/>
            <a:ext cx="8229600" cy="1143000"/>
          </a:xfrm>
        </p:spPr>
        <p:txBody>
          <a:bodyPr/>
          <a:lstStyle/>
          <a:p>
            <a:r>
              <a:rPr lang="en-US" dirty="0"/>
              <a:t>Example: Converging cameras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1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6" y="1536701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1" y="3917951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Motion parallel to image plane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19460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If we observe a point </a:t>
            </a:r>
            <a:r>
              <a:rPr lang="en-US" b="1" i="1" dirty="0"/>
              <a:t>x</a:t>
            </a:r>
            <a:r>
              <a:rPr lang="en-US" dirty="0"/>
              <a:t> in one image, where can the corresponding point </a:t>
            </a:r>
            <a:r>
              <a:rPr lang="en-US" b="1" i="1" dirty="0"/>
              <a:t>x’</a:t>
            </a:r>
            <a:r>
              <a:rPr lang="en-US" dirty="0"/>
              <a:t> be in the other image?</a:t>
            </a:r>
          </a:p>
        </p:txBody>
      </p:sp>
      <p:sp>
        <p:nvSpPr>
          <p:cNvPr id="19461" name="Freeform 41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9463" name="Freeform 43"/>
          <p:cNvSpPr>
            <a:spLocks/>
          </p:cNvSpPr>
          <p:nvPr/>
        </p:nvSpPr>
        <p:spPr bwMode="auto">
          <a:xfrm>
            <a:off x="7543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7543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9465" name="Freeform 45"/>
          <p:cNvSpPr>
            <a:spLocks/>
          </p:cNvSpPr>
          <p:nvPr/>
        </p:nvSpPr>
        <p:spPr bwMode="auto">
          <a:xfrm>
            <a:off x="9525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2362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47"/>
          <p:cNvSpPr>
            <a:spLocks/>
          </p:cNvSpPr>
          <p:nvPr/>
        </p:nvSpPr>
        <p:spPr bwMode="auto">
          <a:xfrm>
            <a:off x="7429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48"/>
          <p:cNvSpPr>
            <a:spLocks/>
          </p:cNvSpPr>
          <p:nvPr/>
        </p:nvSpPr>
        <p:spPr bwMode="auto">
          <a:xfrm>
            <a:off x="5378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49"/>
          <p:cNvSpPr>
            <a:spLocks/>
          </p:cNvSpPr>
          <p:nvPr/>
        </p:nvSpPr>
        <p:spPr bwMode="auto">
          <a:xfrm>
            <a:off x="4724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54"/>
          <p:cNvSpPr>
            <a:spLocks noChangeArrowheads="1"/>
          </p:cNvSpPr>
          <p:nvPr/>
        </p:nvSpPr>
        <p:spPr bwMode="auto">
          <a:xfrm>
            <a:off x="5943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40"/>
          <p:cNvSpPr txBox="1"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1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2981326" y="4579938"/>
            <a:ext cx="629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dirty="0"/>
              <a:t> 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i="1" dirty="0"/>
              <a:t>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2971800" y="5646738"/>
            <a:ext cx="636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i="1" dirty="0"/>
              <a:t>’</a:t>
            </a:r>
            <a:r>
              <a:rPr lang="en-US" sz="2000" b="1" dirty="0"/>
              <a:t> </a:t>
            </a:r>
            <a:r>
              <a:rPr lang="en-US" sz="2000" dirty="0"/>
              <a:t>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7799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4433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01838" y="82550"/>
            <a:ext cx="8229600" cy="11430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2343151" y="1109664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C66-A501-1171-D5EC-659F5799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Camera Calibration</a:t>
            </a:r>
          </a:p>
        </p:txBody>
      </p:sp>
      <p:pic>
        <p:nvPicPr>
          <p:cNvPr id="8" name="Picture 7" descr="A math equations and equations&#10;&#10;Description automatically generated with medium confidence">
            <a:extLst>
              <a:ext uri="{FF2B5EF4-FFF2-40B4-BE49-F238E27FC236}">
                <a16:creationId xmlns:a16="http://schemas.microsoft.com/office/drawing/2014/main" id="{51CC4E96-6395-0032-4A30-0A9E4B9B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939800"/>
            <a:ext cx="10596077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2584451" y="180657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9193214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5915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4179888" y="246856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4179889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7650163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7581901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2219793" y="4191000"/>
            <a:ext cx="77724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Assume that the intrinsic and extrinsic parameters of the cameras are 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We can multiply the projection matrix of each camera (and the image points) by the inverse of the calibration matrix to get </a:t>
            </a:r>
            <a:r>
              <a:rPr lang="en-US" sz="2000" i="1" dirty="0">
                <a:solidFill>
                  <a:srgbClr val="C00000"/>
                </a:solidFill>
              </a:rPr>
              <a:t>normalized</a:t>
            </a:r>
            <a:r>
              <a:rPr lang="en-US" sz="2000" dirty="0">
                <a:solidFill>
                  <a:srgbClr val="C00000"/>
                </a:solidFill>
              </a:rPr>
              <a:t> image coordinates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We can also set the global coordinate system to the coordinate system of the first camera. </a:t>
            </a:r>
            <a:r>
              <a:rPr lang="en-US" sz="2000" dirty="0"/>
              <a:t>Then the projection matrices of the two cameras can be written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[I | 0] </a:t>
            </a:r>
            <a:r>
              <a:rPr lang="en-US" sz="2000" dirty="0"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[R | t]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Matrices for the 2 Cameras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55984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4790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6758" y="4325034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 (R | T)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1828800"/>
            <a:ext cx="1219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67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584451" y="180657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9193214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915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4179888" y="246856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179889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7650163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581900" y="2286001"/>
            <a:ext cx="133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x’ = </a:t>
            </a:r>
            <a:r>
              <a:rPr lang="en-US" sz="1400" b="1" i="1" dirty="0" err="1">
                <a:solidFill>
                  <a:srgbClr val="0000FF"/>
                </a:solidFill>
                <a:latin typeface="Times New Roman" pitchFamily="18" charset="0"/>
              </a:rPr>
              <a:t>Rx+t</a:t>
            </a:r>
            <a:endParaRPr lang="en-US" sz="1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2728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1951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7407276" y="3719514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7599364" y="2590801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534400" cy="8382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4343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5775325" y="423227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5257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867400" y="37338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2438401" y="5334001"/>
            <a:ext cx="6511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The vectors </a:t>
            </a:r>
            <a:r>
              <a:rPr lang="en-US" sz="3200" b="1" i="1" dirty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sz="3200" dirty="0"/>
              <a:t>, </a:t>
            </a:r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sz="3200" dirty="0"/>
              <a:t>, and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x’</a:t>
            </a:r>
            <a:r>
              <a:rPr lang="en-US" sz="3200" dirty="0"/>
              <a:t> are coplanar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172201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=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x,</a:t>
            </a:r>
            <a:r>
              <a:rPr lang="en-US" dirty="0">
                <a:latin typeface="Times New Roman" pitchFamily="18" charset="0"/>
              </a:rPr>
              <a:t>1)</a:t>
            </a:r>
            <a:r>
              <a:rPr lang="en-US" i="1" baseline="30000" dirty="0">
                <a:latin typeface="Times New Roman" pitchFamily="18" charset="0"/>
              </a:rPr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6820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8305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7303278" y="5222876"/>
            <a:ext cx="24130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Essential Matrix 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6705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763000" cy="8382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Calibrated case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132264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203040" progId="Equation.3">
                  <p:embed/>
                </p:oleObj>
              </mc:Choice>
              <mc:Fallback>
                <p:oleObj name="Equation" r:id="rId3" imgW="1054080" imgH="203040" progId="Equation.3">
                  <p:embed/>
                  <p:pic>
                    <p:nvPicPr>
                      <p:cNvPr id="6758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32264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953000" y="4024104"/>
            <a:ext cx="5157788" cy="542925"/>
            <a:chOff x="1992" y="2546"/>
            <a:chExt cx="3249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/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41400" imgH="228600" progId="Equation.3">
                    <p:embed/>
                  </p:oleObj>
                </mc:Choice>
                <mc:Fallback>
                  <p:oleObj name="Equation" r:id="rId5" imgW="1841400" imgH="228600" progId="Equation.3">
                    <p:embed/>
                    <p:pic>
                      <p:nvPicPr>
                        <p:cNvPr id="1027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2584451" y="180657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9193214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5915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4179888" y="246856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4179889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7650163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7581901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2728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4960939" y="371951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7407276" y="3719514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7599364" y="2590801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2717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6" name="Text Box 46"/>
          <p:cNvSpPr txBox="1">
            <a:spLocks noChangeArrowheads="1"/>
          </p:cNvSpPr>
          <p:nvPr/>
        </p:nvSpPr>
        <p:spPr bwMode="auto">
          <a:xfrm>
            <a:off x="3352800" y="6365875"/>
            <a:ext cx="3749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vectors </a:t>
            </a:r>
            <a:r>
              <a:rPr lang="en-US" b="1" i="1" dirty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dirty="0"/>
              <a:t>, </a:t>
            </a:r>
            <a:r>
              <a:rPr lang="en-US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dirty="0"/>
              <a:t>, and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x’</a:t>
            </a:r>
            <a:r>
              <a:rPr lang="en-US" dirty="0"/>
              <a:t> are coplanar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8509793" y="3880069"/>
            <a:ext cx="1790700" cy="8309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584451" y="180657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9193214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5915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4179888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179889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7650163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581901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4440239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7361239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905000" y="4800600"/>
            <a:ext cx="85344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x</a:t>
            </a:r>
            <a:r>
              <a:rPr lang="en-US" sz="2400" dirty="0"/>
              <a:t> 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= </a:t>
            </a:r>
            <a:r>
              <a:rPr lang="en-US" sz="2400" b="1" i="1" dirty="0"/>
              <a:t>E x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b="1" dirty="0"/>
              <a:t> </a:t>
            </a:r>
            <a:r>
              <a:rPr lang="en-US" sz="2400" dirty="0"/>
              <a:t>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x'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 =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dirty="0"/>
              <a:t>)</a:t>
            </a:r>
            <a:endParaRPr lang="en-US" sz="2400" i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</a:t>
            </a:r>
            <a:r>
              <a:rPr lang="en-US" sz="2400" b="1" i="1" dirty="0" err="1"/>
              <a:t>e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e</a:t>
            </a:r>
            <a:r>
              <a:rPr lang="en-US" sz="2400" i="1" dirty="0"/>
              <a:t>'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i="1" dirty="0"/>
              <a:t> </a:t>
            </a:r>
            <a:r>
              <a:rPr lang="en-US" sz="2400" dirty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dirty="0"/>
              <a:t> has five degrees of freedom </a:t>
            </a:r>
          </a:p>
        </p:txBody>
      </p:sp>
      <p:sp>
        <p:nvSpPr>
          <p:cNvPr id="2064" name="AutoShape 36"/>
          <p:cNvSpPr>
            <a:spLocks noChangeArrowheads="1"/>
          </p:cNvSpPr>
          <p:nvPr/>
        </p:nvSpPr>
        <p:spPr bwMode="auto">
          <a:xfrm>
            <a:off x="46863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4579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7310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2133600" y="4132264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03040" progId="Equation.3">
                  <p:embed/>
                </p:oleObj>
              </mc:Choice>
              <mc:Fallback>
                <p:oleObj name="Equation" r:id="rId4" imgW="1054080" imgH="203040" progId="Equation.3">
                  <p:embed/>
                  <p:pic>
                    <p:nvPicPr>
                      <p:cNvPr id="1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32264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4686300" y="4041776"/>
            <a:ext cx="5157788" cy="542925"/>
            <a:chOff x="1992" y="2546"/>
            <a:chExt cx="3249" cy="342"/>
          </a:xfrm>
        </p:grpSpPr>
        <p:graphicFrame>
          <p:nvGraphicFramePr>
            <p:cNvPr id="21" name="Object 27"/>
            <p:cNvGraphicFramePr>
              <a:graphicFrameLocks noChangeAspect="1"/>
            </p:cNvGraphicFramePr>
            <p:nvPr/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841400" imgH="228600" progId="Equation.3">
                    <p:embed/>
                  </p:oleObj>
                </mc:Choice>
                <mc:Fallback>
                  <p:oleObj name="Equation" r:id="rId6" imgW="1841400" imgH="228600" progId="Equation.3">
                    <p:embed/>
                    <p:pic>
                      <p:nvPicPr>
                        <p:cNvPr id="2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animBg="1"/>
      <p:bldP spid="660501" grpId="0" animBg="1"/>
      <p:bldP spid="660510" grpId="0" build="p"/>
      <p:bldP spid="660498" grpId="0" animBg="1"/>
      <p:bldP spid="6604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2584451" y="180657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9193214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5915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4179888" y="246856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4179889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7650163" y="244633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7581901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2728914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4960939" y="371951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7407276" y="3719514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7599364" y="2590801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2717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4579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7310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6629400" y="5322889"/>
            <a:ext cx="2769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/>
              <a:t>(Faugeras and Luong, 1992)</a:t>
            </a:r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6324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7924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060825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28600" progId="Equation.3">
                  <p:embed/>
                </p:oleObj>
              </mc:Choice>
              <mc:Fallback>
                <p:oleObj name="Equation" r:id="rId4" imgW="698400" imgH="228600" progId="Equation.3">
                  <p:embed/>
                  <p:pic>
                    <p:nvPicPr>
                      <p:cNvPr id="409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60825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1990725" y="4778376"/>
          <a:ext cx="20637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457200" progId="Equation.3">
                  <p:embed/>
                </p:oleObj>
              </mc:Choice>
              <mc:Fallback>
                <p:oleObj name="Equation" r:id="rId6" imgW="711000" imgH="457200" progId="Equation.3">
                  <p:embed/>
                  <p:pic>
                    <p:nvPicPr>
                      <p:cNvPr id="409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4778376"/>
                        <a:ext cx="20637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267200" y="4064000"/>
            <a:ext cx="6129338" cy="565150"/>
            <a:chOff x="1728" y="2560"/>
            <a:chExt cx="3861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/>
          </p:nvGraphicFramePr>
          <p:xfrm>
            <a:off x="2187" y="2560"/>
            <a:ext cx="340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84120" imgH="228600" progId="Equation.3">
                    <p:embed/>
                  </p:oleObj>
                </mc:Choice>
                <mc:Fallback>
                  <p:oleObj name="Equation" r:id="rId8" imgW="2184120" imgH="228600" progId="Equation.3">
                    <p:embed/>
                    <p:pic>
                      <p:nvPicPr>
                        <p:cNvPr id="410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560"/>
                          <a:ext cx="340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48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50794" imgH="7250794" progId="">
                  <p:embed/>
                </p:oleObj>
              </mc:Choice>
              <mc:Fallback>
                <p:oleObj name="Image" r:id="rId3" imgW="7250794" imgH="7250794" progId="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1981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4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6096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6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81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28800" y="4114800"/>
            <a:ext cx="8686800" cy="24384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/>
              <a:t>If necessary, </a:t>
            </a:r>
            <a:r>
              <a:rPr lang="en-US" dirty="0">
                <a:solidFill>
                  <a:srgbClr val="FF0000"/>
                </a:solidFill>
              </a:rPr>
              <a:t>rectify</a:t>
            </a:r>
            <a:r>
              <a:rPr lang="en-US" dirty="0"/>
              <a:t> the two stereo images to transform </a:t>
            </a:r>
            <a:r>
              <a:rPr lang="en-US" dirty="0" err="1"/>
              <a:t>epipolar</a:t>
            </a:r>
            <a:r>
              <a:rPr lang="en-US" dirty="0"/>
              <a:t> lines into </a:t>
            </a:r>
            <a:r>
              <a:rPr lang="en-US" dirty="0" err="1"/>
              <a:t>scanlines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For each pixel x in the first image</a:t>
            </a:r>
          </a:p>
          <a:p>
            <a:pPr lvl="1"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</a:t>
            </a:r>
            <a:r>
              <a:rPr lang="en-US" dirty="0" err="1"/>
              <a:t>scanline</a:t>
            </a:r>
            <a:r>
              <a:rPr lang="en-US" dirty="0"/>
              <a:t> in the right image</a:t>
            </a:r>
          </a:p>
          <a:p>
            <a:pPr lvl="1">
              <a:defRPr/>
            </a:pPr>
            <a:r>
              <a:rPr lang="en-US" dirty="0"/>
              <a:t>Search the </a:t>
            </a:r>
            <a:r>
              <a:rPr lang="en-US" dirty="0" err="1"/>
              <a:t>scanline</a:t>
            </a:r>
            <a:r>
              <a:rPr lang="en-US" dirty="0"/>
              <a:t> and pick the best match x’</a:t>
            </a:r>
          </a:p>
          <a:p>
            <a:pPr lvl="1">
              <a:defRPr/>
            </a:pPr>
            <a:r>
              <a:rPr lang="en-US" dirty="0"/>
              <a:t>Compute disparity x-x’ and set depth(x) = </a:t>
            </a:r>
            <a:r>
              <a:rPr lang="en-US" dirty="0" err="1"/>
              <a:t>fB</a:t>
            </a:r>
            <a:r>
              <a:rPr lang="en-US" dirty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24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239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6096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76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781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828800" y="4114800"/>
            <a:ext cx="8686800" cy="2438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Search along </a:t>
            </a:r>
            <a:r>
              <a:rPr lang="en-US" dirty="0" err="1"/>
              <a:t>epipolar</a:t>
            </a:r>
            <a:r>
              <a:rPr lang="en-US" dirty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Triangulate the matches to get depth information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Simplest case: </a:t>
            </a:r>
            <a:r>
              <a:rPr lang="en-US" dirty="0" err="1"/>
              <a:t>epipolar</a:t>
            </a:r>
            <a:r>
              <a:rPr lang="en-US" dirty="0"/>
              <a:t> lines are </a:t>
            </a:r>
            <a:r>
              <a:rPr lang="en-US" dirty="0" err="1"/>
              <a:t>scanlines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239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7942264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5351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6672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5283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8467726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5994401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8061326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8534401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5351464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8569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8556625" y="5854701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8519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8526463" y="5768976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8562976" y="5840413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8572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5089525" y="4025901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5183188" y="3998914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5114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5248276" y="4008438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5108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xfrm>
            <a:off x="1879600" y="-152400"/>
            <a:ext cx="8229600" cy="1143000"/>
          </a:xfrm>
          <a:noFill/>
        </p:spPr>
        <p:txBody>
          <a:bodyPr/>
          <a:lstStyle/>
          <a:p>
            <a:r>
              <a:rPr lang="en-US" dirty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8507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6643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C66-A501-1171-D5EC-659F5799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Camera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974D6-F027-E353-2B18-917E4AFDB024}"/>
              </a:ext>
            </a:extLst>
          </p:cNvPr>
          <p:cNvSpPr txBox="1"/>
          <p:nvPr/>
        </p:nvSpPr>
        <p:spPr>
          <a:xfrm>
            <a:off x="914400" y="1617041"/>
            <a:ext cx="1023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 longer an image warp, translating 2D images to each other, but instead mapping 3D points to a 2D image.  Main problem is to learn in this situation: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6DF09-902F-E2E4-46EB-14CAA5165DBD}"/>
              </a:ext>
            </a:extLst>
          </p:cNvPr>
          <p:cNvGrpSpPr/>
          <p:nvPr/>
        </p:nvGrpSpPr>
        <p:grpSpPr>
          <a:xfrm>
            <a:off x="95120" y="3565657"/>
            <a:ext cx="13104686" cy="2053477"/>
            <a:chOff x="548787" y="3756742"/>
            <a:chExt cx="11182480" cy="1439972"/>
          </a:xfrm>
        </p:grpSpPr>
        <p:pic>
          <p:nvPicPr>
            <p:cNvPr id="4" name="Picture 3" descr="A math equations and equations&#10;&#10;Description automatically generated with medium confidence">
              <a:extLst>
                <a:ext uri="{FF2B5EF4-FFF2-40B4-BE49-F238E27FC236}">
                  <a16:creationId xmlns:a16="http://schemas.microsoft.com/office/drawing/2014/main" id="{3B6BAF7B-BA12-1154-F56E-003A6A249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753"/>
            <a:stretch/>
          </p:blipFill>
          <p:spPr>
            <a:xfrm>
              <a:off x="548787" y="3756742"/>
              <a:ext cx="11182480" cy="1124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89638D-5AB1-E9C2-7F8B-EAC754B760F8}"/>
                </a:ext>
              </a:extLst>
            </p:cNvPr>
            <p:cNvSpPr/>
            <p:nvPr/>
          </p:nvSpPr>
          <p:spPr>
            <a:xfrm>
              <a:off x="2816942" y="4444546"/>
              <a:ext cx="7801897" cy="75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641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8815389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6224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7545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6156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9340851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6867526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6021389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8934451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9407526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9137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6224589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9442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9380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7516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5867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6067425" y="4005264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5867401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6145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5867401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9118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9318625" y="5834064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9118601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9396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9118601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xfrm>
            <a:off x="1506509" y="0"/>
            <a:ext cx="8229600" cy="1143000"/>
          </a:xfrm>
          <a:noFill/>
        </p:spPr>
        <p:txBody>
          <a:bodyPr/>
          <a:lstStyle/>
          <a:p>
            <a:r>
              <a:rPr lang="en-US" dirty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1"/>
            <a:ext cx="4191000" cy="5541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 err="1"/>
              <a:t>Reproject</a:t>
            </a:r>
            <a:r>
              <a:rPr lang="en-US" dirty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Two </a:t>
            </a:r>
            <a:r>
              <a:rPr lang="en-US" dirty="0" err="1"/>
              <a:t>homographies</a:t>
            </a:r>
            <a:r>
              <a:rPr lang="en-US" dirty="0"/>
              <a:t> (3x3 transform), one for each input image </a:t>
            </a:r>
            <a:r>
              <a:rPr lang="en-US" dirty="0" err="1"/>
              <a:t>reprojection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C. Loop and Z. Zhang. </a:t>
            </a:r>
            <a:r>
              <a:rPr lang="en-US" sz="2000" dirty="0">
                <a:hlinkClick r:id="rId3"/>
              </a:rPr>
              <a:t>Computing Rectifying </a:t>
            </a:r>
            <a:r>
              <a:rPr lang="en-US" sz="2000" dirty="0" err="1">
                <a:hlinkClick r:id="rId3"/>
              </a:rPr>
              <a:t>Homographies</a:t>
            </a:r>
            <a:r>
              <a:rPr lang="en-US" sz="2000" dirty="0">
                <a:hlinkClick r:id="rId3"/>
              </a:rPr>
              <a:t> for Stereo Vision</a:t>
            </a:r>
            <a:r>
              <a:rPr lang="en-US" sz="2000" dirty="0"/>
              <a:t>. IEEE Conf. Computer Vision and Pattern Recognition, 1999</a:t>
            </a:r>
            <a:r>
              <a:rPr lang="en-US" sz="2400" dirty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7250114" y="2886076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7242175" y="4216401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6021389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9153526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7250114" y="3622676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9413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6838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pic>
        <p:nvPicPr>
          <p:cNvPr id="29699" name="Picture 2" descr="http://www.ifp.illinois.edu/~yuhuang/rectify/orig_4_5_b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914401"/>
            <a:ext cx="772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ifp.illinois.edu/~yuhuang/rectify/rectif_4_5_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77724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Connector 4"/>
          <p:cNvCxnSpPr>
            <a:cxnSpLocks noChangeShapeType="1"/>
          </p:cNvCxnSpPr>
          <p:nvPr/>
        </p:nvCxnSpPr>
        <p:spPr bwMode="auto">
          <a:xfrm>
            <a:off x="2257426" y="160020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2" name="Straight Connector 7"/>
          <p:cNvCxnSpPr>
            <a:cxnSpLocks noChangeShapeType="1"/>
          </p:cNvCxnSpPr>
          <p:nvPr/>
        </p:nvCxnSpPr>
        <p:spPr bwMode="auto">
          <a:xfrm>
            <a:off x="2257426" y="21526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3" name="Straight Connector 8"/>
          <p:cNvCxnSpPr>
            <a:cxnSpLocks noChangeShapeType="1"/>
          </p:cNvCxnSpPr>
          <p:nvPr/>
        </p:nvCxnSpPr>
        <p:spPr bwMode="auto">
          <a:xfrm>
            <a:off x="2257426" y="3527425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257425" y="928688"/>
            <a:ext cx="2590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Unrectified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9325" y="3886200"/>
            <a:ext cx="2590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Rectified</a:t>
            </a:r>
          </a:p>
        </p:txBody>
      </p:sp>
      <p:cxnSp>
        <p:nvCxnSpPr>
          <p:cNvPr id="29706" name="Straight Connector 14"/>
          <p:cNvCxnSpPr>
            <a:cxnSpLocks noChangeShapeType="1"/>
          </p:cNvCxnSpPr>
          <p:nvPr/>
        </p:nvCxnSpPr>
        <p:spPr bwMode="auto">
          <a:xfrm>
            <a:off x="2233614" y="43576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7" name="Straight Connector 15"/>
          <p:cNvCxnSpPr>
            <a:cxnSpLocks noChangeShapeType="1"/>
          </p:cNvCxnSpPr>
          <p:nvPr/>
        </p:nvCxnSpPr>
        <p:spPr bwMode="auto">
          <a:xfrm>
            <a:off x="2217739" y="48402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8" name="Straight Connector 16"/>
          <p:cNvCxnSpPr>
            <a:cxnSpLocks noChangeShapeType="1"/>
          </p:cNvCxnSpPr>
          <p:nvPr/>
        </p:nvCxnSpPr>
        <p:spPr bwMode="auto">
          <a:xfrm>
            <a:off x="2233614" y="53228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9" name="Straight Connector 17"/>
          <p:cNvCxnSpPr>
            <a:cxnSpLocks noChangeShapeType="1"/>
          </p:cNvCxnSpPr>
          <p:nvPr/>
        </p:nvCxnSpPr>
        <p:spPr bwMode="auto">
          <a:xfrm>
            <a:off x="2233614" y="579913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10" name="Straight Connector 18"/>
          <p:cNvCxnSpPr>
            <a:cxnSpLocks noChangeShapeType="1"/>
          </p:cNvCxnSpPr>
          <p:nvPr/>
        </p:nvCxnSpPr>
        <p:spPr bwMode="auto">
          <a:xfrm>
            <a:off x="2219326" y="62801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7229476" y="3859214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7232651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5867401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9159876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38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2963864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4541839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7545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4449764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7747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7954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2119314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382000" cy="838200"/>
          </a:xfrm>
        </p:spPr>
        <p:txBody>
          <a:bodyPr/>
          <a:lstStyle/>
          <a:p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0"/>
            <a:ext cx="7772400" cy="198120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Matching cost: SSD, SAD, or normalized correlation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38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2963864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4541839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4449764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7747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2119314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382000" cy="838200"/>
          </a:xfrm>
        </p:spPr>
        <p:txBody>
          <a:bodyPr/>
          <a:lstStyle/>
          <a:p>
            <a:r>
              <a:rPr lang="en-US" sz="300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488" y="3733801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7651750" y="6262688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7978776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1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38" y="121285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963864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41839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449764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747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119314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382000" cy="838200"/>
          </a:xfrm>
        </p:spPr>
        <p:txBody>
          <a:bodyPr/>
          <a:lstStyle/>
          <a:p>
            <a:r>
              <a:rPr lang="en-US" sz="300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7359650" y="6262688"/>
            <a:ext cx="1208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4614" y="3730626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7978776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5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74739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2362200" y="3276600"/>
            <a:ext cx="2051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6477000" y="3198813"/>
            <a:ext cx="2225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3287713" y="6248400"/>
            <a:ext cx="3833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86201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2050" y="3886201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1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3350"/>
            <a:ext cx="8229600" cy="1143000"/>
          </a:xfrm>
        </p:spPr>
        <p:txBody>
          <a:bodyPr/>
          <a:lstStyle/>
          <a:p>
            <a:r>
              <a:rPr lang="en-US" dirty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781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22167" imgH="3202259" progId="">
                  <p:embed/>
                </p:oleObj>
              </mc:Choice>
              <mc:Fallback>
                <p:oleObj name="Image" r:id="rId3" imgW="4422167" imgH="3202259" progId="">
                  <p:embed/>
                  <p:pic>
                    <p:nvPicPr>
                      <p:cNvPr id="143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44105" y="3810000"/>
            <a:ext cx="2520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438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4422167" imgH="3202259" progId="">
                  <p:embed/>
                </p:oleObj>
              </mc:Choice>
              <mc:Fallback>
                <p:oleObj name="Image" r:id="rId5" imgW="4422167" imgH="3202259" progId="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723538" y="3810000"/>
            <a:ext cx="1424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973048" y="838200"/>
            <a:ext cx="620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4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8229600" cy="35052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/>
              <a:t>Uniqueness </a:t>
            </a:r>
          </a:p>
          <a:p>
            <a:pPr lvl="1">
              <a:defRPr/>
            </a:pPr>
            <a:r>
              <a:rPr lang="en-US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/>
              <a:t>Ordering</a:t>
            </a:r>
          </a:p>
          <a:p>
            <a:pPr lvl="1">
              <a:defRPr/>
            </a:pPr>
            <a:r>
              <a:rPr lang="en-US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/>
              <a:t>Smoothness</a:t>
            </a:r>
          </a:p>
          <a:p>
            <a:pPr lvl="1">
              <a:defRPr/>
            </a:pPr>
            <a:r>
              <a:rPr lang="en-US"/>
              <a:t>We expect disparity values to change slowly (for the most part)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3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66925" y="762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Real-time stereo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9800" y="5410200"/>
            <a:ext cx="7772400" cy="106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Used for robot navigation (and other tasks)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Several software-based real-time stereo techniques have been developed (most based on simple discrete search)</a:t>
            </a:r>
          </a:p>
        </p:txBody>
      </p:sp>
      <p:pic>
        <p:nvPicPr>
          <p:cNvPr id="59396" name="Picture 5" descr="WINN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066801"/>
            <a:ext cx="483076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00450" y="4719639"/>
            <a:ext cx="519892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hlinkClick r:id="rId8"/>
              </a:rPr>
              <a:t>Nomad robot </a:t>
            </a:r>
            <a:r>
              <a:rPr lang="en-US" sz="1800">
                <a:latin typeface="Arial" charset="0"/>
              </a:rPr>
              <a:t>searches for meteorites in Antartica</a:t>
            </a:r>
          </a:p>
          <a:p>
            <a:pPr lvl="1"/>
            <a:r>
              <a:rPr lang="en-US" sz="1400">
                <a:latin typeface="Arial" charset="0"/>
                <a:hlinkClick r:id="rId8"/>
              </a:rPr>
              <a:t>http://www.frc.ri.cmu.edu/projects/meteorobot/index.html</a:t>
            </a:r>
            <a:endParaRPr lang="en-US" sz="1400">
              <a:latin typeface="Arial" charset="0"/>
            </a:endParaRPr>
          </a:p>
          <a:p>
            <a:pPr lvl="1"/>
            <a:endParaRPr lang="en-US" sz="14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8260" y="3886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Camera calibration errors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Poor image resolution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Occlusions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Violations of brightness constancy (specular reflections)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Large motions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Low-contrast image regions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193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Stereo reconstruction pipeline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09800" y="914400"/>
            <a:ext cx="7772400" cy="2133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Steps</a:t>
            </a:r>
          </a:p>
          <a:p>
            <a:pPr lvl="1"/>
            <a:r>
              <a:rPr lang="en-US" dirty="0">
                <a:latin typeface="Arial" charset="0"/>
              </a:rPr>
              <a:t>Calibrate cameras</a:t>
            </a:r>
          </a:p>
          <a:p>
            <a:pPr lvl="1"/>
            <a:r>
              <a:rPr lang="en-US" dirty="0">
                <a:latin typeface="Arial" charset="0"/>
              </a:rPr>
              <a:t>Rectify images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</a:rPr>
              <a:t>Compute disparity</a:t>
            </a:r>
          </a:p>
          <a:p>
            <a:pPr lvl="1"/>
            <a:r>
              <a:rPr lang="en-US" dirty="0">
                <a:latin typeface="Arial" charset="0"/>
              </a:rPr>
              <a:t>Estimate depth</a:t>
            </a:r>
          </a:p>
        </p:txBody>
      </p:sp>
      <p:sp>
        <p:nvSpPr>
          <p:cNvPr id="6554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3571" y="3505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" charset="0"/>
              </a:rPr>
              <a:t>What will cause errors?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2424-95FA-4956-97BF-F80186A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pic>
        <p:nvPicPr>
          <p:cNvPr id="4" name="Picture 44" descr="CalCube">
            <a:extLst>
              <a:ext uri="{FF2B5EF4-FFF2-40B4-BE49-F238E27FC236}">
                <a16:creationId xmlns:a16="http://schemas.microsoft.com/office/drawing/2014/main" id="{25D889B0-0754-4AC0-B2BB-5F091AC9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445" y="2313434"/>
            <a:ext cx="5071110" cy="41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2DBE9-5AA2-4E60-BAF6-2812FE3B09B4}"/>
              </a:ext>
            </a:extLst>
          </p:cNvPr>
          <p:cNvSpPr txBox="1"/>
          <p:nvPr/>
        </p:nvSpPr>
        <p:spPr>
          <a:xfrm>
            <a:off x="2023146" y="1618171"/>
            <a:ext cx="814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funny object with multiple planes.</a:t>
            </a:r>
          </a:p>
        </p:txBody>
      </p:sp>
    </p:spTree>
    <p:extLst>
      <p:ext uri="{BB962C8B-B14F-4D97-AF65-F5344CB8AC3E}">
        <p14:creationId xmlns:p14="http://schemas.microsoft.com/office/powerpoint/2010/main" val="3541583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 ?</a:t>
            </a:r>
          </a:p>
        </p:txBody>
      </p:sp>
      <p:pic>
        <p:nvPicPr>
          <p:cNvPr id="23556" name="Picture 4" descr="multi_view_geometry"/>
          <p:cNvPicPr>
            <a:picLocks noChangeAspect="1" noChangeArrowheads="1"/>
          </p:cNvPicPr>
          <p:nvPr/>
        </p:nvPicPr>
        <p:blipFill>
          <a:blip r:embed="rId3" cstate="print"/>
          <a:srcRect l="400" t="374"/>
          <a:stretch>
            <a:fillRect/>
          </a:stretch>
        </p:blipFill>
        <p:spPr bwMode="auto">
          <a:xfrm>
            <a:off x="3608388" y="1066800"/>
            <a:ext cx="47736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0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more than two images</a:t>
            </a:r>
          </a:p>
        </p:txBody>
      </p:sp>
      <p:pic>
        <p:nvPicPr>
          <p:cNvPr id="60419" name="Picture 2" descr="http://grail.cs.washington.edu/projects/mvscpc/images/NotreDameFacade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435100"/>
            <a:ext cx="37052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3048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2" name="Right Arrow 3"/>
          <p:cNvSpPr>
            <a:spLocks noChangeArrowheads="1"/>
          </p:cNvSpPr>
          <p:nvPr/>
        </p:nvSpPr>
        <p:spPr bwMode="auto">
          <a:xfrm>
            <a:off x="53340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3250" y="59197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5" action="ppaction://hlinkfile"/>
              </a:rPr>
              <a:t>Multi-View Stereo for Community Photo Collections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M. Goesele, N. Snavely, B. Curless, H. Hoppe, S. Seitz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Proceedings of </a:t>
            </a:r>
            <a:r>
              <a:rPr lang="en-US" sz="1200">
                <a:latin typeface="Arial" charset="0"/>
                <a:hlinkClick r:id="rId6"/>
              </a:rPr>
              <a:t>ICCV 2007</a:t>
            </a:r>
            <a:r>
              <a:rPr lang="en-US" sz="1200">
                <a:latin typeface="Arial" charset="0"/>
              </a:rPr>
              <a:t>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0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55F6-52A4-CB6C-F6B2-DF4C08B1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Matlab</a:t>
            </a:r>
            <a:br>
              <a:rPr lang="en-US" dirty="0"/>
            </a:br>
            <a:r>
              <a:rPr lang="en-US" dirty="0"/>
              <a:t>2. Current project.</a:t>
            </a:r>
          </a:p>
        </p:txBody>
      </p:sp>
    </p:spTree>
    <p:extLst>
      <p:ext uri="{BB962C8B-B14F-4D97-AF65-F5344CB8AC3E}">
        <p14:creationId xmlns:p14="http://schemas.microsoft.com/office/powerpoint/2010/main" val="362109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points with known 3D coordinates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known image projections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i="1" baseline="-25000" dirty="0">
                <a:solidFill>
                  <a:srgbClr val="0070C0"/>
                </a:solidFill>
              </a:rPr>
              <a:t>i</a:t>
            </a:r>
            <a:r>
              <a:rPr lang="en-US" dirty="0"/>
              <a:t>, estimate the </a:t>
            </a:r>
            <a:r>
              <a:rPr lang="en-US" dirty="0">
                <a:solidFill>
                  <a:srgbClr val="7030A0"/>
                </a:solidFill>
              </a:rPr>
              <a:t>camera parameters</a:t>
            </a:r>
          </a:p>
        </p:txBody>
      </p:sp>
      <p:sp>
        <p:nvSpPr>
          <p:cNvPr id="8219" name="AutoShape 17"/>
          <p:cNvSpPr>
            <a:spLocks noChangeArrowheads="1"/>
          </p:cNvSpPr>
          <p:nvPr/>
        </p:nvSpPr>
        <p:spPr bwMode="auto">
          <a:xfrm rot="14649143">
            <a:off x="7032157" y="4278272"/>
            <a:ext cx="2377017" cy="1200712"/>
          </a:xfrm>
          <a:prstGeom prst="parallelogram">
            <a:avLst>
              <a:gd name="adj" fmla="val 47615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07" name="Line 33"/>
          <p:cNvSpPr>
            <a:spLocks noChangeShapeType="1"/>
          </p:cNvSpPr>
          <p:nvPr/>
        </p:nvSpPr>
        <p:spPr bwMode="auto">
          <a:xfrm rot="20049652" flipV="1">
            <a:off x="6292293" y="3778094"/>
            <a:ext cx="2628276" cy="14695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08" name="Line 34"/>
          <p:cNvSpPr>
            <a:spLocks noChangeShapeType="1"/>
          </p:cNvSpPr>
          <p:nvPr/>
        </p:nvSpPr>
        <p:spPr bwMode="auto">
          <a:xfrm rot="20049652" flipV="1">
            <a:off x="6414853" y="4163998"/>
            <a:ext cx="2829922" cy="97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09" name="Line 35"/>
          <p:cNvSpPr>
            <a:spLocks noChangeShapeType="1"/>
          </p:cNvSpPr>
          <p:nvPr/>
        </p:nvSpPr>
        <p:spPr bwMode="auto">
          <a:xfrm rot="20049652" flipV="1">
            <a:off x="6502816" y="4672561"/>
            <a:ext cx="3347786" cy="3429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0" name="Line 36"/>
          <p:cNvSpPr>
            <a:spLocks noChangeShapeType="1"/>
          </p:cNvSpPr>
          <p:nvPr/>
        </p:nvSpPr>
        <p:spPr bwMode="auto">
          <a:xfrm rot="20049652" flipV="1">
            <a:off x="6510522" y="4779385"/>
            <a:ext cx="2593904" cy="428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1" name="Line 37"/>
          <p:cNvSpPr>
            <a:spLocks noChangeShapeType="1"/>
          </p:cNvSpPr>
          <p:nvPr/>
        </p:nvSpPr>
        <p:spPr bwMode="auto">
          <a:xfrm rot="20049652">
            <a:off x="6663807" y="5189452"/>
            <a:ext cx="2486207" cy="2453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2" name="Line 38"/>
          <p:cNvSpPr>
            <a:spLocks noChangeShapeType="1"/>
          </p:cNvSpPr>
          <p:nvPr/>
        </p:nvSpPr>
        <p:spPr bwMode="auto">
          <a:xfrm rot="20049652">
            <a:off x="6726343" y="4920552"/>
            <a:ext cx="3652547" cy="7002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06" name="Oval 39"/>
          <p:cNvSpPr>
            <a:spLocks noChangeArrowheads="1"/>
          </p:cNvSpPr>
          <p:nvPr/>
        </p:nvSpPr>
        <p:spPr bwMode="auto">
          <a:xfrm rot="20049652">
            <a:off x="6711188" y="5700272"/>
            <a:ext cx="66452" cy="6907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00" name="Text Box 41"/>
          <p:cNvSpPr txBox="1">
            <a:spLocks noChangeArrowheads="1"/>
          </p:cNvSpPr>
          <p:nvPr/>
        </p:nvSpPr>
        <p:spPr bwMode="auto">
          <a:xfrm>
            <a:off x="8488629" y="2700641"/>
            <a:ext cx="45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X</a:t>
            </a:r>
            <a:r>
              <a:rPr lang="en-US" sz="32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i</a:t>
            </a:r>
          </a:p>
        </p:txBody>
      </p:sp>
      <p:sp>
        <p:nvSpPr>
          <p:cNvPr id="8201" name="Text Box 42"/>
          <p:cNvSpPr txBox="1">
            <a:spLocks noChangeArrowheads="1"/>
          </p:cNvSpPr>
          <p:nvPr/>
        </p:nvSpPr>
        <p:spPr bwMode="auto">
          <a:xfrm>
            <a:off x="7102448" y="3982969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p</a:t>
            </a:r>
            <a:r>
              <a:rPr lang="en-US" sz="32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i</a:t>
            </a:r>
          </a:p>
        </p:txBody>
      </p: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84526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FFAF3F-1B0E-439F-A7A9-3B3FE9E07E2D}"/>
              </a:ext>
            </a:extLst>
          </p:cNvPr>
          <p:cNvSpPr txBox="1"/>
          <p:nvPr/>
        </p:nvSpPr>
        <p:spPr>
          <a:xfrm>
            <a:off x="1881405" y="6429540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S. </a:t>
            </a:r>
            <a:r>
              <a:rPr lang="en-US" sz="1200" dirty="0" err="1"/>
              <a:t>Lazebnik</a:t>
            </a:r>
            <a:endParaRPr lang="en-US" sz="1200" dirty="0"/>
          </a:p>
        </p:txBody>
      </p:sp>
      <p:sp>
        <p:nvSpPr>
          <p:cNvPr id="8220" name="Oval 18"/>
          <p:cNvSpPr>
            <a:spLocks noChangeArrowheads="1"/>
          </p:cNvSpPr>
          <p:nvPr/>
        </p:nvSpPr>
        <p:spPr bwMode="auto">
          <a:xfrm rot="20049143">
            <a:off x="7595220" y="4396893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21" name="Oval 19"/>
          <p:cNvSpPr>
            <a:spLocks noChangeArrowheads="1"/>
          </p:cNvSpPr>
          <p:nvPr/>
        </p:nvSpPr>
        <p:spPr bwMode="auto">
          <a:xfrm rot="20049143">
            <a:off x="8009194" y="4378958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22" name="Oval 20"/>
          <p:cNvSpPr>
            <a:spLocks noChangeArrowheads="1"/>
          </p:cNvSpPr>
          <p:nvPr/>
        </p:nvSpPr>
        <p:spPr bwMode="auto">
          <a:xfrm rot="20049143">
            <a:off x="8403219" y="4614169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23" name="Oval 21"/>
          <p:cNvSpPr>
            <a:spLocks noChangeArrowheads="1"/>
          </p:cNvSpPr>
          <p:nvPr/>
        </p:nvSpPr>
        <p:spPr bwMode="auto">
          <a:xfrm rot="20049143">
            <a:off x="8053509" y="4722713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24" name="Oval 22"/>
          <p:cNvSpPr>
            <a:spLocks noChangeArrowheads="1"/>
          </p:cNvSpPr>
          <p:nvPr/>
        </p:nvSpPr>
        <p:spPr bwMode="auto">
          <a:xfrm rot="20049143">
            <a:off x="8001149" y="5203285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25" name="Oval 23"/>
          <p:cNvSpPr>
            <a:spLocks noChangeArrowheads="1"/>
          </p:cNvSpPr>
          <p:nvPr/>
        </p:nvSpPr>
        <p:spPr bwMode="auto">
          <a:xfrm rot="20049143">
            <a:off x="8635003" y="5171460"/>
            <a:ext cx="97293" cy="101129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auto">
          <a:xfrm rot="20055241">
            <a:off x="8829745" y="4163705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6" name="Oval 28"/>
          <p:cNvSpPr>
            <a:spLocks noChangeArrowheads="1"/>
          </p:cNvSpPr>
          <p:nvPr/>
        </p:nvSpPr>
        <p:spPr bwMode="auto">
          <a:xfrm rot="20055241">
            <a:off x="9572844" y="3879380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7" name="Oval 29"/>
          <p:cNvSpPr>
            <a:spLocks noChangeArrowheads="1"/>
          </p:cNvSpPr>
          <p:nvPr/>
        </p:nvSpPr>
        <p:spPr bwMode="auto">
          <a:xfrm rot="20055241">
            <a:off x="9034806" y="4799923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8" name="Oval 30"/>
          <p:cNvSpPr>
            <a:spLocks noChangeArrowheads="1"/>
          </p:cNvSpPr>
          <p:nvPr/>
        </p:nvSpPr>
        <p:spPr bwMode="auto">
          <a:xfrm rot="20055241">
            <a:off x="10295391" y="4734075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 rot="20055241">
            <a:off x="8444694" y="3185914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 rot="20055241">
            <a:off x="8839414" y="3503260"/>
            <a:ext cx="97293" cy="10112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C66-A501-1171-D5EC-659F5799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6200"/>
            <a:ext cx="10943303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Today: Solve for the “Direct Linear Transformation”</a:t>
            </a:r>
          </a:p>
        </p:txBody>
      </p:sp>
      <p:pic>
        <p:nvPicPr>
          <p:cNvPr id="8" name="Picture 7" descr="A math equations and equations&#10;&#10;Description automatically generated with medium confidence">
            <a:extLst>
              <a:ext uri="{FF2B5EF4-FFF2-40B4-BE49-F238E27FC236}">
                <a16:creationId xmlns:a16="http://schemas.microsoft.com/office/drawing/2014/main" id="{51CC4E96-6395-0032-4A30-0A9E4B9B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39800"/>
            <a:ext cx="10596077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077200" cy="838200"/>
          </a:xfrm>
        </p:spPr>
        <p:txBody>
          <a:bodyPr/>
          <a:lstStyle/>
          <a:p>
            <a:r>
              <a:rPr lang="en-US" sz="3200" dirty="0"/>
              <a:t>In reality: solve for projection matrix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1219200"/>
          </a:xfrm>
        </p:spPr>
        <p:txBody>
          <a:bodyPr>
            <a:normAutofit lnSpcReduction="10000"/>
          </a:bodyPr>
          <a:lstStyle/>
          <a:p>
            <a:r>
              <a:rPr lang="en-US"/>
              <a:t>Place a known object in the scene</a:t>
            </a:r>
          </a:p>
          <a:p>
            <a:pPr lvl="1"/>
            <a:r>
              <a:rPr lang="en-US"/>
              <a:t>identify correspondence between image and scene</a:t>
            </a:r>
          </a:p>
          <a:p>
            <a:pPr lvl="1"/>
            <a:r>
              <a:rPr lang="en-US"/>
              <a:t>compute mapping from scene to image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32772" name="Picture 4" descr="Cal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1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602288"/>
            <a:ext cx="38687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Targets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4458F-9805-47B3-8DC5-A69A4C01CDB3}"/>
              </a:ext>
            </a:extLst>
          </p:cNvPr>
          <p:cNvSpPr txBox="1"/>
          <p:nvPr/>
        </p:nvSpPr>
        <p:spPr>
          <a:xfrm>
            <a:off x="2023146" y="1618171"/>
            <a:ext cx="814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Using a tape measure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B7EA11-2A29-4AB2-BD7B-EB1450FB72E3}"/>
              </a:ext>
            </a:extLst>
          </p:cNvPr>
          <p:cNvGrpSpPr/>
          <p:nvPr/>
        </p:nvGrpSpPr>
        <p:grpSpPr>
          <a:xfrm>
            <a:off x="2694614" y="2202945"/>
            <a:ext cx="6802772" cy="4574098"/>
            <a:chOff x="990600" y="2095150"/>
            <a:chExt cx="6802772" cy="4574098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43AD804B-E68F-46BB-83AD-36623D0FF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2553" r="7279" b="6762"/>
            <a:stretch/>
          </p:blipFill>
          <p:spPr>
            <a:xfrm>
              <a:off x="990600" y="2095150"/>
              <a:ext cx="6802772" cy="45740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92DDCC-EF80-4E1D-AD17-25CBD082AC0D}"/>
                </a:ext>
              </a:extLst>
            </p:cNvPr>
            <p:cNvSpPr txBox="1"/>
            <p:nvPr/>
          </p:nvSpPr>
          <p:spPr>
            <a:xfrm>
              <a:off x="5336796" y="3322774"/>
              <a:ext cx="2286000" cy="317009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312.747 309.140 30.086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305.796 311.649 30.356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307.694 312.358 30.418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310.149 307.186 29.298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311.937 310.105 29.216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311.202 307.572 30.682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307.106 306.876 28.660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309.317 312.490 30.230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307.435 310.151 29.318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308.253 306.300 28.881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306.650 309.301 28.905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308.069 306.831 29.189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309.671 308.834 29.029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308.255 309.955 29.267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307.546 308.613 28.963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311.036 309.206 28.913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307.518 308.175 29.069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309.950 311.262 29.990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312.160 310.772 29.080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311.988 312.709 30.514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619D06-B7EC-40A1-91A6-70F952DF4CEF}"/>
                </a:ext>
              </a:extLst>
            </p:cNvPr>
            <p:cNvSpPr txBox="1"/>
            <p:nvPr/>
          </p:nvSpPr>
          <p:spPr>
            <a:xfrm>
              <a:off x="1838308" y="3322775"/>
              <a:ext cx="1082040" cy="3170099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880  214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 43  203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270  197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886  347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745  302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943  128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476  590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419  214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317  335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783  521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235  427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665  429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655  362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427  333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412  415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746  351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434  415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525  234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716  308</a:t>
              </a:r>
            </a:p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602  187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BC6BC9-4352-49D2-9D34-5D8441FD8BCF}"/>
                </a:ext>
              </a:extLst>
            </p:cNvPr>
            <p:cNvSpPr txBox="1"/>
            <p:nvPr/>
          </p:nvSpPr>
          <p:spPr>
            <a:xfrm>
              <a:off x="5212019" y="2213573"/>
              <a:ext cx="25355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rPr>
                <a:t>Known 3d locations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DB2E4-B433-4DED-AB80-2A3EDE1AAB26}"/>
                </a:ext>
              </a:extLst>
            </p:cNvPr>
            <p:cNvSpPr txBox="1"/>
            <p:nvPr/>
          </p:nvSpPr>
          <p:spPr>
            <a:xfrm>
              <a:off x="999043" y="2213573"/>
              <a:ext cx="30122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</a:rPr>
                <a:t>Known 2d image </a:t>
              </a:r>
              <a:r>
                <a:rPr lang="en-US" sz="3200" b="1" dirty="0" err="1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</a:rPr>
                <a:t>coords</a:t>
              </a:r>
              <a:endParaRPr lang="en-US" sz="3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D75A43-9901-4BF8-A04C-28D6BDBD0F18}"/>
              </a:ext>
            </a:extLst>
          </p:cNvPr>
          <p:cNvSpPr txBox="1"/>
          <p:nvPr/>
        </p:nvSpPr>
        <p:spPr>
          <a:xfrm>
            <a:off x="1612957" y="6558563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J. Hays</a:t>
            </a:r>
          </a:p>
        </p:txBody>
      </p:sp>
    </p:spTree>
    <p:extLst>
      <p:ext uri="{BB962C8B-B14F-4D97-AF65-F5344CB8AC3E}">
        <p14:creationId xmlns:p14="http://schemas.microsoft.com/office/powerpoint/2010/main" val="1780797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u_i \\ v_i \\ 1} \cong&#10; \matrx{cccc}{m_{00} &amp; m_{01} &amp; m_{02} &amp; m_{03} \\&#10;       m_{10} &amp; m_{11} &amp; m_{12} &amp; m_{13} \\&#10;       m_{20} &amp; m_{21} &amp; m_{22} &amp; m_{23}}&#10; \matrx{c}{X_i \\ Y_i \\ Z_i \\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18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u_i \\ v_i \\ 1} \cong&#10; \matrx{cccc}{m_{00} &amp; m_{01} &amp; m_{02} &amp; m_{03} \\&#10;       m_{10} &amp; m_{11} &amp; m_{12} &amp; m_{13} \\&#10;       m_{20} &amp; m_{21} &amp; m_{22} &amp; m_{23}}&#10; \matrx{c}{X_i \\ Y_i \\ Z_i \\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6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16033</TotalTime>
  <Words>1775</Words>
  <Application>Microsoft Macintosh PowerPoint</Application>
  <PresentationFormat>Widescreen</PresentationFormat>
  <Paragraphs>401</Paragraphs>
  <Slides>52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Office Theme</vt:lpstr>
      <vt:lpstr>Equation</vt:lpstr>
      <vt:lpstr>Image</vt:lpstr>
      <vt:lpstr>Lecture 08: Calibration and Pose Estimation</vt:lpstr>
      <vt:lpstr>Image Mosaics</vt:lpstr>
      <vt:lpstr>Today: Camera Calibration</vt:lpstr>
      <vt:lpstr>Today: Camera Calibration</vt:lpstr>
      <vt:lpstr>Camera Calibration</vt:lpstr>
      <vt:lpstr>Camera calibration</vt:lpstr>
      <vt:lpstr>Today: Solve for the “Direct Linear Transformation”</vt:lpstr>
      <vt:lpstr>In reality: solve for projection matrix</vt:lpstr>
      <vt:lpstr>Camera Calibration Targets</vt:lpstr>
      <vt:lpstr>Camera Calibration Targets</vt:lpstr>
      <vt:lpstr>Camera Calibration Targets</vt:lpstr>
      <vt:lpstr>Direct linear calibration</vt:lpstr>
      <vt:lpstr>Typical Perspective Model</vt:lpstr>
      <vt:lpstr>Camera Calibration</vt:lpstr>
      <vt:lpstr>Stereo</vt:lpstr>
      <vt:lpstr>PowerPoint Presentation</vt:lpstr>
      <vt:lpstr>Amount of horizontal movement is …</vt:lpstr>
      <vt:lpstr>Depth from Stereo</vt:lpstr>
      <vt:lpstr>Depth from disparity</vt:lpstr>
      <vt:lpstr>Depth from Stereo</vt:lpstr>
      <vt:lpstr>Correspondence Problem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Epipolar constraint</vt:lpstr>
      <vt:lpstr>Epipolar constraint</vt:lpstr>
      <vt:lpstr>Epipolar constraint example</vt:lpstr>
      <vt:lpstr>Epipolar constraint: Calibrated case</vt:lpstr>
      <vt:lpstr>Simplified Matrices for the 2 Cameras</vt:lpstr>
      <vt:lpstr>Epipolar constraint: Calibrated case</vt:lpstr>
      <vt:lpstr>Epipolar constraint: Calibrated case</vt:lpstr>
      <vt:lpstr>Epipolar constraint: Calibrated case</vt:lpstr>
      <vt:lpstr>Epipolar constraint: Uncalibrated case</vt:lpstr>
      <vt:lpstr>Comparison of estimation algorithms</vt:lpstr>
      <vt:lpstr>Basic stereo matching algorithm</vt:lpstr>
      <vt:lpstr>Basic stereo matching algorithm</vt:lpstr>
      <vt:lpstr>Stereo image rectification</vt:lpstr>
      <vt:lpstr>Stereo image rectification</vt:lpstr>
      <vt:lpstr>Example</vt:lpstr>
      <vt:lpstr>PowerPoint Presentation</vt:lpstr>
      <vt:lpstr>Correspondence search</vt:lpstr>
      <vt:lpstr>Correspondence search</vt:lpstr>
      <vt:lpstr>Failures of correspondence search</vt:lpstr>
      <vt:lpstr>Results with window search</vt:lpstr>
      <vt:lpstr>Priors and constraints</vt:lpstr>
      <vt:lpstr>Real-time stereo</vt:lpstr>
      <vt:lpstr>Stereo reconstruction pipeline</vt:lpstr>
      <vt:lpstr>Multi-view stereo ?</vt:lpstr>
      <vt:lpstr>Using more than two images</vt:lpstr>
      <vt:lpstr>1. Matlab 2. Current project.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Coded photography</dc:title>
  <dc:creator>Ioannis Gkioulekas</dc:creator>
  <cp:lastModifiedBy>Pless, Robert Bryan</cp:lastModifiedBy>
  <cp:revision>1415</cp:revision>
  <dcterms:created xsi:type="dcterms:W3CDTF">2017-08-27T19:52:29Z</dcterms:created>
  <dcterms:modified xsi:type="dcterms:W3CDTF">2024-03-29T00:12:05Z</dcterms:modified>
</cp:coreProperties>
</file>