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5" r:id="rId4"/>
    <p:sldId id="266" r:id="rId5"/>
    <p:sldId id="267" r:id="rId6"/>
    <p:sldId id="268" r:id="rId7"/>
    <p:sldId id="269" r:id="rId8"/>
    <p:sldId id="270" r:id="rId9"/>
    <p:sldId id="271" r:id="rId10"/>
    <p:sldId id="628" r:id="rId11"/>
    <p:sldId id="629"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7" r:id="rId26"/>
    <p:sldId id="292" r:id="rId27"/>
    <p:sldId id="293" r:id="rId28"/>
    <p:sldId id="306" r:id="rId29"/>
    <p:sldId id="259" r:id="rId30"/>
    <p:sldId id="342" r:id="rId31"/>
    <p:sldId id="343" r:id="rId32"/>
    <p:sldId id="630" r:id="rId33"/>
    <p:sldId id="344" r:id="rId34"/>
    <p:sldId id="260" r:id="rId35"/>
    <p:sldId id="261" r:id="rId36"/>
    <p:sldId id="262" r:id="rId37"/>
    <p:sldId id="263" r:id="rId38"/>
    <p:sldId id="264" r:id="rId39"/>
    <p:sldId id="345" r:id="rId40"/>
    <p:sldId id="540" r:id="rId41"/>
    <p:sldId id="613" r:id="rId42"/>
    <p:sldId id="614" r:id="rId43"/>
    <p:sldId id="544" r:id="rId44"/>
    <p:sldId id="625" r:id="rId45"/>
    <p:sldId id="620" r:id="rId46"/>
    <p:sldId id="622" r:id="rId47"/>
    <p:sldId id="623" r:id="rId48"/>
    <p:sldId id="627" r:id="rId49"/>
    <p:sldId id="624" r:id="rId50"/>
    <p:sldId id="548" r:id="rId51"/>
    <p:sldId id="578" r:id="rId52"/>
    <p:sldId id="582" r:id="rId53"/>
    <p:sldId id="549" r:id="rId54"/>
    <p:sldId id="550" r:id="rId55"/>
    <p:sldId id="551" r:id="rId56"/>
    <p:sldId id="552" r:id="rId57"/>
    <p:sldId id="553" r:id="rId58"/>
    <p:sldId id="554" r:id="rId59"/>
    <p:sldId id="55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p:restoredTop sz="94683"/>
  </p:normalViewPr>
  <p:slideViewPr>
    <p:cSldViewPr snapToGrid="0">
      <p:cViewPr varScale="1">
        <p:scale>
          <a:sx n="113" d="100"/>
          <a:sy n="113" d="100"/>
        </p:scale>
        <p:origin x="200" y="91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30.png"/><Relationship Id="rId1" Type="http://schemas.openxmlformats.org/officeDocument/2006/relationships/image" Target="../media/image24.png"/></Relationships>
</file>

<file path=ppt/charts/_rels/chart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image" Target="../media/image24.png"/><Relationship Id="rId5" Type="http://schemas.openxmlformats.org/officeDocument/2006/relationships/package" Target="../embeddings/Microsoft_Excel_Worksheet9.xlsx"/><Relationship Id="rId4" Type="http://schemas.openxmlformats.org/officeDocument/2006/relationships/image" Target="../media/image30.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30.png"/><Relationship Id="rId1" Type="http://schemas.openxmlformats.org/officeDocument/2006/relationships/image" Target="../media/image24.png"/></Relationships>
</file>

<file path=ppt/charts/_rels/chart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image" Target="../media/image24.png"/><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image" Target="../media/image24.png"/><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image" Target="../media/image24.png"/><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image" Target="../media/image24.png"/><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image" Target="../media/image24.png"/><Relationship Id="rId5" Type="http://schemas.openxmlformats.org/officeDocument/2006/relationships/package" Target="../embeddings/Microsoft_Excel_Worksheet8.xlsx"/><Relationship Id="rId4" Type="http://schemas.openxmlformats.org/officeDocument/2006/relationships/image" Target="../media/image30.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54447100000000004"/>
          <c:y val="9.4876600000000005E-2"/>
          <c:w val="0.44725999999999999"/>
          <c:h val="0.81441300000000005"/>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12.6</c:v>
                </c:pt>
                <c:pt idx="1">
                  <c:v>9.4</c:v>
                </c:pt>
                <c:pt idx="2">
                  <c:v>7.6</c:v>
                </c:pt>
              </c:numCache>
            </c:numRef>
          </c:val>
          <c:extLst>
            <c:ext xmlns:c16="http://schemas.microsoft.com/office/drawing/2014/chart" uri="{C3380CC4-5D6E-409C-BE32-E72D297353CC}">
              <c16:uniqueId val="{00000000-C313-3740-ACE9-8EB5A488D4A2}"/>
            </c:ext>
          </c:extLst>
        </c:ser>
        <c:ser>
          <c:idx val="1"/>
          <c:order val="1"/>
          <c:tx>
            <c:strRef>
              <c:f>Sheet1!$C$1</c:f>
              <c:strCache>
                <c:ptCount val="1"/>
                <c:pt idx="0">
                  <c:v>Lidar [Xu et al. 18]</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Sheet1!$C$2:$C$4</c:f>
              <c:numCache>
                <c:formatCode>General</c:formatCode>
                <c:ptCount val="3"/>
                <c:pt idx="0">
                  <c:v>87.8</c:v>
                </c:pt>
                <c:pt idx="1">
                  <c:v>86</c:v>
                </c:pt>
                <c:pt idx="2">
                  <c:v>85.8</c:v>
                </c:pt>
              </c:numCache>
            </c:numRef>
          </c:val>
          <c:extLst>
            <c:ext xmlns:c16="http://schemas.microsoft.com/office/drawing/2014/chart" uri="{C3380CC4-5D6E-409C-BE32-E72D297353CC}">
              <c16:uniqueId val="{00000001-C313-3740-ACE9-8EB5A488D4A2}"/>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t"/>
      <c:layout>
        <c:manualLayout>
          <c:xMode val="edge"/>
          <c:yMode val="edge"/>
          <c:x val="0"/>
          <c:y val="0"/>
          <c:w val="1"/>
          <c:h val="7.92152E-2"/>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6763"/>
          <c:y val="4.1527000000000001E-2"/>
          <c:w val="0.88000699999999998"/>
          <c:h val="0.62088699999999997"/>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55</c:v>
                </c:pt>
                <c:pt idx="1">
                  <c:v>41</c:v>
                </c:pt>
                <c:pt idx="2">
                  <c:v>35</c:v>
                </c:pt>
              </c:numCache>
            </c:numRef>
          </c:val>
          <c:extLst>
            <c:ext xmlns:c16="http://schemas.microsoft.com/office/drawing/2014/chart" uri="{C3380CC4-5D6E-409C-BE32-E72D297353CC}">
              <c16:uniqueId val="{00000000-4D8C-034C-8D2E-175EE67578C7}"/>
            </c:ext>
          </c:extLst>
        </c:ser>
        <c:ser>
          <c:idx val="1"/>
          <c:order val="1"/>
          <c:tx>
            <c:strRef>
              <c:f>Sheet1!$C$1</c:f>
              <c:strCache>
                <c:ptCount val="1"/>
                <c:pt idx="0">
                  <c:v>Stereo (pseudo Lidar)</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Sheet1!$C$2:$C$4</c:f>
              <c:numCache>
                <c:formatCode>General</c:formatCode>
                <c:ptCount val="3"/>
                <c:pt idx="0">
                  <c:v>90</c:v>
                </c:pt>
                <c:pt idx="1">
                  <c:v>84</c:v>
                </c:pt>
                <c:pt idx="2">
                  <c:v>77</c:v>
                </c:pt>
              </c:numCache>
            </c:numRef>
          </c:val>
          <c:extLst>
            <c:ext xmlns:c16="http://schemas.microsoft.com/office/drawing/2014/chart" uri="{C3380CC4-5D6E-409C-BE32-E72D297353CC}">
              <c16:uniqueId val="{00000001-4D8C-034C-8D2E-175EE67578C7}"/>
            </c:ext>
          </c:extLst>
        </c:ser>
        <c:ser>
          <c:idx val="2"/>
          <c:order val="2"/>
          <c:tx>
            <c:strRef>
              <c:f>Sheet1!$D$1</c:f>
              <c:strCache>
                <c:ptCount val="1"/>
                <c:pt idx="0">
                  <c:v>pseudo-Lidar++</c:v>
                </c:pt>
              </c:strCache>
            </c:strRef>
          </c:tx>
          <c:spPr>
            <a:blipFill rotWithShape="1">
              <a:blip xmlns:r="http://schemas.openxmlformats.org/officeDocument/2006/relationships" r:embed="rId3"/>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Sheet1!$D$2:$D$4</c:f>
              <c:numCache>
                <c:formatCode>General</c:formatCode>
                <c:ptCount val="3"/>
                <c:pt idx="0">
                  <c:v>95</c:v>
                </c:pt>
                <c:pt idx="1">
                  <c:v>87.5</c:v>
                </c:pt>
                <c:pt idx="2">
                  <c:v>84.4</c:v>
                </c:pt>
              </c:numCache>
            </c:numRef>
          </c:val>
          <c:extLst>
            <c:ext xmlns:c16="http://schemas.microsoft.com/office/drawing/2014/chart" uri="{C3380CC4-5D6E-409C-BE32-E72D297353CC}">
              <c16:uniqueId val="{00000002-4D8C-034C-8D2E-175EE67578C7}"/>
            </c:ext>
          </c:extLst>
        </c:ser>
        <c:ser>
          <c:idx val="3"/>
          <c:order val="3"/>
          <c:tx>
            <c:strRef>
              <c:f>Sheet1!$E$1</c:f>
              <c:strCache>
                <c:ptCount val="1"/>
                <c:pt idx="0">
                  <c:v>Lidar [Xu et al. 18]</c:v>
                </c:pt>
              </c:strCache>
            </c:strRef>
          </c:tx>
          <c:spPr>
            <a:blipFill rotWithShape="1">
              <a:blip xmlns:r="http://schemas.openxmlformats.org/officeDocument/2006/relationships" r:embed="rId4"/>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Sheet1!$E$2:$E$4</c:f>
              <c:numCache>
                <c:formatCode>General</c:formatCode>
                <c:ptCount val="3"/>
                <c:pt idx="0">
                  <c:v>96</c:v>
                </c:pt>
                <c:pt idx="1">
                  <c:v>90</c:v>
                </c:pt>
                <c:pt idx="2">
                  <c:v>87</c:v>
                </c:pt>
              </c:numCache>
            </c:numRef>
          </c:val>
          <c:extLst>
            <c:ext xmlns:c16="http://schemas.microsoft.com/office/drawing/2014/chart" uri="{C3380CC4-5D6E-409C-BE32-E72D297353CC}">
              <c16:uniqueId val="{00000003-4D8C-034C-8D2E-175EE67578C7}"/>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b"/>
      <c:layout>
        <c:manualLayout>
          <c:xMode val="edge"/>
          <c:yMode val="edge"/>
          <c:x val="9.3532799999999999E-2"/>
          <c:y val="0.82139200000000001"/>
          <c:w val="0.90646700000000002"/>
          <c:h val="0.17860799999999999"/>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6763"/>
          <c:y val="4.5288399999999999E-2"/>
          <c:w val="0.88000699999999998"/>
          <c:h val="0.67825800000000003"/>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55</c:v>
                </c:pt>
                <c:pt idx="1">
                  <c:v>41</c:v>
                </c:pt>
                <c:pt idx="2">
                  <c:v>35</c:v>
                </c:pt>
              </c:numCache>
            </c:numRef>
          </c:val>
          <c:extLst>
            <c:ext xmlns:c16="http://schemas.microsoft.com/office/drawing/2014/chart" uri="{C3380CC4-5D6E-409C-BE32-E72D297353CC}">
              <c16:uniqueId val="{00000000-63CF-6140-AC58-65DC528ECF22}"/>
            </c:ext>
          </c:extLst>
        </c:ser>
        <c:ser>
          <c:idx val="1"/>
          <c:order val="1"/>
          <c:tx>
            <c:strRef>
              <c:f>Sheet1!$C$1</c:f>
              <c:strCache>
                <c:ptCount val="1"/>
                <c:pt idx="0">
                  <c:v>Lidar [Xu et al. 18]</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Sheet1!$C$2:$C$4</c:f>
              <c:numCache>
                <c:formatCode>General</c:formatCode>
                <c:ptCount val="3"/>
                <c:pt idx="0">
                  <c:v>96</c:v>
                </c:pt>
                <c:pt idx="1">
                  <c:v>90</c:v>
                </c:pt>
                <c:pt idx="2">
                  <c:v>87</c:v>
                </c:pt>
              </c:numCache>
            </c:numRef>
          </c:val>
          <c:extLst>
            <c:ext xmlns:c16="http://schemas.microsoft.com/office/drawing/2014/chart" uri="{C3380CC4-5D6E-409C-BE32-E72D297353CC}">
              <c16:uniqueId val="{00000001-63CF-6140-AC58-65DC528ECF22}"/>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b"/>
      <c:layout>
        <c:manualLayout>
          <c:xMode val="edge"/>
          <c:yMode val="edge"/>
          <c:x val="9.3532799999999999E-2"/>
          <c:y val="0.89692300000000003"/>
          <c:w val="0.90646700000000002"/>
          <c:h val="0.103077"/>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54447100000000004"/>
          <c:y val="9.4876600000000005E-2"/>
          <c:w val="0.44725999999999999"/>
          <c:h val="0.81441300000000005"/>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12.6</c:v>
                </c:pt>
                <c:pt idx="1">
                  <c:v>9.4</c:v>
                </c:pt>
                <c:pt idx="2">
                  <c:v>7.6</c:v>
                </c:pt>
              </c:numCache>
            </c:numRef>
          </c:val>
          <c:extLst>
            <c:ext xmlns:c16="http://schemas.microsoft.com/office/drawing/2014/chart" uri="{C3380CC4-5D6E-409C-BE32-E72D297353CC}">
              <c16:uniqueId val="{00000000-394D-F54F-8D61-416B95A4FF6E}"/>
            </c:ext>
          </c:extLst>
        </c:ser>
        <c:ser>
          <c:idx val="1"/>
          <c:order val="1"/>
          <c:tx>
            <c:strRef>
              <c:f>Sheet1!$C$1</c:f>
              <c:strCache>
                <c:ptCount val="1"/>
                <c:pt idx="0">
                  <c:v>Stereo (pseudo Lidar)</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cat>
            <c:strRef>
              <c:f>Sheet1!$A$2:$A$4</c:f>
              <c:strCache>
                <c:ptCount val="3"/>
                <c:pt idx="0">
                  <c:v>Easy</c:v>
                </c:pt>
                <c:pt idx="1">
                  <c:v>Moderate</c:v>
                </c:pt>
                <c:pt idx="2">
                  <c:v>Hard</c:v>
                </c:pt>
              </c:strCache>
            </c:strRef>
          </c:cat>
          <c:val>
            <c:numRef>
              <c:f>Sheet1!$C$2:$C$4</c:f>
              <c:numCache>
                <c:formatCode>General</c:formatCode>
                <c:ptCount val="3"/>
                <c:pt idx="0">
                  <c:v>0</c:v>
                </c:pt>
                <c:pt idx="1">
                  <c:v>0</c:v>
                </c:pt>
                <c:pt idx="2">
                  <c:v>0</c:v>
                </c:pt>
              </c:numCache>
            </c:numRef>
          </c:val>
          <c:extLst>
            <c:ext xmlns:c16="http://schemas.microsoft.com/office/drawing/2014/chart" uri="{C3380CC4-5D6E-409C-BE32-E72D297353CC}">
              <c16:uniqueId val="{00000001-394D-F54F-8D61-416B95A4FF6E}"/>
            </c:ext>
          </c:extLst>
        </c:ser>
        <c:ser>
          <c:idx val="2"/>
          <c:order val="2"/>
          <c:tx>
            <c:strRef>
              <c:f>Sheet1!$D$1</c:f>
              <c:strCache>
                <c:ptCount val="1"/>
                <c:pt idx="0">
                  <c:v>Lidar [Xu et al. 18]</c:v>
                </c:pt>
              </c:strCache>
            </c:strRef>
          </c:tx>
          <c:spPr>
            <a:blipFill rotWithShape="1">
              <a:blip xmlns:r="http://schemas.openxmlformats.org/officeDocument/2006/relationships" r:embed="rId3"/>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Sheet1!$D$2:$D$4</c:f>
              <c:numCache>
                <c:formatCode>General</c:formatCode>
                <c:ptCount val="3"/>
                <c:pt idx="0">
                  <c:v>87.8</c:v>
                </c:pt>
                <c:pt idx="1">
                  <c:v>86</c:v>
                </c:pt>
                <c:pt idx="2">
                  <c:v>85.8</c:v>
                </c:pt>
              </c:numCache>
            </c:numRef>
          </c:val>
          <c:extLst>
            <c:ext xmlns:c16="http://schemas.microsoft.com/office/drawing/2014/chart" uri="{C3380CC4-5D6E-409C-BE32-E72D297353CC}">
              <c16:uniqueId val="{00000002-394D-F54F-8D61-416B95A4FF6E}"/>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t"/>
      <c:layout>
        <c:manualLayout>
          <c:xMode val="edge"/>
          <c:yMode val="edge"/>
          <c:x val="0"/>
          <c:y val="0"/>
          <c:w val="1"/>
          <c:h val="7.92152E-2"/>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6763"/>
          <c:y val="4.3326200000000002E-2"/>
          <c:w val="0.88000699999999998"/>
          <c:h val="0.64832999999999996"/>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55</c:v>
                </c:pt>
                <c:pt idx="1">
                  <c:v>41</c:v>
                </c:pt>
                <c:pt idx="2">
                  <c:v>35</c:v>
                </c:pt>
              </c:numCache>
            </c:numRef>
          </c:val>
          <c:extLst>
            <c:ext xmlns:c16="http://schemas.microsoft.com/office/drawing/2014/chart" uri="{C3380CC4-5D6E-409C-BE32-E72D297353CC}">
              <c16:uniqueId val="{00000000-08B8-A543-A6C8-FC24E42F8CF7}"/>
            </c:ext>
          </c:extLst>
        </c:ser>
        <c:ser>
          <c:idx val="1"/>
          <c:order val="1"/>
          <c:tx>
            <c:strRef>
              <c:f>Sheet1!$C$1</c:f>
              <c:strCache>
                <c:ptCount val="1"/>
                <c:pt idx="0">
                  <c:v>Stereo (pseudo Lidar)</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cat>
            <c:strRef>
              <c:f>Sheet1!$A$2:$A$4</c:f>
              <c:strCache>
                <c:ptCount val="3"/>
                <c:pt idx="0">
                  <c:v>Easy</c:v>
                </c:pt>
                <c:pt idx="1">
                  <c:v>Moderate</c:v>
                </c:pt>
                <c:pt idx="2">
                  <c:v>Hard</c:v>
                </c:pt>
              </c:strCache>
            </c:strRef>
          </c:cat>
          <c:val>
            <c:numRef>
              <c:f>Sheet1!$C$2:$C$4</c:f>
              <c:numCache>
                <c:formatCode>General</c:formatCode>
                <c:ptCount val="3"/>
                <c:pt idx="0">
                  <c:v>0</c:v>
                </c:pt>
                <c:pt idx="1">
                  <c:v>0</c:v>
                </c:pt>
                <c:pt idx="2">
                  <c:v>0</c:v>
                </c:pt>
              </c:numCache>
            </c:numRef>
          </c:val>
          <c:extLst>
            <c:ext xmlns:c16="http://schemas.microsoft.com/office/drawing/2014/chart" uri="{C3380CC4-5D6E-409C-BE32-E72D297353CC}">
              <c16:uniqueId val="{00000001-08B8-A543-A6C8-FC24E42F8CF7}"/>
            </c:ext>
          </c:extLst>
        </c:ser>
        <c:ser>
          <c:idx val="2"/>
          <c:order val="2"/>
          <c:tx>
            <c:strRef>
              <c:f>Sheet1!$D$1</c:f>
              <c:strCache>
                <c:ptCount val="1"/>
                <c:pt idx="0">
                  <c:v>Lidar [Xu et al. 18]</c:v>
                </c:pt>
              </c:strCache>
            </c:strRef>
          </c:tx>
          <c:spPr>
            <a:blipFill rotWithShape="1">
              <a:blip xmlns:r="http://schemas.openxmlformats.org/officeDocument/2006/relationships" r:embed="rId3"/>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Sheet1!$D$2:$D$4</c:f>
              <c:numCache>
                <c:formatCode>General</c:formatCode>
                <c:ptCount val="3"/>
                <c:pt idx="0">
                  <c:v>96</c:v>
                </c:pt>
                <c:pt idx="1">
                  <c:v>90</c:v>
                </c:pt>
                <c:pt idx="2">
                  <c:v>87</c:v>
                </c:pt>
              </c:numCache>
            </c:numRef>
          </c:val>
          <c:extLst>
            <c:ext xmlns:c16="http://schemas.microsoft.com/office/drawing/2014/chart" uri="{C3380CC4-5D6E-409C-BE32-E72D297353CC}">
              <c16:uniqueId val="{00000002-08B8-A543-A6C8-FC24E42F8CF7}"/>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b"/>
      <c:layout>
        <c:manualLayout>
          <c:xMode val="edge"/>
          <c:yMode val="edge"/>
          <c:x val="9.3532799999999999E-2"/>
          <c:y val="0.85752099999999998"/>
          <c:w val="0.90646700000000002"/>
          <c:h val="0.14247899999999999"/>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54447100000000004"/>
          <c:y val="9.4876600000000005E-2"/>
          <c:w val="0.44725999999999999"/>
          <c:h val="0.81441300000000005"/>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12.6</c:v>
                </c:pt>
                <c:pt idx="1">
                  <c:v>9.4</c:v>
                </c:pt>
                <c:pt idx="2">
                  <c:v>7.6</c:v>
                </c:pt>
              </c:numCache>
            </c:numRef>
          </c:val>
          <c:extLst>
            <c:ext xmlns:c16="http://schemas.microsoft.com/office/drawing/2014/chart" uri="{C3380CC4-5D6E-409C-BE32-E72D297353CC}">
              <c16:uniqueId val="{00000000-A17E-0841-8AA6-6F249B510EBD}"/>
            </c:ext>
          </c:extLst>
        </c:ser>
        <c:ser>
          <c:idx val="1"/>
          <c:order val="1"/>
          <c:tx>
            <c:strRef>
              <c:f>Sheet1!$C$1</c:f>
              <c:strCache>
                <c:ptCount val="1"/>
                <c:pt idx="0">
                  <c:v>Stereo (pseudo Lidar)</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Sheet1!$C$2:$C$4</c:f>
              <c:numCache>
                <c:formatCode>General</c:formatCode>
                <c:ptCount val="3"/>
                <c:pt idx="0">
                  <c:v>73.400000000000006</c:v>
                </c:pt>
                <c:pt idx="1">
                  <c:v>56</c:v>
                </c:pt>
                <c:pt idx="2">
                  <c:v>49</c:v>
                </c:pt>
              </c:numCache>
            </c:numRef>
          </c:val>
          <c:extLst>
            <c:ext xmlns:c16="http://schemas.microsoft.com/office/drawing/2014/chart" uri="{C3380CC4-5D6E-409C-BE32-E72D297353CC}">
              <c16:uniqueId val="{00000001-A17E-0841-8AA6-6F249B510EBD}"/>
            </c:ext>
          </c:extLst>
        </c:ser>
        <c:ser>
          <c:idx val="2"/>
          <c:order val="2"/>
          <c:tx>
            <c:strRef>
              <c:f>Sheet1!$D$1</c:f>
              <c:strCache>
                <c:ptCount val="1"/>
                <c:pt idx="0">
                  <c:v>Lidar [Xu et al. 18]</c:v>
                </c:pt>
              </c:strCache>
            </c:strRef>
          </c:tx>
          <c:spPr>
            <a:blipFill rotWithShape="1">
              <a:blip xmlns:r="http://schemas.openxmlformats.org/officeDocument/2006/relationships" r:embed="rId3"/>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Sheet1!$D$2:$D$4</c:f>
              <c:numCache>
                <c:formatCode>General</c:formatCode>
                <c:ptCount val="3"/>
                <c:pt idx="0">
                  <c:v>87.8</c:v>
                </c:pt>
                <c:pt idx="1">
                  <c:v>86</c:v>
                </c:pt>
                <c:pt idx="2">
                  <c:v>85.8</c:v>
                </c:pt>
              </c:numCache>
            </c:numRef>
          </c:val>
          <c:extLst>
            <c:ext xmlns:c16="http://schemas.microsoft.com/office/drawing/2014/chart" uri="{C3380CC4-5D6E-409C-BE32-E72D297353CC}">
              <c16:uniqueId val="{00000002-A17E-0841-8AA6-6F249B510EBD}"/>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t"/>
      <c:layout>
        <c:manualLayout>
          <c:xMode val="edge"/>
          <c:yMode val="edge"/>
          <c:x val="0"/>
          <c:y val="0"/>
          <c:w val="1"/>
          <c:h val="7.92152E-2"/>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6763"/>
          <c:y val="4.3326200000000002E-2"/>
          <c:w val="0.88000699999999998"/>
          <c:h val="0.64832999999999996"/>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55</c:v>
                </c:pt>
                <c:pt idx="1">
                  <c:v>41</c:v>
                </c:pt>
                <c:pt idx="2">
                  <c:v>35</c:v>
                </c:pt>
              </c:numCache>
            </c:numRef>
          </c:val>
          <c:extLst>
            <c:ext xmlns:c16="http://schemas.microsoft.com/office/drawing/2014/chart" uri="{C3380CC4-5D6E-409C-BE32-E72D297353CC}">
              <c16:uniqueId val="{00000000-E686-CA4A-8233-9F7B25B61638}"/>
            </c:ext>
          </c:extLst>
        </c:ser>
        <c:ser>
          <c:idx val="1"/>
          <c:order val="1"/>
          <c:tx>
            <c:strRef>
              <c:f>Sheet1!$C$1</c:f>
              <c:strCache>
                <c:ptCount val="1"/>
                <c:pt idx="0">
                  <c:v>Stereo (pseudo Lidar)</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Sheet1!$C$2:$C$4</c:f>
              <c:numCache>
                <c:formatCode>General</c:formatCode>
                <c:ptCount val="3"/>
                <c:pt idx="0">
                  <c:v>89</c:v>
                </c:pt>
                <c:pt idx="1">
                  <c:v>76</c:v>
                </c:pt>
                <c:pt idx="2">
                  <c:v>67</c:v>
                </c:pt>
              </c:numCache>
            </c:numRef>
          </c:val>
          <c:extLst>
            <c:ext xmlns:c16="http://schemas.microsoft.com/office/drawing/2014/chart" uri="{C3380CC4-5D6E-409C-BE32-E72D297353CC}">
              <c16:uniqueId val="{00000001-E686-CA4A-8233-9F7B25B61638}"/>
            </c:ext>
          </c:extLst>
        </c:ser>
        <c:ser>
          <c:idx val="2"/>
          <c:order val="2"/>
          <c:tx>
            <c:strRef>
              <c:f>Sheet1!$D$1</c:f>
              <c:strCache>
                <c:ptCount val="1"/>
                <c:pt idx="0">
                  <c:v>Lidar [Xu et al. 18]</c:v>
                </c:pt>
              </c:strCache>
            </c:strRef>
          </c:tx>
          <c:spPr>
            <a:blipFill rotWithShape="1">
              <a:blip xmlns:r="http://schemas.openxmlformats.org/officeDocument/2006/relationships" r:embed="rId3"/>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36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Sheet1!$D$2:$D$4</c:f>
              <c:numCache>
                <c:formatCode>General</c:formatCode>
                <c:ptCount val="3"/>
                <c:pt idx="0">
                  <c:v>96</c:v>
                </c:pt>
                <c:pt idx="1">
                  <c:v>90</c:v>
                </c:pt>
                <c:pt idx="2">
                  <c:v>87</c:v>
                </c:pt>
              </c:numCache>
            </c:numRef>
          </c:val>
          <c:extLst>
            <c:ext xmlns:c16="http://schemas.microsoft.com/office/drawing/2014/chart" uri="{C3380CC4-5D6E-409C-BE32-E72D297353CC}">
              <c16:uniqueId val="{00000002-E686-CA4A-8233-9F7B25B61638}"/>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b"/>
      <c:layout>
        <c:manualLayout>
          <c:xMode val="edge"/>
          <c:yMode val="edge"/>
          <c:x val="9.3532799999999999E-2"/>
          <c:y val="0.85752099999999998"/>
          <c:w val="0.90646700000000002"/>
          <c:h val="0.14247899999999999"/>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65216"/>
          <c:y val="7.5001399999999996E-2"/>
          <c:w val="0.82978399999999997"/>
          <c:h val="0.80477399999999999"/>
        </c:manualLayout>
      </c:layout>
      <c:barChart>
        <c:barDir val="col"/>
        <c:grouping val="clustered"/>
        <c:varyColors val="0"/>
        <c:ser>
          <c:idx val="0"/>
          <c:order val="0"/>
          <c:tx>
            <c:strRef>
              <c:f>Sheet1!$A$2</c:f>
              <c:strCache>
                <c:ptCount val="1"/>
                <c:pt idx="0">
                  <c:v>Disparity Net</c:v>
                </c:pt>
              </c:strCache>
            </c:strRef>
          </c:tx>
          <c:spPr>
            <a:solidFill>
              <a:srgbClr val="5E928B"/>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0-10</c:v>
                </c:pt>
                <c:pt idx="1">
                  <c:v>10-20</c:v>
                </c:pt>
                <c:pt idx="2">
                  <c:v>20-30</c:v>
                </c:pt>
                <c:pt idx="3">
                  <c:v>30-40</c:v>
                </c:pt>
                <c:pt idx="4">
                  <c:v>40-50</c:v>
                </c:pt>
                <c:pt idx="5">
                  <c:v>50-60</c:v>
                </c:pt>
                <c:pt idx="6">
                  <c:v>60-70</c:v>
                </c:pt>
              </c:strCache>
            </c:strRef>
          </c:cat>
          <c:val>
            <c:numRef>
              <c:f>Sheet1!$B$2:$H$2</c:f>
              <c:numCache>
                <c:formatCode>General</c:formatCode>
                <c:ptCount val="7"/>
                <c:pt idx="0">
                  <c:v>0.04</c:v>
                </c:pt>
                <c:pt idx="1">
                  <c:v>0.11</c:v>
                </c:pt>
                <c:pt idx="2">
                  <c:v>0.35</c:v>
                </c:pt>
                <c:pt idx="3">
                  <c:v>0.83</c:v>
                </c:pt>
                <c:pt idx="4">
                  <c:v>1.2</c:v>
                </c:pt>
                <c:pt idx="5">
                  <c:v>2</c:v>
                </c:pt>
                <c:pt idx="6">
                  <c:v>2.4</c:v>
                </c:pt>
              </c:numCache>
            </c:numRef>
          </c:val>
          <c:extLst>
            <c:ext xmlns:c16="http://schemas.microsoft.com/office/drawing/2014/chart" uri="{C3380CC4-5D6E-409C-BE32-E72D297353CC}">
              <c16:uniqueId val="{00000000-374F-A245-A989-FF025A1CC7CA}"/>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1800" b="0" i="0" u="none" strike="noStrike">
                <a:solidFill>
                  <a:srgbClr val="737373"/>
                </a:solidFill>
                <a:latin typeface="Gill Sans Light"/>
              </a:defRPr>
            </a:pPr>
            <a:endParaRPr lang="en-US"/>
          </a:p>
        </c:txPr>
        <c:crossAx val="2094734553"/>
        <c:crosses val="autoZero"/>
        <c:auto val="1"/>
        <c:lblAlgn val="ctr"/>
        <c:lblOffset val="100"/>
        <c:noMultiLvlLbl val="1"/>
      </c:catAx>
      <c:valAx>
        <c:axId val="2094734553"/>
        <c:scaling>
          <c:orientation val="minMax"/>
          <c:max val="2.5"/>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2400" b="0" i="0" u="none" strike="noStrike">
                <a:solidFill>
                  <a:srgbClr val="737373"/>
                </a:solidFill>
                <a:latin typeface="Gill Sans Light"/>
              </a:defRPr>
            </a:pPr>
            <a:endParaRPr lang="en-US"/>
          </a:p>
        </c:txPr>
        <c:crossAx val="2094734552"/>
        <c:crosses val="autoZero"/>
        <c:crossBetween val="between"/>
        <c:majorUnit val="0.625"/>
        <c:minorUnit val="0.3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06476E-2"/>
          <c:y val="7.5001399999999996E-2"/>
          <c:w val="0.91435200000000005"/>
          <c:h val="0.80477399999999999"/>
        </c:manualLayout>
      </c:layout>
      <c:barChart>
        <c:barDir val="col"/>
        <c:grouping val="clustered"/>
        <c:varyColors val="0"/>
        <c:ser>
          <c:idx val="0"/>
          <c:order val="0"/>
          <c:tx>
            <c:strRef>
              <c:f>Sheet1!$A$2</c:f>
              <c:strCache>
                <c:ptCount val="1"/>
                <c:pt idx="0">
                  <c:v>Disparity Net</c:v>
                </c:pt>
              </c:strCache>
            </c:strRef>
          </c:tx>
          <c:spPr>
            <a:solidFill>
              <a:srgbClr val="5E928B"/>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0-10</c:v>
                </c:pt>
                <c:pt idx="1">
                  <c:v>10-20</c:v>
                </c:pt>
                <c:pt idx="2">
                  <c:v>20-30</c:v>
                </c:pt>
                <c:pt idx="3">
                  <c:v>30-40</c:v>
                </c:pt>
                <c:pt idx="4">
                  <c:v>40-50</c:v>
                </c:pt>
                <c:pt idx="5">
                  <c:v>50-60</c:v>
                </c:pt>
                <c:pt idx="6">
                  <c:v>60-70</c:v>
                </c:pt>
              </c:strCache>
            </c:strRef>
          </c:cat>
          <c:val>
            <c:numRef>
              <c:f>Sheet1!$B$2:$H$2</c:f>
              <c:numCache>
                <c:formatCode>General</c:formatCode>
                <c:ptCount val="7"/>
                <c:pt idx="0">
                  <c:v>0.04</c:v>
                </c:pt>
                <c:pt idx="1">
                  <c:v>0.11</c:v>
                </c:pt>
                <c:pt idx="2">
                  <c:v>0.35</c:v>
                </c:pt>
                <c:pt idx="3">
                  <c:v>0.83</c:v>
                </c:pt>
                <c:pt idx="4">
                  <c:v>1.2</c:v>
                </c:pt>
                <c:pt idx="5">
                  <c:v>2</c:v>
                </c:pt>
                <c:pt idx="6">
                  <c:v>2.4</c:v>
                </c:pt>
              </c:numCache>
            </c:numRef>
          </c:val>
          <c:extLst>
            <c:ext xmlns:c16="http://schemas.microsoft.com/office/drawing/2014/chart" uri="{C3380CC4-5D6E-409C-BE32-E72D297353CC}">
              <c16:uniqueId val="{00000000-99C6-2346-A9D7-F1F340B82C0E}"/>
            </c:ext>
          </c:extLst>
        </c:ser>
        <c:ser>
          <c:idx val="1"/>
          <c:order val="1"/>
          <c:tx>
            <c:strRef>
              <c:f>Sheet1!$A$3</c:f>
              <c:strCache>
                <c:ptCount val="1"/>
                <c:pt idx="0">
                  <c:v>Depth Net</c:v>
                </c:pt>
              </c:strCache>
            </c:strRef>
          </c:tx>
          <c:spPr>
            <a:solidFill>
              <a:srgbClr val="A5C69B"/>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0-10</c:v>
                </c:pt>
                <c:pt idx="1">
                  <c:v>10-20</c:v>
                </c:pt>
                <c:pt idx="2">
                  <c:v>20-30</c:v>
                </c:pt>
                <c:pt idx="3">
                  <c:v>30-40</c:v>
                </c:pt>
                <c:pt idx="4">
                  <c:v>40-50</c:v>
                </c:pt>
                <c:pt idx="5">
                  <c:v>50-60</c:v>
                </c:pt>
                <c:pt idx="6">
                  <c:v>60-70</c:v>
                </c:pt>
              </c:strCache>
            </c:strRef>
          </c:cat>
          <c:val>
            <c:numRef>
              <c:f>Sheet1!$B$3:$H$3</c:f>
              <c:numCache>
                <c:formatCode>General</c:formatCode>
                <c:ptCount val="7"/>
                <c:pt idx="0">
                  <c:v>0.06</c:v>
                </c:pt>
                <c:pt idx="1">
                  <c:v>0.12</c:v>
                </c:pt>
                <c:pt idx="2">
                  <c:v>0.3</c:v>
                </c:pt>
                <c:pt idx="3">
                  <c:v>0.6</c:v>
                </c:pt>
                <c:pt idx="4">
                  <c:v>0.89</c:v>
                </c:pt>
                <c:pt idx="5">
                  <c:v>1.32</c:v>
                </c:pt>
                <c:pt idx="6">
                  <c:v>1.73</c:v>
                </c:pt>
              </c:numCache>
            </c:numRef>
          </c:val>
          <c:extLst>
            <c:ext xmlns:c16="http://schemas.microsoft.com/office/drawing/2014/chart" uri="{C3380CC4-5D6E-409C-BE32-E72D297353CC}">
              <c16:uniqueId val="{00000001-99C6-2346-A9D7-F1F340B82C0E}"/>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1800" b="0" i="0" u="none" strike="noStrike">
                <a:solidFill>
                  <a:srgbClr val="737373"/>
                </a:solidFill>
                <a:latin typeface="Gill Sans Light"/>
              </a:defRPr>
            </a:pPr>
            <a:endParaRPr lang="en-US"/>
          </a:p>
        </c:txPr>
        <c:crossAx val="2094734553"/>
        <c:crosses val="autoZero"/>
        <c:auto val="1"/>
        <c:lblAlgn val="ctr"/>
        <c:lblOffset val="100"/>
        <c:noMultiLvlLbl val="1"/>
      </c:catAx>
      <c:valAx>
        <c:axId val="2094734553"/>
        <c:scaling>
          <c:orientation val="minMax"/>
          <c:max val="2.5"/>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2400" b="0" i="0" u="none" strike="noStrike">
                <a:solidFill>
                  <a:srgbClr val="737373"/>
                </a:solidFill>
                <a:latin typeface="Gill Sans Light"/>
              </a:defRPr>
            </a:pPr>
            <a:endParaRPr lang="en-US"/>
          </a:p>
        </c:txPr>
        <c:crossAx val="2094734552"/>
        <c:crosses val="autoZero"/>
        <c:crossBetween val="between"/>
        <c:majorUnit val="0.625"/>
        <c:minorUnit val="0.3125"/>
      </c:valAx>
      <c:spPr>
        <a:noFill/>
        <a:ln w="12700" cap="flat">
          <a:noFill/>
          <a:miter lim="400000"/>
        </a:ln>
        <a:effectLst/>
      </c:spPr>
    </c:plotArea>
    <c:legend>
      <c:legendPos val="r"/>
      <c:layout>
        <c:manualLayout>
          <c:xMode val="edge"/>
          <c:yMode val="edge"/>
          <c:x val="7.74093E-2"/>
          <c:y val="0.10061100000000001"/>
          <c:w val="0.88244299999999998"/>
          <c:h val="0.13000200000000001"/>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44205499999999998"/>
          <c:y val="0.116961"/>
          <c:w val="0.55294500000000002"/>
          <c:h val="0.79423699999999997"/>
        </c:manualLayout>
      </c:layout>
      <c:barChart>
        <c:barDir val="col"/>
        <c:grouping val="clustered"/>
        <c:varyColors val="0"/>
        <c:ser>
          <c:idx val="0"/>
          <c:order val="0"/>
          <c:tx>
            <c:strRef>
              <c:f>Sheet1!$B$1</c:f>
              <c:strCache>
                <c:ptCount val="1"/>
                <c:pt idx="0">
                  <c:v>Stereo [Chen et al. 15]</c:v>
                </c:pt>
              </c:strCache>
            </c:strRef>
          </c:tx>
          <c:spPr>
            <a:blipFill rotWithShape="1">
              <a:blip xmlns:r="http://schemas.openxmlformats.org/officeDocument/2006/relationships" r:embed="rId1"/>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Sheet1!$B$2:$B$4</c:f>
              <c:numCache>
                <c:formatCode>General</c:formatCode>
                <c:ptCount val="3"/>
                <c:pt idx="0">
                  <c:v>13</c:v>
                </c:pt>
                <c:pt idx="1">
                  <c:v>9.4</c:v>
                </c:pt>
                <c:pt idx="2">
                  <c:v>7.6</c:v>
                </c:pt>
              </c:numCache>
            </c:numRef>
          </c:val>
          <c:extLst>
            <c:ext xmlns:c16="http://schemas.microsoft.com/office/drawing/2014/chart" uri="{C3380CC4-5D6E-409C-BE32-E72D297353CC}">
              <c16:uniqueId val="{00000000-0F43-994D-BC2E-51A2D2D921DC}"/>
            </c:ext>
          </c:extLst>
        </c:ser>
        <c:ser>
          <c:idx val="1"/>
          <c:order val="1"/>
          <c:tx>
            <c:strRef>
              <c:f>Sheet1!$C$1</c:f>
              <c:strCache>
                <c:ptCount val="1"/>
                <c:pt idx="0">
                  <c:v>Stereo (pseudo Lidar DepthNet)</c:v>
                </c:pt>
              </c:strCache>
            </c:strRef>
          </c:tx>
          <c:spPr>
            <a:blipFill rotWithShape="1">
              <a:blip xmlns:r="http://schemas.openxmlformats.org/officeDocument/2006/relationships" r:embed="rId2"/>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Sheet1!$C$2:$C$4</c:f>
              <c:numCache>
                <c:formatCode>General</c:formatCode>
                <c:ptCount val="3"/>
                <c:pt idx="0">
                  <c:v>82</c:v>
                </c:pt>
                <c:pt idx="1">
                  <c:v>64</c:v>
                </c:pt>
                <c:pt idx="2">
                  <c:v>57</c:v>
                </c:pt>
              </c:numCache>
            </c:numRef>
          </c:val>
          <c:extLst>
            <c:ext xmlns:c16="http://schemas.microsoft.com/office/drawing/2014/chart" uri="{C3380CC4-5D6E-409C-BE32-E72D297353CC}">
              <c16:uniqueId val="{00000001-0F43-994D-BC2E-51A2D2D921DC}"/>
            </c:ext>
          </c:extLst>
        </c:ser>
        <c:ser>
          <c:idx val="2"/>
          <c:order val="2"/>
          <c:tx>
            <c:strRef>
              <c:f>Sheet1!$D$1</c:f>
              <c:strCache>
                <c:ptCount val="1"/>
                <c:pt idx="0">
                  <c:v>pseudo-Lidar++</c:v>
                </c:pt>
              </c:strCache>
            </c:strRef>
          </c:tx>
          <c:spPr>
            <a:blipFill rotWithShape="1">
              <a:blip xmlns:r="http://schemas.openxmlformats.org/officeDocument/2006/relationships" r:embed="rId3"/>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Sheet1!$D$2:$D$4</c:f>
              <c:numCache>
                <c:formatCode>General</c:formatCode>
                <c:ptCount val="3"/>
                <c:pt idx="0">
                  <c:v>87</c:v>
                </c:pt>
                <c:pt idx="1">
                  <c:v>77</c:v>
                </c:pt>
                <c:pt idx="2">
                  <c:v>73</c:v>
                </c:pt>
              </c:numCache>
            </c:numRef>
          </c:val>
          <c:extLst>
            <c:ext xmlns:c16="http://schemas.microsoft.com/office/drawing/2014/chart" uri="{C3380CC4-5D6E-409C-BE32-E72D297353CC}">
              <c16:uniqueId val="{00000002-0F43-994D-BC2E-51A2D2D921DC}"/>
            </c:ext>
          </c:extLst>
        </c:ser>
        <c:ser>
          <c:idx val="3"/>
          <c:order val="3"/>
          <c:tx>
            <c:strRef>
              <c:f>Sheet1!$E$1</c:f>
              <c:strCache>
                <c:ptCount val="1"/>
                <c:pt idx="0">
                  <c:v>Lidar 64 beam [Xu et al. 18]</c:v>
                </c:pt>
              </c:strCache>
            </c:strRef>
          </c:tx>
          <c:spPr>
            <a:blipFill rotWithShape="1">
              <a:blip xmlns:r="http://schemas.openxmlformats.org/officeDocument/2006/relationships" r:embed="rId4"/>
              <a:srcRect/>
              <a:tile tx="0" ty="0" sx="100000" sy="100000" flip="none" algn="tl"/>
            </a:blipFill>
            <a:ln w="12700" cap="flat">
              <a:noFill/>
              <a:miter lim="400000"/>
            </a:ln>
            <a:effectLst/>
          </c:spPr>
          <c:invertIfNegative val="0"/>
          <c:dLbls>
            <c:numFmt formatCode="#,##0" sourceLinked="0"/>
            <c:spPr>
              <a:noFill/>
              <a:ln>
                <a:noFill/>
              </a:ln>
              <a:effectLst/>
            </c:spPr>
            <c:txPr>
              <a:bodyPr/>
              <a:lstStyle/>
              <a:p>
                <a:pPr>
                  <a:defRPr sz="2800" b="0" i="0" u="none" strike="noStrike">
                    <a:solidFill>
                      <a:srgbClr val="FFFFFF"/>
                    </a:solidFill>
                    <a:effectLst>
                      <a:outerShdw blurRad="190500" dist="35216" dir="5400000" algn="tl">
                        <a:srgbClr val="000000">
                          <a:alpha val="60000"/>
                        </a:srgbClr>
                      </a:outerShdw>
                    </a:effectLst>
                    <a:latin typeface="Gill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Easy</c:v>
                </c:pt>
                <c:pt idx="1">
                  <c:v>Moderate</c:v>
                </c:pt>
                <c:pt idx="2">
                  <c:v>Hard</c:v>
                </c:pt>
              </c:strCache>
            </c:strRef>
          </c:cat>
          <c:val>
            <c:numRef>
              <c:f>Sheet1!$E$2:$E$4</c:f>
              <c:numCache>
                <c:formatCode>General</c:formatCode>
                <c:ptCount val="3"/>
                <c:pt idx="0">
                  <c:v>88</c:v>
                </c:pt>
                <c:pt idx="1">
                  <c:v>86</c:v>
                </c:pt>
                <c:pt idx="2">
                  <c:v>86</c:v>
                </c:pt>
              </c:numCache>
            </c:numRef>
          </c:val>
          <c:extLst>
            <c:ext xmlns:c16="http://schemas.microsoft.com/office/drawing/2014/chart" uri="{C3380CC4-5D6E-409C-BE32-E72D297353CC}">
              <c16:uniqueId val="{00000003-0F43-994D-BC2E-51A2D2D921DC}"/>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485670"/>
            </a:solidFill>
            <a:prstDash val="solid"/>
            <a:miter lim="400000"/>
          </a:ln>
        </c:spPr>
        <c:txPr>
          <a:bodyPr rot="0"/>
          <a:lstStyle/>
          <a:p>
            <a:pPr>
              <a:defRPr sz="2400" b="1" i="0" u="none" strike="noStrike">
                <a:solidFill>
                  <a:srgbClr val="737373"/>
                </a:solidFill>
                <a:latin typeface="Gill Sans"/>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000" b="1" i="0" u="none" strike="noStrike">
                <a:solidFill>
                  <a:srgbClr val="737373"/>
                </a:solidFill>
                <a:latin typeface="Gill Sans"/>
              </a:defRPr>
            </a:pPr>
            <a:endParaRPr lang="en-US"/>
          </a:p>
        </c:txPr>
        <c:crossAx val="2094734552"/>
        <c:crosses val="autoZero"/>
        <c:crossBetween val="between"/>
        <c:majorUnit val="25"/>
        <c:minorUnit val="12.5"/>
      </c:valAx>
      <c:spPr>
        <a:noFill/>
        <a:ln w="12700" cap="flat">
          <a:noFill/>
          <a:miter lim="400000"/>
        </a:ln>
        <a:effectLst/>
      </c:spPr>
    </c:plotArea>
    <c:legend>
      <c:legendPos val="t"/>
      <c:layout>
        <c:manualLayout>
          <c:xMode val="edge"/>
          <c:yMode val="edge"/>
          <c:x val="0"/>
          <c:y val="0"/>
          <c:w val="0.93389999999999995"/>
          <c:h val="0.13078500000000001"/>
        </c:manualLayout>
      </c:layout>
      <c:overlay val="1"/>
      <c:spPr>
        <a:noFill/>
        <a:ln w="12700" cap="flat">
          <a:noFill/>
          <a:miter lim="400000"/>
        </a:ln>
        <a:effectLst/>
      </c:spPr>
      <c:txPr>
        <a:bodyPr rot="0"/>
        <a:lstStyle/>
        <a:p>
          <a:pPr>
            <a:defRPr sz="2400" b="0" i="0" u="none" strike="noStrike">
              <a:solidFill>
                <a:srgbClr val="737373"/>
              </a:solidFill>
              <a:latin typeface="Gill Sans"/>
            </a:defRPr>
          </a:pPr>
          <a:endParaRPr lang="en-US"/>
        </a:p>
      </c:txPr>
    </c:legend>
    <c:plotVisOnly val="1"/>
    <c:dispBlanksAs val="gap"/>
    <c:showDLblsOverMax val="1"/>
  </c:chart>
  <c:spPr>
    <a:noFill/>
    <a:ln>
      <a:noFill/>
    </a:ln>
    <a:effectLst/>
  </c:spPr>
  <c:externalData r:id="rId5">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3126-35A0-66DC-426E-DAD9D246ED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77A8D8-9C6A-53BF-7806-ADBCC19317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C14BF5-FEDC-D78C-78A2-FEA6720434B0}"/>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5" name="Footer Placeholder 4">
            <a:extLst>
              <a:ext uri="{FF2B5EF4-FFF2-40B4-BE49-F238E27FC236}">
                <a16:creationId xmlns:a16="http://schemas.microsoft.com/office/drawing/2014/main" id="{9E19CFD1-FEA5-FA46-2D4C-41D5CF93D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80DEE-EC70-B16E-D308-10B5A1EE613A}"/>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3500579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14E3-B660-4AA4-FCAD-A855564473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C1FAAA-8A04-EDE8-7AB5-750906FACC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57656-82C4-1E8B-391B-26E312EFD84A}"/>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5" name="Footer Placeholder 4">
            <a:extLst>
              <a:ext uri="{FF2B5EF4-FFF2-40B4-BE49-F238E27FC236}">
                <a16:creationId xmlns:a16="http://schemas.microsoft.com/office/drawing/2014/main" id="{47183F85-4F9F-B545-D006-8C889F41E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54DEE-55C3-31A9-F8F2-327E859EAC75}"/>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41019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920F6-0BB9-5243-7326-B2AC34058A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EF7AF3-9EF1-EBBD-AA9D-2C6EEBBFE9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5D05C-BF23-F0AB-8C40-5D61E34F8697}"/>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5" name="Footer Placeholder 4">
            <a:extLst>
              <a:ext uri="{FF2B5EF4-FFF2-40B4-BE49-F238E27FC236}">
                <a16:creationId xmlns:a16="http://schemas.microsoft.com/office/drawing/2014/main" id="{BAC182A9-FD96-C77D-9BF5-A0B647EC3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4E77E-1EDB-1E48-9F5D-EF634D78F197}"/>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4031388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29" name="Line"/>
          <p:cNvSpPr/>
          <p:nvPr/>
        </p:nvSpPr>
        <p:spPr>
          <a:xfrm>
            <a:off x="476250" y="1812727"/>
            <a:ext cx="11247462" cy="0"/>
          </a:xfrm>
          <a:prstGeom prst="line">
            <a:avLst/>
          </a:prstGeom>
          <a:ln w="12700">
            <a:solidFill>
              <a:srgbClr val="444444">
                <a:alpha val="30000"/>
              </a:srgbClr>
            </a:solidFill>
            <a:miter lim="400000"/>
          </a:ln>
        </p:spPr>
        <p:txBody>
          <a:bodyPr lIns="35719" tIns="35719" rIns="35719" bIns="35719" anchor="ctr"/>
          <a:lstStyle/>
          <a:p>
            <a:pPr algn="l" defTabSz="321480">
              <a:defRPr sz="1200">
                <a:solidFill>
                  <a:srgbClr val="000000"/>
                </a:solidFill>
                <a:latin typeface="Helvetica"/>
                <a:ea typeface="Helvetica"/>
                <a:cs typeface="Helvetica"/>
                <a:sym typeface="Helvetica"/>
              </a:defRPr>
            </a:pPr>
            <a:endParaRPr sz="844"/>
          </a:p>
        </p:txBody>
      </p:sp>
      <p:sp>
        <p:nvSpPr>
          <p:cNvPr id="130" name="Line"/>
          <p:cNvSpPr/>
          <p:nvPr/>
        </p:nvSpPr>
        <p:spPr>
          <a:xfrm flipV="1">
            <a:off x="476250" y="6500811"/>
            <a:ext cx="11239500" cy="2"/>
          </a:xfrm>
          <a:prstGeom prst="line">
            <a:avLst/>
          </a:prstGeom>
          <a:ln w="76200">
            <a:solidFill>
              <a:srgbClr val="444444">
                <a:alpha val="30000"/>
              </a:srgbClr>
            </a:solidFill>
            <a:miter lim="400000"/>
          </a:ln>
        </p:spPr>
        <p:txBody>
          <a:bodyPr lIns="35719" tIns="35719" rIns="35719" bIns="35719" anchor="ctr"/>
          <a:lstStyle/>
          <a:p>
            <a:pPr algn="l" defTabSz="321480">
              <a:defRPr sz="1200">
                <a:solidFill>
                  <a:srgbClr val="000000"/>
                </a:solidFill>
                <a:latin typeface="Helvetica"/>
                <a:ea typeface="Helvetica"/>
                <a:cs typeface="Helvetica"/>
                <a:sym typeface="Helvetica"/>
              </a:defRPr>
            </a:pPr>
            <a:endParaRPr sz="844"/>
          </a:p>
        </p:txBody>
      </p:sp>
      <p:sp>
        <p:nvSpPr>
          <p:cNvPr id="131" name="Line"/>
          <p:cNvSpPr/>
          <p:nvPr/>
        </p:nvSpPr>
        <p:spPr>
          <a:xfrm flipV="1">
            <a:off x="476250" y="357188"/>
            <a:ext cx="11239500" cy="1"/>
          </a:xfrm>
          <a:prstGeom prst="line">
            <a:avLst/>
          </a:prstGeom>
          <a:ln w="12700">
            <a:solidFill>
              <a:srgbClr val="444444">
                <a:alpha val="30000"/>
              </a:srgbClr>
            </a:solidFill>
            <a:miter lim="400000"/>
          </a:ln>
        </p:spPr>
        <p:txBody>
          <a:bodyPr lIns="35719" tIns="35719" rIns="35719" bIns="35719" anchor="ctr"/>
          <a:lstStyle/>
          <a:p>
            <a:pPr algn="l" defTabSz="321480">
              <a:defRPr sz="1200">
                <a:solidFill>
                  <a:srgbClr val="000000"/>
                </a:solidFill>
                <a:latin typeface="Helvetica"/>
                <a:ea typeface="Helvetica"/>
                <a:cs typeface="Helvetica"/>
                <a:sym typeface="Helvetica"/>
              </a:defRPr>
            </a:pPr>
            <a:endParaRPr sz="844"/>
          </a:p>
        </p:txBody>
      </p:sp>
      <p:sp>
        <p:nvSpPr>
          <p:cNvPr id="132" name="Title Text"/>
          <p:cNvSpPr txBox="1">
            <a:spLocks noGrp="1"/>
          </p:cNvSpPr>
          <p:nvPr>
            <p:ph type="title"/>
          </p:nvPr>
        </p:nvSpPr>
        <p:spPr>
          <a:prstGeom prst="rect">
            <a:avLst/>
          </a:prstGeom>
        </p:spPr>
        <p:txBody>
          <a:bodyPr/>
          <a:lstStyle/>
          <a:p>
            <a:r>
              <a:t>Title Text</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742546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5" name="–Johnny Appleseed"/>
          <p:cNvSpPr txBox="1">
            <a:spLocks noGrp="1"/>
          </p:cNvSpPr>
          <p:nvPr>
            <p:ph type="body" sz="quarter" idx="21"/>
          </p:nvPr>
        </p:nvSpPr>
        <p:spPr>
          <a:xfrm>
            <a:off x="476250" y="4161234"/>
            <a:ext cx="11239500" cy="508281"/>
          </a:xfrm>
          <a:prstGeom prst="rect">
            <a:avLst/>
          </a:prstGeom>
        </p:spPr>
        <p:txBody>
          <a:bodyPr anchor="t">
            <a:spAutoFit/>
          </a:bodyPr>
          <a:lstStyle>
            <a:lvl1pPr marL="0" indent="0" algn="ctr">
              <a:lnSpc>
                <a:spcPct val="140000"/>
              </a:lnSpc>
              <a:spcBef>
                <a:spcPts val="0"/>
              </a:spcBef>
              <a:buSzTx/>
              <a:buNone/>
              <a:defRPr sz="2110" i="1">
                <a:solidFill>
                  <a:srgbClr val="9D9D9D"/>
                </a:solidFill>
              </a:defRPr>
            </a:lvl1pPr>
          </a:lstStyle>
          <a:p>
            <a:r>
              <a:t>–Johnny Appleseed</a:t>
            </a:r>
          </a:p>
        </p:txBody>
      </p:sp>
      <p:sp>
        <p:nvSpPr>
          <p:cNvPr id="106" name="“Type a quote here.”"/>
          <p:cNvSpPr txBox="1">
            <a:spLocks noGrp="1"/>
          </p:cNvSpPr>
          <p:nvPr>
            <p:ph type="body" sz="quarter" idx="22"/>
          </p:nvPr>
        </p:nvSpPr>
        <p:spPr>
          <a:xfrm>
            <a:off x="1190625" y="3022700"/>
            <a:ext cx="9810750" cy="532966"/>
          </a:xfrm>
          <a:prstGeom prst="rect">
            <a:avLst/>
          </a:prstGeom>
        </p:spPr>
        <p:txBody>
          <a:bodyPr>
            <a:spAutoFit/>
          </a:bodyPr>
          <a:lstStyle>
            <a:lvl1pPr marL="0" indent="0" algn="ctr">
              <a:lnSpc>
                <a:spcPct val="120000"/>
              </a:lnSpc>
              <a:spcBef>
                <a:spcPts val="0"/>
              </a:spcBef>
              <a:buSzTx/>
              <a:buNone/>
              <a:defRPr sz="2532"/>
            </a:lvl1pPr>
          </a:lstStyle>
          <a:p>
            <a:r>
              <a:t>“Type a quote here.” </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4006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4B7D-FE16-8036-7CB4-15FFD2B8A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A64A71-EEA3-6164-7CEA-AD7483896B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6E110-8F48-5A7E-A5F8-AEDF8879554C}"/>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5" name="Footer Placeholder 4">
            <a:extLst>
              <a:ext uri="{FF2B5EF4-FFF2-40B4-BE49-F238E27FC236}">
                <a16:creationId xmlns:a16="http://schemas.microsoft.com/office/drawing/2014/main" id="{AFB054C6-E43F-61BC-CF50-C7D11BF1F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CEC5B-2D96-CC00-2FEE-2BD45FD32E5F}"/>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255585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D72D-2B3F-C82C-CA60-CFF5CD40F5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58D2C6-3DDF-EDA4-03D2-0E1F4C4AB5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3514B4-04FA-94E2-F875-1F1884CBF3B4}"/>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5" name="Footer Placeholder 4">
            <a:extLst>
              <a:ext uri="{FF2B5EF4-FFF2-40B4-BE49-F238E27FC236}">
                <a16:creationId xmlns:a16="http://schemas.microsoft.com/office/drawing/2014/main" id="{FF8B8856-20D0-F99D-267A-DFA729738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98955-EA3D-A1B5-09A1-72717A4F292B}"/>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48021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3BA0-41C7-10A9-9F0C-C6EF69CEC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C7CBB-AB5C-3284-74CB-63E4EDD2C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4CDA9-B2AC-74F1-6201-B6407181B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B6C36-E821-6947-C788-0315EE209835}"/>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6" name="Footer Placeholder 5">
            <a:extLst>
              <a:ext uri="{FF2B5EF4-FFF2-40B4-BE49-F238E27FC236}">
                <a16:creationId xmlns:a16="http://schemas.microsoft.com/office/drawing/2014/main" id="{54459B27-BA9C-63B2-2657-C466980F8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CC334-B6AB-0573-005A-F707C3359D8C}"/>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238636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B06D-A1EF-BE6B-C032-65BBD7C895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F9328-6A54-698A-F123-0E8643C659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27A59-98D3-E6DD-267F-6B7ADCF92E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19FBAF-01C0-8823-0AE9-CB9C933D99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88850C-E712-1040-52D3-644F3A9813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2BAC2C-8ACB-50BC-60DE-9B0C6817883C}"/>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8" name="Footer Placeholder 7">
            <a:extLst>
              <a:ext uri="{FF2B5EF4-FFF2-40B4-BE49-F238E27FC236}">
                <a16:creationId xmlns:a16="http://schemas.microsoft.com/office/drawing/2014/main" id="{17521264-20C6-F575-CE1E-7D44BE2DBC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16CBF9-1F2D-6AAD-DB23-57AF11DA89A9}"/>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73447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FA43-F8FF-B042-F656-187BDC71E2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08F91F-74EE-B0DB-AA42-11F95B9D9625}"/>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4" name="Footer Placeholder 3">
            <a:extLst>
              <a:ext uri="{FF2B5EF4-FFF2-40B4-BE49-F238E27FC236}">
                <a16:creationId xmlns:a16="http://schemas.microsoft.com/office/drawing/2014/main" id="{CD0A4960-F86B-9717-4B1F-3ADD9C667D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4DC73F-B77E-F69B-BB13-BB632A6A02CC}"/>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317064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1AD95-F9E6-F949-1DD9-5A3CE0162C82}"/>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3" name="Footer Placeholder 2">
            <a:extLst>
              <a:ext uri="{FF2B5EF4-FFF2-40B4-BE49-F238E27FC236}">
                <a16:creationId xmlns:a16="http://schemas.microsoft.com/office/drawing/2014/main" id="{B22E9DB1-BB12-E5E9-904C-44FB26F1BC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8B49C1-BE48-A11E-3F1D-01516CA7163D}"/>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1399555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C429-AE87-DEA9-46AB-D1426212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315684-7556-5EA5-8F92-436A41CBD7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BB7C0-A19E-5740-600C-BA1B02D0C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0E17B-9A88-C6E2-F42B-98CB4589B1DA}"/>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6" name="Footer Placeholder 5">
            <a:extLst>
              <a:ext uri="{FF2B5EF4-FFF2-40B4-BE49-F238E27FC236}">
                <a16:creationId xmlns:a16="http://schemas.microsoft.com/office/drawing/2014/main" id="{5BED6AC2-C9C4-FFFA-1908-D0C7BED34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B00420-76B3-1A9C-FC9E-EFA9C7A35E49}"/>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354822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544A-0202-3C63-B39E-31570D424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314546-472C-758E-49C8-C3E4889F5F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BB3AC-5775-39B3-7BC6-AC8EAC9D0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3736C-702D-24BB-ED87-AC7629BACC91}"/>
              </a:ext>
            </a:extLst>
          </p:cNvPr>
          <p:cNvSpPr>
            <a:spLocks noGrp="1"/>
          </p:cNvSpPr>
          <p:nvPr>
            <p:ph type="dt" sz="half" idx="10"/>
          </p:nvPr>
        </p:nvSpPr>
        <p:spPr/>
        <p:txBody>
          <a:bodyPr/>
          <a:lstStyle/>
          <a:p>
            <a:fld id="{25130076-45B9-764C-8F43-204C635701B4}" type="datetimeFigureOut">
              <a:rPr lang="en-US" smtClean="0"/>
              <a:t>11/4/25</a:t>
            </a:fld>
            <a:endParaRPr lang="en-US"/>
          </a:p>
        </p:txBody>
      </p:sp>
      <p:sp>
        <p:nvSpPr>
          <p:cNvPr id="6" name="Footer Placeholder 5">
            <a:extLst>
              <a:ext uri="{FF2B5EF4-FFF2-40B4-BE49-F238E27FC236}">
                <a16:creationId xmlns:a16="http://schemas.microsoft.com/office/drawing/2014/main" id="{7E409055-EC19-9A46-ACC2-4267D478E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B08C6-9DA5-C233-D4EF-1CF4AE48FE8F}"/>
              </a:ext>
            </a:extLst>
          </p:cNvPr>
          <p:cNvSpPr>
            <a:spLocks noGrp="1"/>
          </p:cNvSpPr>
          <p:nvPr>
            <p:ph type="sldNum" sz="quarter" idx="12"/>
          </p:nvPr>
        </p:nvSpPr>
        <p:spPr/>
        <p:txBody>
          <a:bodyPr/>
          <a:lstStyle/>
          <a:p>
            <a:fld id="{43254F73-3098-F040-B682-BE85152B91C3}" type="slidenum">
              <a:rPr lang="en-US" smtClean="0"/>
              <a:t>‹#›</a:t>
            </a:fld>
            <a:endParaRPr lang="en-US"/>
          </a:p>
        </p:txBody>
      </p:sp>
    </p:spTree>
    <p:extLst>
      <p:ext uri="{BB962C8B-B14F-4D97-AF65-F5344CB8AC3E}">
        <p14:creationId xmlns:p14="http://schemas.microsoft.com/office/powerpoint/2010/main" val="415815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172E83-7EE0-CEC9-16F4-6590D0F1E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1C0102-37AE-03B5-FB70-169E3A316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5ABC4-516E-8AA4-BA1C-047446040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130076-45B9-764C-8F43-204C635701B4}" type="datetimeFigureOut">
              <a:rPr lang="en-US" smtClean="0"/>
              <a:t>11/4/25</a:t>
            </a:fld>
            <a:endParaRPr lang="en-US"/>
          </a:p>
        </p:txBody>
      </p:sp>
      <p:sp>
        <p:nvSpPr>
          <p:cNvPr id="5" name="Footer Placeholder 4">
            <a:extLst>
              <a:ext uri="{FF2B5EF4-FFF2-40B4-BE49-F238E27FC236}">
                <a16:creationId xmlns:a16="http://schemas.microsoft.com/office/drawing/2014/main" id="{CF0E245C-756D-398A-1535-61051A530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97082B-72ED-33FB-D6AB-07F5CA3DB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254F73-3098-F040-B682-BE85152B91C3}" type="slidenum">
              <a:rPr lang="en-US" smtClean="0"/>
              <a:t>‹#›</a:t>
            </a:fld>
            <a:endParaRPr lang="en-US"/>
          </a:p>
        </p:txBody>
      </p:sp>
    </p:spTree>
    <p:extLst>
      <p:ext uri="{BB962C8B-B14F-4D97-AF65-F5344CB8AC3E}">
        <p14:creationId xmlns:p14="http://schemas.microsoft.com/office/powerpoint/2010/main" val="3501464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chart" Target="../charts/chart7.xml"/><Relationship Id="rId5" Type="http://schemas.openxmlformats.org/officeDocument/2006/relationships/image" Target="../media/image46.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5.w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59.wmf"/><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video" Target="file:///C:\HOME\QUANLONG\ECCV98\ss5.avi" TargetMode="External"/><Relationship Id="rId1" Type="http://schemas.microsoft.com/office/2007/relationships/media" Target="file:///C:\HOME\QUANLONG\ECCV98\ss5.avi" TargetMode="Externa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HOME\QUANLONG\ECCV98\ss5.avi" TargetMode="External"/><Relationship Id="rId1" Type="http://schemas.microsoft.com/office/2007/relationships/media" Target="file:///C:\HOME\QUANLONG\ECCV98\ss5.avi" TargetMode="Externa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oleObject" Target="../embeddings/oleObject5.bin"/></Relationships>
</file>

<file path=ppt/slides/_rels/slide5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65.wmf"/><Relationship Id="rId7" Type="http://schemas.openxmlformats.org/officeDocument/2006/relationships/image" Target="../media/image67.wmf"/><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66.wmf"/><Relationship Id="rId4" Type="http://schemas.openxmlformats.org/officeDocument/2006/relationships/oleObject" Target="../embeddings/oleObject8.bin"/><Relationship Id="rId9" Type="http://schemas.openxmlformats.org/officeDocument/2006/relationships/image" Target="../media/image68.w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65.wmf"/><Relationship Id="rId7" Type="http://schemas.openxmlformats.org/officeDocument/2006/relationships/image" Target="../media/image70.wmf"/><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oleObject" Target="../embeddings/oleObject12.bin"/><Relationship Id="rId11" Type="http://schemas.openxmlformats.org/officeDocument/2006/relationships/image" Target="../media/image72.wmf"/><Relationship Id="rId5" Type="http://schemas.openxmlformats.org/officeDocument/2006/relationships/image" Target="../media/image69.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71.w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73.wmf"/><Relationship Id="rId7" Type="http://schemas.openxmlformats.org/officeDocument/2006/relationships/image" Target="../media/image74.wmf"/><Relationship Id="rId2" Type="http://schemas.openxmlformats.org/officeDocument/2006/relationships/oleObject" Target="../embeddings/oleObject15.bin"/><Relationship Id="rId1" Type="http://schemas.openxmlformats.org/officeDocument/2006/relationships/slideLayout" Target="../slideLayouts/slideLayout2.xml"/><Relationship Id="rId6" Type="http://schemas.openxmlformats.org/officeDocument/2006/relationships/oleObject" Target="../embeddings/oleObject17.bin"/><Relationship Id="rId5" Type="http://schemas.openxmlformats.org/officeDocument/2006/relationships/image" Target="../media/image60.wmf"/><Relationship Id="rId4" Type="http://schemas.openxmlformats.org/officeDocument/2006/relationships/oleObject" Target="../embeddings/oleObject16.bin"/><Relationship Id="rId9" Type="http://schemas.openxmlformats.org/officeDocument/2006/relationships/image" Target="../media/image75.wmf"/></Relationships>
</file>

<file path=ppt/slides/_rels/slide58.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oleObject" Target="../embeddings/oleObject19.bin"/><Relationship Id="rId1" Type="http://schemas.openxmlformats.org/officeDocument/2006/relationships/slideLayout" Target="../slideLayouts/slideLayout2.xml"/><Relationship Id="rId5" Type="http://schemas.openxmlformats.org/officeDocument/2006/relationships/image" Target="../media/image77.wmf"/><Relationship Id="rId4" Type="http://schemas.openxmlformats.org/officeDocument/2006/relationships/oleObject" Target="../embeddings/oleObject20.bin"/></Relationships>
</file>

<file path=ppt/slides/_rels/slide5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21.bin"/><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7.tif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C5AB-906C-113B-07C8-832E4BD25FE8}"/>
              </a:ext>
            </a:extLst>
          </p:cNvPr>
          <p:cNvSpPr>
            <a:spLocks noGrp="1"/>
          </p:cNvSpPr>
          <p:nvPr>
            <p:ph type="ctrTitle"/>
          </p:nvPr>
        </p:nvSpPr>
        <p:spPr>
          <a:xfrm>
            <a:off x="0" y="0"/>
            <a:ext cx="10363200" cy="1470025"/>
          </a:xfrm>
        </p:spPr>
        <p:txBody>
          <a:bodyPr/>
          <a:lstStyle/>
          <a:p>
            <a:pPr algn="l"/>
            <a:r>
              <a:rPr lang="en-US" dirty="0"/>
              <a:t>Pseudo LIDAR</a:t>
            </a:r>
          </a:p>
        </p:txBody>
      </p:sp>
      <p:sp>
        <p:nvSpPr>
          <p:cNvPr id="3" name="Subtitle 2">
            <a:extLst>
              <a:ext uri="{FF2B5EF4-FFF2-40B4-BE49-F238E27FC236}">
                <a16:creationId xmlns:a16="http://schemas.microsoft.com/office/drawing/2014/main" id="{BB6630AE-2273-C835-60D8-54EB2C3AC70F}"/>
              </a:ext>
            </a:extLst>
          </p:cNvPr>
          <p:cNvSpPr>
            <a:spLocks noGrp="1"/>
          </p:cNvSpPr>
          <p:nvPr>
            <p:ph type="subTitle" idx="1"/>
          </p:nvPr>
        </p:nvSpPr>
        <p:spPr>
          <a:xfrm>
            <a:off x="914400" y="1755775"/>
            <a:ext cx="8534400" cy="1752600"/>
          </a:xfrm>
        </p:spPr>
        <p:txBody>
          <a:bodyPr/>
          <a:lstStyle/>
          <a:p>
            <a:pPr algn="l"/>
            <a:endParaRPr lang="en-US" dirty="0"/>
          </a:p>
        </p:txBody>
      </p:sp>
      <p:pic>
        <p:nvPicPr>
          <p:cNvPr id="5" name="Picture 4" descr="A close-up of a map&#10;&#10;Description automatically generated">
            <a:extLst>
              <a:ext uri="{FF2B5EF4-FFF2-40B4-BE49-F238E27FC236}">
                <a16:creationId xmlns:a16="http://schemas.microsoft.com/office/drawing/2014/main" id="{EF116CCE-DF98-703F-CF91-D76852A99D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5937" y="276802"/>
            <a:ext cx="8976064" cy="6463146"/>
          </a:xfrm>
          <a:prstGeom prst="rect">
            <a:avLst/>
          </a:prstGeom>
        </p:spPr>
      </p:pic>
    </p:spTree>
    <p:extLst>
      <p:ext uri="{BB962C8B-B14F-4D97-AF65-F5344CB8AC3E}">
        <p14:creationId xmlns:p14="http://schemas.microsoft.com/office/powerpoint/2010/main" val="266174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A26F-737C-15A5-542E-EDA70C3311B0}"/>
            </a:ext>
          </a:extLst>
        </p:cNvPr>
        <p:cNvGrpSpPr/>
        <p:nvPr/>
      </p:nvGrpSpPr>
      <p:grpSpPr>
        <a:xfrm>
          <a:off x="0" y="0"/>
          <a:ext cx="0" cy="0"/>
          <a:chOff x="0" y="0"/>
          <a:chExt cx="0" cy="0"/>
        </a:xfrm>
      </p:grpSpPr>
      <p:sp>
        <p:nvSpPr>
          <p:cNvPr id="271" name="Point cloud">
            <a:extLst>
              <a:ext uri="{FF2B5EF4-FFF2-40B4-BE49-F238E27FC236}">
                <a16:creationId xmlns:a16="http://schemas.microsoft.com/office/drawing/2014/main" id="{EF00F97C-0DE1-4D96-2FA5-56203C27F19C}"/>
              </a:ext>
            </a:extLst>
          </p:cNvPr>
          <p:cNvSpPr txBox="1">
            <a:spLocks noGrp="1"/>
          </p:cNvSpPr>
          <p:nvPr>
            <p:ph type="title"/>
          </p:nvPr>
        </p:nvSpPr>
        <p:spPr>
          <a:prstGeom prst="rect">
            <a:avLst/>
          </a:prstGeom>
        </p:spPr>
        <p:txBody>
          <a:bodyPr/>
          <a:lstStyle/>
          <a:p>
            <a:r>
              <a:t>Point cloud</a:t>
            </a:r>
          </a:p>
        </p:txBody>
      </p:sp>
      <p:pic>
        <p:nvPicPr>
          <p:cNvPr id="3" name="Picture 2" descr="A blue and red grid with cubes&#10;&#10;AI-generated content may be incorrect.">
            <a:extLst>
              <a:ext uri="{FF2B5EF4-FFF2-40B4-BE49-F238E27FC236}">
                <a16:creationId xmlns:a16="http://schemas.microsoft.com/office/drawing/2014/main" id="{09425B10-2CDD-1A24-40F1-1D4C798F76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3068" y="914400"/>
            <a:ext cx="9813018" cy="5799272"/>
          </a:xfrm>
          <a:prstGeom prst="rect">
            <a:avLst/>
          </a:prstGeom>
        </p:spPr>
      </p:pic>
    </p:spTree>
    <p:extLst>
      <p:ext uri="{BB962C8B-B14F-4D97-AF65-F5344CB8AC3E}">
        <p14:creationId xmlns:p14="http://schemas.microsoft.com/office/powerpoint/2010/main" val="402913240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BF456-4C28-792D-CE8C-DDDEE5510725}"/>
            </a:ext>
          </a:extLst>
        </p:cNvPr>
        <p:cNvGrpSpPr/>
        <p:nvPr/>
      </p:nvGrpSpPr>
      <p:grpSpPr>
        <a:xfrm>
          <a:off x="0" y="0"/>
          <a:ext cx="0" cy="0"/>
          <a:chOff x="0" y="0"/>
          <a:chExt cx="0" cy="0"/>
        </a:xfrm>
      </p:grpSpPr>
      <p:sp>
        <p:nvSpPr>
          <p:cNvPr id="271" name="Point cloud">
            <a:extLst>
              <a:ext uri="{FF2B5EF4-FFF2-40B4-BE49-F238E27FC236}">
                <a16:creationId xmlns:a16="http://schemas.microsoft.com/office/drawing/2014/main" id="{0781F203-0996-E940-3049-00D5BB841F39}"/>
              </a:ext>
            </a:extLst>
          </p:cNvPr>
          <p:cNvSpPr txBox="1">
            <a:spLocks noGrp="1"/>
          </p:cNvSpPr>
          <p:nvPr>
            <p:ph type="title"/>
          </p:nvPr>
        </p:nvSpPr>
        <p:spPr>
          <a:prstGeom prst="rect">
            <a:avLst/>
          </a:prstGeom>
        </p:spPr>
        <p:txBody>
          <a:bodyPr/>
          <a:lstStyle/>
          <a:p>
            <a:r>
              <a:t>Point cloud</a:t>
            </a:r>
          </a:p>
        </p:txBody>
      </p:sp>
      <p:pic>
        <p:nvPicPr>
          <p:cNvPr id="3" name="Picture 2">
            <a:extLst>
              <a:ext uri="{FF2B5EF4-FFF2-40B4-BE49-F238E27FC236}">
                <a16:creationId xmlns:a16="http://schemas.microsoft.com/office/drawing/2014/main" id="{8573E4A2-6189-A5B8-1FB5-CFCE4F6320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7300" y="914400"/>
            <a:ext cx="9677400" cy="5906061"/>
          </a:xfrm>
          <a:prstGeom prst="rect">
            <a:avLst/>
          </a:prstGeom>
        </p:spPr>
      </p:pic>
    </p:spTree>
    <p:extLst>
      <p:ext uri="{BB962C8B-B14F-4D97-AF65-F5344CB8AC3E}">
        <p14:creationId xmlns:p14="http://schemas.microsoft.com/office/powerpoint/2010/main" val="32532747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52386" y="1875234"/>
            <a:ext cx="4009540" cy="4670863"/>
          </a:xfrm>
          <a:prstGeom prst="rect">
            <a:avLst/>
          </a:prstGeom>
          <a:ln w="12700">
            <a:miter lim="400000"/>
          </a:ln>
        </p:spPr>
      </p:pic>
      <p:sp>
        <p:nvSpPr>
          <p:cNvPr id="275" name="Filters on depth maps"/>
          <p:cNvSpPr txBox="1">
            <a:spLocks noGrp="1"/>
          </p:cNvSpPr>
          <p:nvPr>
            <p:ph type="title"/>
          </p:nvPr>
        </p:nvSpPr>
        <p:spPr>
          <a:prstGeom prst="rect">
            <a:avLst/>
          </a:prstGeom>
        </p:spPr>
        <p:txBody>
          <a:bodyPr/>
          <a:lstStyle/>
          <a:p>
            <a:r>
              <a:t>Filters on depth maps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52386" y="1875234"/>
            <a:ext cx="8087265" cy="4670863"/>
          </a:xfrm>
          <a:prstGeom prst="rect">
            <a:avLst/>
          </a:prstGeom>
          <a:ln w="12700">
            <a:miter lim="400000"/>
          </a:ln>
        </p:spPr>
      </p:pic>
      <p:sp>
        <p:nvSpPr>
          <p:cNvPr id="278" name="Filters on depth maps"/>
          <p:cNvSpPr txBox="1">
            <a:spLocks noGrp="1"/>
          </p:cNvSpPr>
          <p:nvPr>
            <p:ph type="title"/>
          </p:nvPr>
        </p:nvSpPr>
        <p:spPr>
          <a:prstGeom prst="rect">
            <a:avLst/>
          </a:prstGeom>
        </p:spPr>
        <p:txBody>
          <a:bodyPr/>
          <a:lstStyle/>
          <a:p>
            <a:r>
              <a:t>Filters on depth maps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52386" y="1875234"/>
            <a:ext cx="4048887" cy="4670863"/>
          </a:xfrm>
          <a:prstGeom prst="rect">
            <a:avLst/>
          </a:prstGeom>
          <a:ln w="12700">
            <a:miter lim="400000"/>
          </a:ln>
        </p:spPr>
      </p:pic>
      <p:sp>
        <p:nvSpPr>
          <p:cNvPr id="281" name="conjecture"/>
          <p:cNvSpPr txBox="1">
            <a:spLocks noGrp="1"/>
          </p:cNvSpPr>
          <p:nvPr>
            <p:ph type="title"/>
          </p:nvPr>
        </p:nvSpPr>
        <p:spPr>
          <a:prstGeom prst="rect">
            <a:avLst/>
          </a:prstGeom>
        </p:spPr>
        <p:txBody>
          <a:bodyPr/>
          <a:lstStyle/>
          <a:p>
            <a:r>
              <a:t>conjecture</a:t>
            </a:r>
          </a:p>
        </p:txBody>
      </p:sp>
      <p:sp>
        <p:nvSpPr>
          <p:cNvPr id="282" name="Frontal Depth Maps are ill suited for ConvNets"/>
          <p:cNvSpPr txBox="1"/>
          <p:nvPr/>
        </p:nvSpPr>
        <p:spPr>
          <a:xfrm>
            <a:off x="6167141" y="2294322"/>
            <a:ext cx="4361944" cy="721544"/>
          </a:xfrm>
          <a:prstGeom prst="rect">
            <a:avLst/>
          </a:prstGeom>
          <a:gradFill>
            <a:gsLst>
              <a:gs pos="0">
                <a:srgbClr val="E2DAB2">
                  <a:alpha val="80000"/>
                </a:srgbClr>
              </a:gs>
              <a:gs pos="100000">
                <a:srgbClr val="E1D5AA">
                  <a:alpha val="80000"/>
                </a:srgbClr>
              </a:gs>
            </a:gsLst>
            <a:lin ang="5400000"/>
          </a:gradFill>
          <a:ln w="12700">
            <a:solidFill>
              <a:srgbClr val="A39E97"/>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3000" b="1"/>
            </a:lvl1pPr>
          </a:lstStyle>
          <a:p>
            <a:r>
              <a:rPr sz="2110"/>
              <a:t>Frontal Depth Maps are ill suited for ConvNets</a:t>
            </a:r>
          </a:p>
        </p:txBody>
      </p:sp>
      <p:sp>
        <p:nvSpPr>
          <p:cNvPr id="283" name="Convert to Bird-Eye-View first!"/>
          <p:cNvSpPr txBox="1"/>
          <p:nvPr/>
        </p:nvSpPr>
        <p:spPr>
          <a:xfrm>
            <a:off x="6533866" y="4639982"/>
            <a:ext cx="3733907" cy="396840"/>
          </a:xfrm>
          <a:prstGeom prst="rect">
            <a:avLst/>
          </a:prstGeom>
          <a:gradFill>
            <a:gsLst>
              <a:gs pos="0">
                <a:srgbClr val="E2DAB2">
                  <a:alpha val="80000"/>
                </a:srgbClr>
              </a:gs>
              <a:gs pos="100000">
                <a:srgbClr val="E1D5AA">
                  <a:alpha val="80000"/>
                </a:srgbClr>
              </a:gs>
            </a:gsLst>
            <a:lin ang="5400000"/>
          </a:gradFill>
          <a:ln w="12700">
            <a:solidFill>
              <a:srgbClr val="A39E97"/>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b="1"/>
            </a:lvl1pPr>
          </a:lstStyle>
          <a:p>
            <a:r>
              <a:rPr sz="2110"/>
              <a:t>Convert to Bird-Eye-View first!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seudo-LiDar Pipeline"/>
          <p:cNvSpPr txBox="1">
            <a:spLocks noGrp="1"/>
          </p:cNvSpPr>
          <p:nvPr>
            <p:ph type="title"/>
          </p:nvPr>
        </p:nvSpPr>
        <p:spPr>
          <a:prstGeom prst="rect">
            <a:avLst/>
          </a:prstGeom>
        </p:spPr>
        <p:txBody>
          <a:bodyPr/>
          <a:lstStyle/>
          <a:p>
            <a:r>
              <a:t>Pseudo-LiDar Pipeline</a:t>
            </a:r>
          </a:p>
        </p:txBody>
      </p:sp>
      <p:pic>
        <p:nvPicPr>
          <p:cNvPr id="286"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62901" y="2385168"/>
            <a:ext cx="2687000" cy="920875"/>
          </a:xfrm>
          <a:custGeom>
            <a:avLst/>
            <a:gdLst/>
            <a:ahLst/>
            <a:cxnLst>
              <a:cxn ang="0">
                <a:pos x="wd2" y="hd2"/>
              </a:cxn>
              <a:cxn ang="5400000">
                <a:pos x="wd2" y="hd2"/>
              </a:cxn>
              <a:cxn ang="10800000">
                <a:pos x="wd2" y="hd2"/>
              </a:cxn>
              <a:cxn ang="16200000">
                <a:pos x="wd2" y="hd2"/>
              </a:cxn>
            </a:cxnLst>
            <a:rect l="0" t="0" r="r" b="b"/>
            <a:pathLst>
              <a:path w="21558" h="21596" extrusionOk="0">
                <a:moveTo>
                  <a:pt x="1084" y="0"/>
                </a:moveTo>
                <a:lnTo>
                  <a:pt x="1048" y="1832"/>
                </a:lnTo>
                <a:lnTo>
                  <a:pt x="1012" y="3665"/>
                </a:lnTo>
                <a:lnTo>
                  <a:pt x="506" y="3776"/>
                </a:lnTo>
                <a:lnTo>
                  <a:pt x="0" y="3881"/>
                </a:lnTo>
                <a:lnTo>
                  <a:pt x="0" y="12735"/>
                </a:lnTo>
                <a:lnTo>
                  <a:pt x="0" y="21596"/>
                </a:lnTo>
                <a:lnTo>
                  <a:pt x="6849" y="21596"/>
                </a:lnTo>
                <a:cubicBezTo>
                  <a:pt x="13469" y="21596"/>
                  <a:pt x="13697" y="21573"/>
                  <a:pt x="13697" y="20942"/>
                </a:cubicBezTo>
                <a:cubicBezTo>
                  <a:pt x="13697" y="20153"/>
                  <a:pt x="13999" y="19318"/>
                  <a:pt x="14105" y="19816"/>
                </a:cubicBezTo>
                <a:cubicBezTo>
                  <a:pt x="14145" y="20008"/>
                  <a:pt x="14800" y="20156"/>
                  <a:pt x="15602" y="20156"/>
                </a:cubicBezTo>
                <a:cubicBezTo>
                  <a:pt x="17110" y="20156"/>
                  <a:pt x="17299" y="20267"/>
                  <a:pt x="17192" y="21086"/>
                </a:cubicBezTo>
                <a:cubicBezTo>
                  <a:pt x="17135" y="21520"/>
                  <a:pt x="17377" y="21596"/>
                  <a:pt x="18799" y="21596"/>
                </a:cubicBezTo>
                <a:lnTo>
                  <a:pt x="20474" y="21596"/>
                </a:lnTo>
                <a:lnTo>
                  <a:pt x="20510" y="19770"/>
                </a:lnTo>
                <a:lnTo>
                  <a:pt x="20546" y="17938"/>
                </a:lnTo>
                <a:lnTo>
                  <a:pt x="21052" y="17833"/>
                </a:lnTo>
                <a:lnTo>
                  <a:pt x="21558" y="17728"/>
                </a:lnTo>
                <a:lnTo>
                  <a:pt x="21558" y="13416"/>
                </a:lnTo>
                <a:cubicBezTo>
                  <a:pt x="21558" y="10686"/>
                  <a:pt x="21510" y="9015"/>
                  <a:pt x="21428" y="8867"/>
                </a:cubicBezTo>
                <a:cubicBezTo>
                  <a:pt x="21335" y="8699"/>
                  <a:pt x="21335" y="8531"/>
                  <a:pt x="21428" y="8259"/>
                </a:cubicBezTo>
                <a:cubicBezTo>
                  <a:pt x="21585" y="7798"/>
                  <a:pt x="21600" y="5497"/>
                  <a:pt x="21448" y="5039"/>
                </a:cubicBezTo>
                <a:cubicBezTo>
                  <a:pt x="21388" y="4857"/>
                  <a:pt x="21319" y="3692"/>
                  <a:pt x="21298" y="2447"/>
                </a:cubicBezTo>
                <a:lnTo>
                  <a:pt x="21260" y="183"/>
                </a:lnTo>
                <a:lnTo>
                  <a:pt x="20801" y="72"/>
                </a:lnTo>
                <a:cubicBezTo>
                  <a:pt x="20486" y="-4"/>
                  <a:pt x="20270" y="157"/>
                  <a:pt x="20107" y="589"/>
                </a:cubicBezTo>
                <a:cubicBezTo>
                  <a:pt x="19880" y="1188"/>
                  <a:pt x="19862" y="1190"/>
                  <a:pt x="19715" y="602"/>
                </a:cubicBezTo>
                <a:cubicBezTo>
                  <a:pt x="19585" y="81"/>
                  <a:pt x="19387" y="-3"/>
                  <a:pt x="18423" y="39"/>
                </a:cubicBezTo>
                <a:cubicBezTo>
                  <a:pt x="17716" y="70"/>
                  <a:pt x="17164" y="269"/>
                  <a:pt x="16966" y="569"/>
                </a:cubicBezTo>
                <a:cubicBezTo>
                  <a:pt x="16587" y="1144"/>
                  <a:pt x="15769" y="1209"/>
                  <a:pt x="15656" y="674"/>
                </a:cubicBezTo>
                <a:cubicBezTo>
                  <a:pt x="15598" y="401"/>
                  <a:pt x="15539" y="401"/>
                  <a:pt x="15446" y="674"/>
                </a:cubicBezTo>
                <a:cubicBezTo>
                  <a:pt x="15374" y="882"/>
                  <a:pt x="15067" y="1053"/>
                  <a:pt x="14763" y="1053"/>
                </a:cubicBezTo>
                <a:cubicBezTo>
                  <a:pt x="14285" y="1053"/>
                  <a:pt x="14192" y="1176"/>
                  <a:pt x="14071" y="1950"/>
                </a:cubicBezTo>
                <a:cubicBezTo>
                  <a:pt x="13907" y="2999"/>
                  <a:pt x="13518" y="2975"/>
                  <a:pt x="13518" y="1917"/>
                </a:cubicBezTo>
                <a:cubicBezTo>
                  <a:pt x="13518" y="1537"/>
                  <a:pt x="13427" y="957"/>
                  <a:pt x="13314" y="628"/>
                </a:cubicBezTo>
                <a:cubicBezTo>
                  <a:pt x="13127" y="80"/>
                  <a:pt x="12615" y="35"/>
                  <a:pt x="7097" y="19"/>
                </a:cubicBezTo>
                <a:lnTo>
                  <a:pt x="1084" y="0"/>
                </a:lnTo>
                <a:close/>
              </a:path>
            </a:pathLst>
          </a:custGeom>
          <a:ln w="12700">
            <a:miter lim="400000"/>
          </a:ln>
        </p:spPr>
      </p:pic>
      <p:sp>
        <p:nvSpPr>
          <p:cNvPr id="287" name="Arrow"/>
          <p:cNvSpPr/>
          <p:nvPr/>
        </p:nvSpPr>
        <p:spPr>
          <a:xfrm>
            <a:off x="4189929" y="2385168"/>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grpSp>
        <p:nvGrpSpPr>
          <p:cNvPr id="291" name="Group"/>
          <p:cNvGrpSpPr/>
          <p:nvPr/>
        </p:nvGrpSpPr>
        <p:grpSpPr>
          <a:xfrm>
            <a:off x="5294407" y="1751159"/>
            <a:ext cx="1506886" cy="1625205"/>
            <a:chOff x="0" y="0"/>
            <a:chExt cx="2143125" cy="2311401"/>
          </a:xfrm>
        </p:grpSpPr>
        <p:sp>
          <p:nvSpPr>
            <p:cNvPr id="288" name="Shape"/>
            <p:cNvSpPr/>
            <p:nvPr/>
          </p:nvSpPr>
          <p:spPr>
            <a:xfrm>
              <a:off x="0" y="455613"/>
              <a:ext cx="1073150"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289" name="Shape"/>
            <p:cNvSpPr/>
            <p:nvPr/>
          </p:nvSpPr>
          <p:spPr>
            <a:xfrm>
              <a:off x="1073150" y="455613"/>
              <a:ext cx="1069975"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290" name="Shape"/>
            <p:cNvSpPr/>
            <p:nvPr/>
          </p:nvSpPr>
          <p:spPr>
            <a:xfrm>
              <a:off x="0" y="0"/>
              <a:ext cx="2143126" cy="966788"/>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292" name="Arrow"/>
          <p:cNvSpPr/>
          <p:nvPr/>
        </p:nvSpPr>
        <p:spPr>
          <a:xfrm>
            <a:off x="6923504" y="2385168"/>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93" name="Stereo Images"/>
          <p:cNvSpPr txBox="1"/>
          <p:nvPr/>
        </p:nvSpPr>
        <p:spPr>
          <a:xfrm>
            <a:off x="1930308" y="1983598"/>
            <a:ext cx="173701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Stereo Images</a:t>
            </a:r>
          </a:p>
        </p:txBody>
      </p:sp>
      <p:sp>
        <p:nvSpPr>
          <p:cNvPr id="294" name="Disparity Estimation"/>
          <p:cNvSpPr txBox="1"/>
          <p:nvPr/>
        </p:nvSpPr>
        <p:spPr>
          <a:xfrm>
            <a:off x="4922201" y="1833084"/>
            <a:ext cx="2424574"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 Estimation</a:t>
            </a:r>
          </a:p>
        </p:txBody>
      </p:sp>
      <p:grpSp>
        <p:nvGrpSpPr>
          <p:cNvPr id="303" name="Group"/>
          <p:cNvGrpSpPr/>
          <p:nvPr/>
        </p:nvGrpSpPr>
        <p:grpSpPr>
          <a:xfrm>
            <a:off x="1408666" y="5075425"/>
            <a:ext cx="9308954" cy="1332010"/>
            <a:chOff x="38893" y="527"/>
            <a:chExt cx="13239399" cy="1894412"/>
          </a:xfrm>
        </p:grpSpPr>
        <p:sp>
          <p:nvSpPr>
            <p:cNvPr id="295" name="Arrow"/>
            <p:cNvSpPr/>
            <p:nvPr/>
          </p:nvSpPr>
          <p:spPr>
            <a:xfrm rot="5397145">
              <a:off x="6001991" y="527"/>
              <a:ext cx="1270001" cy="1270001"/>
            </a:xfrm>
            <a:prstGeom prst="rightArrow">
              <a:avLst>
                <a:gd name="adj1" fmla="val 32000"/>
                <a:gd name="adj2" fmla="val 64000"/>
              </a:avLst>
            </a:prstGeom>
            <a:blipFill rotWithShape="1">
              <a:blip r:embed="rId3"/>
              <a:srcRect/>
              <a:tile tx="0" ty="0" sx="100000" sy="100000" flip="none" algn="tl"/>
            </a:blipFill>
            <a:ln w="12700" cap="flat">
              <a:noFill/>
              <a:miter lim="400000"/>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96" name="Arrow"/>
            <p:cNvSpPr/>
            <p:nvPr/>
          </p:nvSpPr>
          <p:spPr>
            <a:xfrm>
              <a:off x="3867468" y="605094"/>
              <a:ext cx="1270001" cy="1270001"/>
            </a:xfrm>
            <a:prstGeom prst="rightArrow">
              <a:avLst>
                <a:gd name="adj1" fmla="val 32000"/>
                <a:gd name="adj2" fmla="val 64000"/>
              </a:avLst>
            </a:prstGeom>
            <a:blipFill rotWithShape="1">
              <a:blip r:embed="rId3"/>
              <a:srcRect/>
              <a:tile tx="0" ty="0" sx="100000" sy="100000" flip="none" algn="tl"/>
            </a:blipFill>
            <a:ln w="12700" cap="flat">
              <a:noFill/>
              <a:miter lim="400000"/>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97" name="Deep Object  Detection"/>
            <p:cNvSpPr/>
            <p:nvPr/>
          </p:nvSpPr>
          <p:spPr>
            <a:xfrm>
              <a:off x="5215132" y="605094"/>
              <a:ext cx="2843424" cy="1270001"/>
            </a:xfrm>
            <a:prstGeom prst="rect">
              <a:avLst/>
            </a:prstGeom>
            <a:gradFill flip="none" rotWithShape="1">
              <a:gsLst>
                <a:gs pos="0">
                  <a:srgbClr val="E2DAB2">
                    <a:alpha val="80000"/>
                  </a:srgbClr>
                </a:gs>
                <a:gs pos="100000">
                  <a:srgbClr val="E1D5AA">
                    <a:alpha val="80000"/>
                  </a:srgbClr>
                </a:gs>
              </a:gsLst>
              <a:lin ang="5400000" scaled="0"/>
            </a:gradFill>
            <a:ln w="12700" cap="flat">
              <a:solidFill>
                <a:srgbClr val="A39E97"/>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defRPr sz="3000"/>
              </a:pPr>
              <a:r>
                <a:rPr sz="2110"/>
                <a:t>Deep Object </a:t>
              </a:r>
              <a:br>
                <a:rPr sz="2110"/>
              </a:br>
              <a:r>
                <a:rPr sz="2110"/>
                <a:t>Detection</a:t>
              </a:r>
            </a:p>
          </p:txBody>
        </p:sp>
        <p:pic>
          <p:nvPicPr>
            <p:cNvPr id="298" name="bbox.png" descr="bbox.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6015" y="660999"/>
              <a:ext cx="3832277" cy="1158191"/>
            </a:xfrm>
            <a:prstGeom prst="rect">
              <a:avLst/>
            </a:prstGeom>
            <a:ln w="12700" cap="flat">
              <a:noFill/>
              <a:miter lim="400000"/>
            </a:ln>
            <a:effectLst/>
          </p:spPr>
        </p:pic>
        <p:sp>
          <p:nvSpPr>
            <p:cNvPr id="299" name="Arrow"/>
            <p:cNvSpPr/>
            <p:nvPr/>
          </p:nvSpPr>
          <p:spPr>
            <a:xfrm>
              <a:off x="8136218" y="605094"/>
              <a:ext cx="1270001" cy="1270001"/>
            </a:xfrm>
            <a:prstGeom prst="rightArrow">
              <a:avLst>
                <a:gd name="adj1" fmla="val 32000"/>
                <a:gd name="adj2" fmla="val 64000"/>
              </a:avLst>
            </a:prstGeom>
            <a:blipFill rotWithShape="1">
              <a:blip r:embed="rId3"/>
              <a:srcRect/>
              <a:tile tx="0" ty="0" sx="100000" sy="100000" flip="none" algn="tl"/>
            </a:blipFill>
            <a:ln w="12700" cap="flat">
              <a:noFill/>
              <a:miter lim="400000"/>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300" name="Frontal Image(s)"/>
            <p:cNvSpPr txBox="1"/>
            <p:nvPr/>
          </p:nvSpPr>
          <p:spPr>
            <a:xfrm>
              <a:off x="594862" y="103015"/>
              <a:ext cx="2786679" cy="564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3000"/>
              </a:lvl1pPr>
            </a:lstStyle>
            <a:p>
              <a:r>
                <a:rPr sz="2110"/>
                <a:t>Frontal Image(s)</a:t>
              </a:r>
            </a:p>
          </p:txBody>
        </p:sp>
        <p:sp>
          <p:nvSpPr>
            <p:cNvPr id="301" name="Predicted B-Boxes"/>
            <p:cNvSpPr txBox="1"/>
            <p:nvPr/>
          </p:nvSpPr>
          <p:spPr>
            <a:xfrm>
              <a:off x="9862598" y="103015"/>
              <a:ext cx="3131935" cy="564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3000"/>
              </a:lvl1pPr>
            </a:lstStyle>
            <a:p>
              <a:r>
                <a:rPr sz="2110"/>
                <a:t>Predicted B-Boxes</a:t>
              </a:r>
            </a:p>
          </p:txBody>
        </p:sp>
        <p:pic>
          <p:nvPicPr>
            <p:cNvPr id="302"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8893" y="585251"/>
              <a:ext cx="3821511" cy="1309688"/>
            </a:xfrm>
            <a:custGeom>
              <a:avLst/>
              <a:gdLst/>
              <a:ahLst/>
              <a:cxnLst>
                <a:cxn ang="0">
                  <a:pos x="wd2" y="hd2"/>
                </a:cxn>
                <a:cxn ang="5400000">
                  <a:pos x="wd2" y="hd2"/>
                </a:cxn>
                <a:cxn ang="10800000">
                  <a:pos x="wd2" y="hd2"/>
                </a:cxn>
                <a:cxn ang="16200000">
                  <a:pos x="wd2" y="hd2"/>
                </a:cxn>
              </a:cxnLst>
              <a:rect l="0" t="0" r="r" b="b"/>
              <a:pathLst>
                <a:path w="21558" h="21596" extrusionOk="0">
                  <a:moveTo>
                    <a:pt x="1084" y="0"/>
                  </a:moveTo>
                  <a:lnTo>
                    <a:pt x="1048" y="1832"/>
                  </a:lnTo>
                  <a:lnTo>
                    <a:pt x="1012" y="3665"/>
                  </a:lnTo>
                  <a:lnTo>
                    <a:pt x="506" y="3776"/>
                  </a:lnTo>
                  <a:lnTo>
                    <a:pt x="0" y="3881"/>
                  </a:lnTo>
                  <a:lnTo>
                    <a:pt x="0" y="12735"/>
                  </a:lnTo>
                  <a:lnTo>
                    <a:pt x="0" y="21596"/>
                  </a:lnTo>
                  <a:lnTo>
                    <a:pt x="6849" y="21596"/>
                  </a:lnTo>
                  <a:cubicBezTo>
                    <a:pt x="13469" y="21596"/>
                    <a:pt x="13697" y="21573"/>
                    <a:pt x="13697" y="20942"/>
                  </a:cubicBezTo>
                  <a:cubicBezTo>
                    <a:pt x="13697" y="20153"/>
                    <a:pt x="13999" y="19318"/>
                    <a:pt x="14105" y="19816"/>
                  </a:cubicBezTo>
                  <a:cubicBezTo>
                    <a:pt x="14145" y="20008"/>
                    <a:pt x="14800" y="20156"/>
                    <a:pt x="15602" y="20156"/>
                  </a:cubicBezTo>
                  <a:cubicBezTo>
                    <a:pt x="17110" y="20156"/>
                    <a:pt x="17299" y="20267"/>
                    <a:pt x="17192" y="21086"/>
                  </a:cubicBezTo>
                  <a:cubicBezTo>
                    <a:pt x="17135" y="21520"/>
                    <a:pt x="17377" y="21596"/>
                    <a:pt x="18799" y="21596"/>
                  </a:cubicBezTo>
                  <a:lnTo>
                    <a:pt x="20474" y="21596"/>
                  </a:lnTo>
                  <a:lnTo>
                    <a:pt x="20510" y="19770"/>
                  </a:lnTo>
                  <a:lnTo>
                    <a:pt x="20546" y="17938"/>
                  </a:lnTo>
                  <a:lnTo>
                    <a:pt x="21052" y="17833"/>
                  </a:lnTo>
                  <a:lnTo>
                    <a:pt x="21558" y="17728"/>
                  </a:lnTo>
                  <a:lnTo>
                    <a:pt x="21558" y="13416"/>
                  </a:lnTo>
                  <a:cubicBezTo>
                    <a:pt x="21558" y="10686"/>
                    <a:pt x="21510" y="9015"/>
                    <a:pt x="21428" y="8867"/>
                  </a:cubicBezTo>
                  <a:cubicBezTo>
                    <a:pt x="21335" y="8699"/>
                    <a:pt x="21335" y="8531"/>
                    <a:pt x="21428" y="8259"/>
                  </a:cubicBezTo>
                  <a:cubicBezTo>
                    <a:pt x="21585" y="7798"/>
                    <a:pt x="21600" y="5497"/>
                    <a:pt x="21448" y="5039"/>
                  </a:cubicBezTo>
                  <a:cubicBezTo>
                    <a:pt x="21388" y="4857"/>
                    <a:pt x="21319" y="3692"/>
                    <a:pt x="21298" y="2447"/>
                  </a:cubicBezTo>
                  <a:lnTo>
                    <a:pt x="21260" y="183"/>
                  </a:lnTo>
                  <a:lnTo>
                    <a:pt x="20801" y="72"/>
                  </a:lnTo>
                  <a:cubicBezTo>
                    <a:pt x="20486" y="-4"/>
                    <a:pt x="20270" y="157"/>
                    <a:pt x="20107" y="589"/>
                  </a:cubicBezTo>
                  <a:cubicBezTo>
                    <a:pt x="19880" y="1188"/>
                    <a:pt x="19862" y="1190"/>
                    <a:pt x="19715" y="602"/>
                  </a:cubicBezTo>
                  <a:cubicBezTo>
                    <a:pt x="19585" y="81"/>
                    <a:pt x="19387" y="-3"/>
                    <a:pt x="18423" y="39"/>
                  </a:cubicBezTo>
                  <a:cubicBezTo>
                    <a:pt x="17716" y="70"/>
                    <a:pt x="17164" y="269"/>
                    <a:pt x="16966" y="569"/>
                  </a:cubicBezTo>
                  <a:cubicBezTo>
                    <a:pt x="16587" y="1144"/>
                    <a:pt x="15769" y="1209"/>
                    <a:pt x="15656" y="674"/>
                  </a:cubicBezTo>
                  <a:cubicBezTo>
                    <a:pt x="15598" y="401"/>
                    <a:pt x="15539" y="401"/>
                    <a:pt x="15446" y="674"/>
                  </a:cubicBezTo>
                  <a:cubicBezTo>
                    <a:pt x="15374" y="882"/>
                    <a:pt x="15067" y="1053"/>
                    <a:pt x="14763" y="1053"/>
                  </a:cubicBezTo>
                  <a:cubicBezTo>
                    <a:pt x="14285" y="1053"/>
                    <a:pt x="14192" y="1176"/>
                    <a:pt x="14071" y="1950"/>
                  </a:cubicBezTo>
                  <a:cubicBezTo>
                    <a:pt x="13907" y="2999"/>
                    <a:pt x="13518" y="2975"/>
                    <a:pt x="13518" y="1917"/>
                  </a:cubicBezTo>
                  <a:cubicBezTo>
                    <a:pt x="13518" y="1537"/>
                    <a:pt x="13427" y="957"/>
                    <a:pt x="13314" y="628"/>
                  </a:cubicBezTo>
                  <a:cubicBezTo>
                    <a:pt x="13127" y="80"/>
                    <a:pt x="12615" y="35"/>
                    <a:pt x="7097" y="19"/>
                  </a:cubicBezTo>
                  <a:lnTo>
                    <a:pt x="1084" y="0"/>
                  </a:lnTo>
                  <a:close/>
                </a:path>
              </a:pathLst>
            </a:custGeom>
            <a:ln w="12700" cap="flat">
              <a:noFill/>
              <a:miter lim="400000"/>
            </a:ln>
            <a:effectLst/>
          </p:spPr>
        </p:pic>
      </p:grpSp>
      <p:grpSp>
        <p:nvGrpSpPr>
          <p:cNvPr id="307" name="Group"/>
          <p:cNvGrpSpPr/>
          <p:nvPr/>
        </p:nvGrpSpPr>
        <p:grpSpPr>
          <a:xfrm>
            <a:off x="4948472" y="3315812"/>
            <a:ext cx="3810199" cy="1927836"/>
            <a:chOff x="565100" y="0"/>
            <a:chExt cx="5418949" cy="2741810"/>
          </a:xfrm>
        </p:grpSpPr>
        <p:pic>
          <p:nvPicPr>
            <p:cNvPr id="304"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65100" y="836755"/>
              <a:ext cx="2990375" cy="1905056"/>
            </a:xfrm>
            <a:prstGeom prst="rect">
              <a:avLst/>
            </a:prstGeom>
            <a:ln w="12700" cap="flat">
              <a:noFill/>
              <a:miter lim="400000"/>
            </a:ln>
            <a:effectLst/>
          </p:spPr>
        </p:pic>
        <p:sp>
          <p:nvSpPr>
            <p:cNvPr id="305" name="Arrow"/>
            <p:cNvSpPr/>
            <p:nvPr/>
          </p:nvSpPr>
          <p:spPr>
            <a:xfrm rot="8805060">
              <a:off x="3431516" y="554227"/>
              <a:ext cx="2400896" cy="1270001"/>
            </a:xfrm>
            <a:prstGeom prst="rightArrow">
              <a:avLst>
                <a:gd name="adj1" fmla="val 32000"/>
                <a:gd name="adj2" fmla="val 64000"/>
              </a:avLst>
            </a:prstGeom>
            <a:blipFill rotWithShape="1">
              <a:blip r:embed="rId3"/>
              <a:srcRect/>
              <a:tile tx="0" ty="0" sx="100000" sy="100000" flip="none" algn="tl"/>
            </a:blipFill>
            <a:ln w="12700" cap="flat">
              <a:noFill/>
              <a:miter lim="400000"/>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306" name="Pseudo-Lidar (Voxels)"/>
            <p:cNvSpPr/>
            <p:nvPr/>
          </p:nvSpPr>
          <p:spPr>
            <a:xfrm>
              <a:off x="2073026" y="63722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2110"/>
                <a:t>Pseudo-Lidar (Voxels)</a:t>
              </a:r>
            </a:p>
          </p:txBody>
        </p:sp>
      </p:grpSp>
      <p:sp>
        <p:nvSpPr>
          <p:cNvPr id="308" name="Disparity Map"/>
          <p:cNvSpPr txBox="1"/>
          <p:nvPr/>
        </p:nvSpPr>
        <p:spPr>
          <a:xfrm>
            <a:off x="8494592" y="2021781"/>
            <a:ext cx="167834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 Map</a:t>
            </a:r>
          </a:p>
        </p:txBody>
      </p:sp>
      <p:pic>
        <p:nvPicPr>
          <p:cNvPr id="309" name="disparity_map.png" descr="disparity_map.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8684" y="2486390"/>
            <a:ext cx="2592736" cy="78201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advAuto="0"/>
      <p:bldP spid="307"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3D object detectioN (Acc.)"/>
          <p:cNvSpPr txBox="1">
            <a:spLocks noGrp="1"/>
          </p:cNvSpPr>
          <p:nvPr>
            <p:ph type="title"/>
          </p:nvPr>
        </p:nvSpPr>
        <p:spPr>
          <a:prstGeom prst="rect">
            <a:avLst/>
          </a:prstGeom>
        </p:spPr>
        <p:txBody>
          <a:bodyPr/>
          <a:lstStyle/>
          <a:p>
            <a:r>
              <a:rPr dirty="0"/>
              <a:t>3D object detectio</a:t>
            </a:r>
            <a:r>
              <a:rPr lang="en-US" dirty="0"/>
              <a:t>n</a:t>
            </a:r>
            <a:r>
              <a:rPr dirty="0"/>
              <a:t> (Acc.)</a:t>
            </a:r>
          </a:p>
        </p:txBody>
      </p:sp>
      <p:graphicFrame>
        <p:nvGraphicFramePr>
          <p:cNvPr id="312" name="Chart 4"/>
          <p:cNvGraphicFramePr/>
          <p:nvPr/>
        </p:nvGraphicFramePr>
        <p:xfrm>
          <a:off x="1768669" y="1902024"/>
          <a:ext cx="8654663" cy="46118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3" name="Chart 4"/>
          <p:cNvGraphicFramePr/>
          <p:nvPr/>
        </p:nvGraphicFramePr>
        <p:xfrm>
          <a:off x="1496269" y="2089547"/>
          <a:ext cx="4452307" cy="5770902"/>
        </p:xfrm>
        <a:graphic>
          <a:graphicData uri="http://schemas.openxmlformats.org/drawingml/2006/chart">
            <c:chart xmlns:c="http://schemas.openxmlformats.org/drawingml/2006/chart" xmlns:r="http://schemas.openxmlformats.org/officeDocument/2006/relationships" r:id="rId3"/>
          </a:graphicData>
        </a:graphic>
      </p:graphicFrame>
      <p:sp>
        <p:nvSpPr>
          <p:cNvPr id="314" name="IoU=0.5"/>
          <p:cNvSpPr txBox="1"/>
          <p:nvPr/>
        </p:nvSpPr>
        <p:spPr>
          <a:xfrm>
            <a:off x="354471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IoU=0.5</a:t>
            </a:r>
          </a:p>
        </p:txBody>
      </p:sp>
      <p:sp>
        <p:nvSpPr>
          <p:cNvPr id="315" name="IoU=0.7"/>
          <p:cNvSpPr txBox="1"/>
          <p:nvPr/>
        </p:nvSpPr>
        <p:spPr>
          <a:xfrm>
            <a:off x="779272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IoU=0.7</a:t>
            </a:r>
          </a:p>
        </p:txBody>
      </p:sp>
      <p:sp>
        <p:nvSpPr>
          <p:cNvPr id="316" name="KITTI benchmark [Geiger et al. 2013] (Average Precision Bird-Eye-View)"/>
          <p:cNvSpPr txBox="1"/>
          <p:nvPr/>
        </p:nvSpPr>
        <p:spPr>
          <a:xfrm>
            <a:off x="2869556" y="1423541"/>
            <a:ext cx="6558655"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KITTI benchmark [Geiger et al. 2013] (Average Precision Bird-Eye-View)</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3D object detectioN (Acc.)"/>
          <p:cNvSpPr txBox="1">
            <a:spLocks noGrp="1"/>
          </p:cNvSpPr>
          <p:nvPr>
            <p:ph type="title"/>
          </p:nvPr>
        </p:nvSpPr>
        <p:spPr>
          <a:prstGeom prst="rect">
            <a:avLst/>
          </a:prstGeom>
        </p:spPr>
        <p:txBody>
          <a:bodyPr/>
          <a:lstStyle/>
          <a:p>
            <a:r>
              <a:rPr dirty="0"/>
              <a:t>3D object detectio</a:t>
            </a:r>
            <a:r>
              <a:rPr lang="en-US" dirty="0"/>
              <a:t>n</a:t>
            </a:r>
            <a:br>
              <a:rPr lang="en-US" dirty="0"/>
            </a:br>
            <a:r>
              <a:rPr dirty="0"/>
              <a:t> (Acc.)</a:t>
            </a:r>
          </a:p>
        </p:txBody>
      </p:sp>
      <p:graphicFrame>
        <p:nvGraphicFramePr>
          <p:cNvPr id="319" name="Chart 4"/>
          <p:cNvGraphicFramePr/>
          <p:nvPr/>
        </p:nvGraphicFramePr>
        <p:xfrm>
          <a:off x="1768669" y="1902024"/>
          <a:ext cx="8654663" cy="46118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0" name="Chart 4"/>
          <p:cNvGraphicFramePr/>
          <p:nvPr/>
        </p:nvGraphicFramePr>
        <p:xfrm>
          <a:off x="1496269" y="2089547"/>
          <a:ext cx="4452307" cy="5770902"/>
        </p:xfrm>
        <a:graphic>
          <a:graphicData uri="http://schemas.openxmlformats.org/drawingml/2006/chart">
            <c:chart xmlns:c="http://schemas.openxmlformats.org/drawingml/2006/chart" xmlns:r="http://schemas.openxmlformats.org/officeDocument/2006/relationships" r:id="rId3"/>
          </a:graphicData>
        </a:graphic>
      </p:graphicFrame>
      <p:sp>
        <p:nvSpPr>
          <p:cNvPr id="321" name="IoU=0.5"/>
          <p:cNvSpPr txBox="1"/>
          <p:nvPr/>
        </p:nvSpPr>
        <p:spPr>
          <a:xfrm>
            <a:off x="354471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IoU=0.5</a:t>
            </a:r>
          </a:p>
        </p:txBody>
      </p:sp>
      <p:sp>
        <p:nvSpPr>
          <p:cNvPr id="322" name="IoU=0.7"/>
          <p:cNvSpPr txBox="1"/>
          <p:nvPr/>
        </p:nvSpPr>
        <p:spPr>
          <a:xfrm>
            <a:off x="779272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IoU=0.7</a:t>
            </a:r>
          </a:p>
        </p:txBody>
      </p:sp>
      <p:sp>
        <p:nvSpPr>
          <p:cNvPr id="323" name="Oval"/>
          <p:cNvSpPr/>
          <p:nvPr/>
        </p:nvSpPr>
        <p:spPr>
          <a:xfrm>
            <a:off x="4839891" y="2541984"/>
            <a:ext cx="1234391" cy="1624693"/>
          </a:xfrm>
          <a:prstGeom prst="ellipse">
            <a:avLst/>
          </a:prstGeom>
          <a:ln w="50800">
            <a:solidFill>
              <a:srgbClr val="A2000B"/>
            </a:solidFill>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324" name="Oval"/>
          <p:cNvSpPr/>
          <p:nvPr/>
        </p:nvSpPr>
        <p:spPr>
          <a:xfrm>
            <a:off x="9310688" y="2586075"/>
            <a:ext cx="1234390" cy="2320278"/>
          </a:xfrm>
          <a:prstGeom prst="ellipse">
            <a:avLst/>
          </a:prstGeom>
          <a:ln w="50800">
            <a:solidFill>
              <a:srgbClr val="A2000B"/>
            </a:solidFill>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325" name="KITTI benchmark [Geiger et al. 2013] (Average Precision Bird-Eye-View)"/>
          <p:cNvSpPr txBox="1"/>
          <p:nvPr/>
        </p:nvSpPr>
        <p:spPr>
          <a:xfrm>
            <a:off x="2869556" y="1423541"/>
            <a:ext cx="6558655"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KITTI benchmark [Geiger et al. 2013] (Average Precision Bird-Eye-View)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advAuto="0"/>
      <p:bldP spid="32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red_zoomin_Jun6.png" descr="red_zoomin_Jun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1" y="875373"/>
            <a:ext cx="9144001" cy="4967112"/>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62901" y="3301949"/>
            <a:ext cx="2687000" cy="920875"/>
          </a:xfrm>
          <a:custGeom>
            <a:avLst/>
            <a:gdLst/>
            <a:ahLst/>
            <a:cxnLst>
              <a:cxn ang="0">
                <a:pos x="wd2" y="hd2"/>
              </a:cxn>
              <a:cxn ang="5400000">
                <a:pos x="wd2" y="hd2"/>
              </a:cxn>
              <a:cxn ang="10800000">
                <a:pos x="wd2" y="hd2"/>
              </a:cxn>
              <a:cxn ang="16200000">
                <a:pos x="wd2" y="hd2"/>
              </a:cxn>
            </a:cxnLst>
            <a:rect l="0" t="0" r="r" b="b"/>
            <a:pathLst>
              <a:path w="21558" h="21596" extrusionOk="0">
                <a:moveTo>
                  <a:pt x="1084" y="0"/>
                </a:moveTo>
                <a:lnTo>
                  <a:pt x="1048" y="1832"/>
                </a:lnTo>
                <a:lnTo>
                  <a:pt x="1012" y="3665"/>
                </a:lnTo>
                <a:lnTo>
                  <a:pt x="506" y="3776"/>
                </a:lnTo>
                <a:lnTo>
                  <a:pt x="0" y="3881"/>
                </a:lnTo>
                <a:lnTo>
                  <a:pt x="0" y="12735"/>
                </a:lnTo>
                <a:lnTo>
                  <a:pt x="0" y="21596"/>
                </a:lnTo>
                <a:lnTo>
                  <a:pt x="6849" y="21596"/>
                </a:lnTo>
                <a:cubicBezTo>
                  <a:pt x="13469" y="21596"/>
                  <a:pt x="13697" y="21573"/>
                  <a:pt x="13697" y="20942"/>
                </a:cubicBezTo>
                <a:cubicBezTo>
                  <a:pt x="13697" y="20153"/>
                  <a:pt x="13999" y="19318"/>
                  <a:pt x="14105" y="19816"/>
                </a:cubicBezTo>
                <a:cubicBezTo>
                  <a:pt x="14145" y="20008"/>
                  <a:pt x="14800" y="20156"/>
                  <a:pt x="15602" y="20156"/>
                </a:cubicBezTo>
                <a:cubicBezTo>
                  <a:pt x="17110" y="20156"/>
                  <a:pt x="17299" y="20267"/>
                  <a:pt x="17192" y="21086"/>
                </a:cubicBezTo>
                <a:cubicBezTo>
                  <a:pt x="17135" y="21520"/>
                  <a:pt x="17377" y="21596"/>
                  <a:pt x="18799" y="21596"/>
                </a:cubicBezTo>
                <a:lnTo>
                  <a:pt x="20474" y="21596"/>
                </a:lnTo>
                <a:lnTo>
                  <a:pt x="20510" y="19770"/>
                </a:lnTo>
                <a:lnTo>
                  <a:pt x="20546" y="17938"/>
                </a:lnTo>
                <a:lnTo>
                  <a:pt x="21052" y="17833"/>
                </a:lnTo>
                <a:lnTo>
                  <a:pt x="21558" y="17728"/>
                </a:lnTo>
                <a:lnTo>
                  <a:pt x="21558" y="13416"/>
                </a:lnTo>
                <a:cubicBezTo>
                  <a:pt x="21558" y="10686"/>
                  <a:pt x="21510" y="9015"/>
                  <a:pt x="21428" y="8867"/>
                </a:cubicBezTo>
                <a:cubicBezTo>
                  <a:pt x="21335" y="8699"/>
                  <a:pt x="21335" y="8531"/>
                  <a:pt x="21428" y="8259"/>
                </a:cubicBezTo>
                <a:cubicBezTo>
                  <a:pt x="21585" y="7798"/>
                  <a:pt x="21600" y="5497"/>
                  <a:pt x="21448" y="5039"/>
                </a:cubicBezTo>
                <a:cubicBezTo>
                  <a:pt x="21388" y="4857"/>
                  <a:pt x="21319" y="3692"/>
                  <a:pt x="21298" y="2447"/>
                </a:cubicBezTo>
                <a:lnTo>
                  <a:pt x="21260" y="183"/>
                </a:lnTo>
                <a:lnTo>
                  <a:pt x="20801" y="72"/>
                </a:lnTo>
                <a:cubicBezTo>
                  <a:pt x="20486" y="-4"/>
                  <a:pt x="20270" y="157"/>
                  <a:pt x="20107" y="589"/>
                </a:cubicBezTo>
                <a:cubicBezTo>
                  <a:pt x="19880" y="1188"/>
                  <a:pt x="19862" y="1190"/>
                  <a:pt x="19715" y="602"/>
                </a:cubicBezTo>
                <a:cubicBezTo>
                  <a:pt x="19585" y="81"/>
                  <a:pt x="19387" y="-3"/>
                  <a:pt x="18423" y="39"/>
                </a:cubicBezTo>
                <a:cubicBezTo>
                  <a:pt x="17716" y="70"/>
                  <a:pt x="17164" y="269"/>
                  <a:pt x="16966" y="569"/>
                </a:cubicBezTo>
                <a:cubicBezTo>
                  <a:pt x="16587" y="1144"/>
                  <a:pt x="15769" y="1209"/>
                  <a:pt x="15656" y="674"/>
                </a:cubicBezTo>
                <a:cubicBezTo>
                  <a:pt x="15598" y="401"/>
                  <a:pt x="15539" y="401"/>
                  <a:pt x="15446" y="674"/>
                </a:cubicBezTo>
                <a:cubicBezTo>
                  <a:pt x="15374" y="882"/>
                  <a:pt x="15067" y="1053"/>
                  <a:pt x="14763" y="1053"/>
                </a:cubicBezTo>
                <a:cubicBezTo>
                  <a:pt x="14285" y="1053"/>
                  <a:pt x="14192" y="1176"/>
                  <a:pt x="14071" y="1950"/>
                </a:cubicBezTo>
                <a:cubicBezTo>
                  <a:pt x="13907" y="2999"/>
                  <a:pt x="13518" y="2975"/>
                  <a:pt x="13518" y="1917"/>
                </a:cubicBezTo>
                <a:cubicBezTo>
                  <a:pt x="13518" y="1537"/>
                  <a:pt x="13427" y="957"/>
                  <a:pt x="13314" y="628"/>
                </a:cubicBezTo>
                <a:cubicBezTo>
                  <a:pt x="13127" y="80"/>
                  <a:pt x="12615" y="35"/>
                  <a:pt x="7097" y="19"/>
                </a:cubicBezTo>
                <a:lnTo>
                  <a:pt x="1084" y="0"/>
                </a:lnTo>
                <a:close/>
              </a:path>
            </a:pathLst>
          </a:custGeom>
          <a:ln w="12700">
            <a:miter lim="400000"/>
          </a:ln>
        </p:spPr>
      </p:pic>
      <p:sp>
        <p:nvSpPr>
          <p:cNvPr id="330" name="Arrow"/>
          <p:cNvSpPr/>
          <p:nvPr/>
        </p:nvSpPr>
        <p:spPr>
          <a:xfrm>
            <a:off x="4100632" y="3301949"/>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grpSp>
        <p:nvGrpSpPr>
          <p:cNvPr id="334" name="Group"/>
          <p:cNvGrpSpPr/>
          <p:nvPr/>
        </p:nvGrpSpPr>
        <p:grpSpPr>
          <a:xfrm>
            <a:off x="5294407" y="2935831"/>
            <a:ext cx="1506886" cy="1625205"/>
            <a:chOff x="0" y="0"/>
            <a:chExt cx="2143125" cy="2311401"/>
          </a:xfrm>
        </p:grpSpPr>
        <p:sp>
          <p:nvSpPr>
            <p:cNvPr id="331" name="Shape"/>
            <p:cNvSpPr/>
            <p:nvPr/>
          </p:nvSpPr>
          <p:spPr>
            <a:xfrm>
              <a:off x="0" y="455613"/>
              <a:ext cx="1073150"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32" name="Shape"/>
            <p:cNvSpPr/>
            <p:nvPr/>
          </p:nvSpPr>
          <p:spPr>
            <a:xfrm>
              <a:off x="1073150" y="455613"/>
              <a:ext cx="1069975"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33" name="Shape"/>
            <p:cNvSpPr/>
            <p:nvPr/>
          </p:nvSpPr>
          <p:spPr>
            <a:xfrm>
              <a:off x="0" y="0"/>
              <a:ext cx="2143126" cy="966788"/>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335" name="Arrow"/>
          <p:cNvSpPr/>
          <p:nvPr/>
        </p:nvSpPr>
        <p:spPr>
          <a:xfrm>
            <a:off x="7102098" y="3301949"/>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336" name="Stereo Images"/>
          <p:cNvSpPr txBox="1"/>
          <p:nvPr/>
        </p:nvSpPr>
        <p:spPr>
          <a:xfrm>
            <a:off x="1930308" y="2721785"/>
            <a:ext cx="173701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Stereo Images</a:t>
            </a:r>
          </a:p>
        </p:txBody>
      </p:sp>
      <p:sp>
        <p:nvSpPr>
          <p:cNvPr id="337" name="Disparity Estimation"/>
          <p:cNvSpPr txBox="1"/>
          <p:nvPr/>
        </p:nvSpPr>
        <p:spPr>
          <a:xfrm>
            <a:off x="4973725" y="2721785"/>
            <a:ext cx="2424574"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 Estimation</a:t>
            </a:r>
          </a:p>
        </p:txBody>
      </p:sp>
      <p:sp>
        <p:nvSpPr>
          <p:cNvPr id="338" name="Disparity Map"/>
          <p:cNvSpPr txBox="1"/>
          <p:nvPr/>
        </p:nvSpPr>
        <p:spPr>
          <a:xfrm>
            <a:off x="8693941" y="2721785"/>
            <a:ext cx="167834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 Map</a:t>
            </a:r>
          </a:p>
        </p:txBody>
      </p:sp>
      <p:pic>
        <p:nvPicPr>
          <p:cNvPr id="339" name="disparity_map.png" descr="disparity_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5799" y="3312583"/>
            <a:ext cx="2592736" cy="782010"/>
          </a:xfrm>
          <a:prstGeom prst="rect">
            <a:avLst/>
          </a:prstGeom>
          <a:ln w="12700">
            <a:miter lim="400000"/>
          </a:ln>
        </p:spPr>
      </p:pic>
      <p:sp>
        <p:nvSpPr>
          <p:cNvPr id="340" name="DisparitY"/>
          <p:cNvSpPr txBox="1">
            <a:spLocks noGrp="1"/>
          </p:cNvSpPr>
          <p:nvPr>
            <p:ph type="title"/>
          </p:nvPr>
        </p:nvSpPr>
        <p:spPr>
          <a:prstGeom prst="rect">
            <a:avLst/>
          </a:prstGeom>
        </p:spPr>
        <p:txBody>
          <a:bodyPr/>
          <a:lstStyle/>
          <a:p>
            <a:r>
              <a:t>DisparitY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2D24-F51D-7CBC-367B-FADEC9B083C7}"/>
              </a:ext>
            </a:extLst>
          </p:cNvPr>
          <p:cNvSpPr>
            <a:spLocks noGrp="1"/>
          </p:cNvSpPr>
          <p:nvPr>
            <p:ph type="title"/>
          </p:nvPr>
        </p:nvSpPr>
        <p:spPr/>
        <p:txBody>
          <a:bodyPr/>
          <a:lstStyle/>
          <a:p>
            <a:r>
              <a:rPr lang="en-US" dirty="0"/>
              <a:t>What is LIDAR?</a:t>
            </a:r>
          </a:p>
        </p:txBody>
      </p:sp>
      <p:sp>
        <p:nvSpPr>
          <p:cNvPr id="4" name="TextBox 3">
            <a:extLst>
              <a:ext uri="{FF2B5EF4-FFF2-40B4-BE49-F238E27FC236}">
                <a16:creationId xmlns:a16="http://schemas.microsoft.com/office/drawing/2014/main" id="{B602D5D3-14A9-B68D-1BDA-852DAE74BDA2}"/>
              </a:ext>
            </a:extLst>
          </p:cNvPr>
          <p:cNvSpPr txBox="1"/>
          <p:nvPr/>
        </p:nvSpPr>
        <p:spPr>
          <a:xfrm>
            <a:off x="455003" y="1517072"/>
            <a:ext cx="4179343" cy="4154984"/>
          </a:xfrm>
          <a:prstGeom prst="rect">
            <a:avLst/>
          </a:prstGeom>
          <a:noFill/>
        </p:spPr>
        <p:txBody>
          <a:bodyPr wrap="square" rtlCol="0">
            <a:spAutoFit/>
          </a:bodyPr>
          <a:lstStyle/>
          <a:p>
            <a:r>
              <a:rPr lang="en-US" sz="3300" dirty="0"/>
              <a:t>Based on time of flight (time it takes light to go out, bounce off and object and come back).  Returns 3D coordinates relative to the sensor.</a:t>
            </a:r>
          </a:p>
        </p:txBody>
      </p:sp>
      <p:pic>
        <p:nvPicPr>
          <p:cNvPr id="5" name="Picture 4" descr="A car driving on a road&#10;&#10;AI-generated content may be incorrect.">
            <a:extLst>
              <a:ext uri="{FF2B5EF4-FFF2-40B4-BE49-F238E27FC236}">
                <a16:creationId xmlns:a16="http://schemas.microsoft.com/office/drawing/2014/main" id="{B11A9531-D8F9-B47A-8007-04F01C93EE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7600" y="650297"/>
            <a:ext cx="6849156" cy="5081032"/>
          </a:xfrm>
          <a:prstGeom prst="rect">
            <a:avLst/>
          </a:prstGeom>
        </p:spPr>
      </p:pic>
    </p:spTree>
    <p:extLst>
      <p:ext uri="{BB962C8B-B14F-4D97-AF65-F5344CB8AC3E}">
        <p14:creationId xmlns:p14="http://schemas.microsoft.com/office/powerpoint/2010/main" val="2847443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pic>
        <p:nvPicPr>
          <p:cNvPr id="343"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pic>
        <p:nvPicPr>
          <p:cNvPr id="344"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pic>
        <p:nvPicPr>
          <p:cNvPr id="345"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pic>
        <p:nvPicPr>
          <p:cNvPr id="346"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pic>
        <p:nvPicPr>
          <p:cNvPr id="347"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pic>
        <p:nvPicPr>
          <p:cNvPr id="348"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pic>
        <p:nvPicPr>
          <p:cNvPr id="349" name="000031_right.png" descr="000031_right.png"/>
          <p:cNvPicPr>
            <a:picLocks noChangeAspect="1"/>
          </p:cNvPicPr>
          <p:nvPr/>
        </p:nvPicPr>
        <p:blipFill>
          <a:blip r:embed="rId2">
            <a:alphaModFix amt="37287"/>
          </a:blip>
          <a:stretch>
            <a:fillRect/>
          </a:stretch>
        </p:blipFill>
        <p:spPr>
          <a:xfrm>
            <a:off x="1505101" y="970"/>
            <a:ext cx="9144001" cy="2760870"/>
          </a:xfrm>
          <a:prstGeom prst="rect">
            <a:avLst/>
          </a:prstGeom>
          <a:ln w="12700">
            <a:miter lim="400000"/>
          </a:ln>
        </p:spPr>
      </p:pic>
      <p:sp>
        <p:nvSpPr>
          <p:cNvPr id="350" name="Double-click to edit"/>
          <p:cNvSpPr txBox="1">
            <a:spLocks noGrp="1"/>
          </p:cNvSpPr>
          <p:nvPr>
            <p:ph type="title"/>
          </p:nvPr>
        </p:nvSpPr>
        <p:spPr>
          <a:prstGeom prst="rect">
            <a:avLst/>
          </a:prstGeom>
        </p:spPr>
        <p:txBody>
          <a:bodyPr/>
          <a:lstStyle/>
          <a:p>
            <a:endParaRPr/>
          </a:p>
        </p:txBody>
      </p:sp>
      <p:grpSp>
        <p:nvGrpSpPr>
          <p:cNvPr id="354" name="Group"/>
          <p:cNvGrpSpPr/>
          <p:nvPr/>
        </p:nvGrpSpPr>
        <p:grpSpPr>
          <a:xfrm>
            <a:off x="4448034" y="2481597"/>
            <a:ext cx="3031915" cy="3269978"/>
            <a:chOff x="0" y="0"/>
            <a:chExt cx="4312055" cy="4650634"/>
          </a:xfrm>
        </p:grpSpPr>
        <p:sp>
          <p:nvSpPr>
            <p:cNvPr id="351" name="Shape"/>
            <p:cNvSpPr/>
            <p:nvPr/>
          </p:nvSpPr>
          <p:spPr>
            <a:xfrm>
              <a:off x="0" y="916712"/>
              <a:ext cx="2159223" cy="37339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52" name="Shape"/>
            <p:cNvSpPr/>
            <p:nvPr/>
          </p:nvSpPr>
          <p:spPr>
            <a:xfrm>
              <a:off x="2159222" y="916712"/>
              <a:ext cx="2152834" cy="3733923"/>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53" name="Shape"/>
            <p:cNvSpPr/>
            <p:nvPr/>
          </p:nvSpPr>
          <p:spPr>
            <a:xfrm>
              <a:off x="0" y="0"/>
              <a:ext cx="4312056" cy="1945218"/>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pic>
        <p:nvPicPr>
          <p:cNvPr id="355" name="000031_left.png" descr="000031_left.png"/>
          <p:cNvPicPr>
            <a:picLocks noChangeAspect="1"/>
          </p:cNvPicPr>
          <p:nvPr/>
        </p:nvPicPr>
        <p:blipFill>
          <a:blip r:embed="rId3"/>
          <a:stretch>
            <a:fillRect/>
          </a:stretch>
        </p:blipFill>
        <p:spPr>
          <a:xfrm>
            <a:off x="1524000" y="970"/>
            <a:ext cx="9144000" cy="2760870"/>
          </a:xfrm>
          <a:prstGeom prst="rect">
            <a:avLst/>
          </a:prstGeom>
          <a:ln w="12700">
            <a:miter lim="400000"/>
          </a:ln>
        </p:spPr>
      </p:pic>
      <p:pic>
        <p:nvPicPr>
          <p:cNvPr id="356" name="000031_right.png" descr="000031_right.png"/>
          <p:cNvPicPr>
            <a:picLocks noChangeAspect="1"/>
          </p:cNvPicPr>
          <p:nvPr/>
        </p:nvPicPr>
        <p:blipFill>
          <a:blip r:embed="rId2">
            <a:alphaModFix amt="37287"/>
          </a:blip>
          <a:stretch>
            <a:fillRect/>
          </a:stretch>
        </p:blipFill>
        <p:spPr>
          <a:xfrm>
            <a:off x="3332710" y="970"/>
            <a:ext cx="9144001" cy="2760870"/>
          </a:xfrm>
          <a:prstGeom prst="rect">
            <a:avLst/>
          </a:prstGeom>
          <a:ln w="12700">
            <a:miter lim="400000"/>
          </a:ln>
        </p:spPr>
      </p:pic>
      <p:sp>
        <p:nvSpPr>
          <p:cNvPr id="357" name="Shape"/>
          <p:cNvSpPr/>
          <p:nvPr/>
        </p:nvSpPr>
        <p:spPr>
          <a:xfrm>
            <a:off x="4459688" y="3142987"/>
            <a:ext cx="1508473" cy="2608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blipFill>
            <a:blip r:embed="rId4"/>
            <a:stretch>
              <a:fillRect/>
            </a:stretch>
          </a:blipFill>
          <a:ln w="12700">
            <a:miter lim="400000"/>
          </a:ln>
        </p:spPr>
        <p:txBody>
          <a:bodyPr lIns="32146" rIns="32146"/>
          <a:lstStyle/>
          <a:p>
            <a:pPr defTabSz="642961">
              <a:defRPr sz="1800">
                <a:solidFill>
                  <a:srgbClr val="000000"/>
                </a:solidFill>
                <a:latin typeface="Calibri"/>
                <a:ea typeface="Calibri"/>
                <a:cs typeface="Calibri"/>
                <a:sym typeface="Calibri"/>
              </a:defRPr>
            </a:pPr>
            <a:endParaRPr sz="1266"/>
          </a:p>
        </p:txBody>
      </p:sp>
      <p:grpSp>
        <p:nvGrpSpPr>
          <p:cNvPr id="363" name="Group"/>
          <p:cNvGrpSpPr/>
          <p:nvPr/>
        </p:nvGrpSpPr>
        <p:grpSpPr>
          <a:xfrm>
            <a:off x="4448034" y="2481596"/>
            <a:ext cx="3031915" cy="3269979"/>
            <a:chOff x="0" y="0"/>
            <a:chExt cx="4312055" cy="4650634"/>
          </a:xfrm>
        </p:grpSpPr>
        <p:grpSp>
          <p:nvGrpSpPr>
            <p:cNvPr id="361" name="Group"/>
            <p:cNvGrpSpPr/>
            <p:nvPr/>
          </p:nvGrpSpPr>
          <p:grpSpPr>
            <a:xfrm>
              <a:off x="0" y="0"/>
              <a:ext cx="4312056" cy="4650635"/>
              <a:chOff x="0" y="0"/>
              <a:chExt cx="4312055" cy="4650634"/>
            </a:xfrm>
          </p:grpSpPr>
          <p:sp>
            <p:nvSpPr>
              <p:cNvPr id="358" name="Shape"/>
              <p:cNvSpPr/>
              <p:nvPr/>
            </p:nvSpPr>
            <p:spPr>
              <a:xfrm>
                <a:off x="0" y="916712"/>
                <a:ext cx="2159223" cy="37339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59" name="Shape"/>
              <p:cNvSpPr/>
              <p:nvPr/>
            </p:nvSpPr>
            <p:spPr>
              <a:xfrm>
                <a:off x="2159222" y="916712"/>
                <a:ext cx="2152834" cy="3733923"/>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60" name="Shape"/>
              <p:cNvSpPr/>
              <p:nvPr/>
            </p:nvSpPr>
            <p:spPr>
              <a:xfrm>
                <a:off x="0" y="0"/>
                <a:ext cx="4312056" cy="1945218"/>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362" name="Shape"/>
            <p:cNvSpPr/>
            <p:nvPr/>
          </p:nvSpPr>
          <p:spPr>
            <a:xfrm>
              <a:off x="16574" y="940644"/>
              <a:ext cx="2145384" cy="37099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blipFill rotWithShape="1">
              <a:blip r:embed="rId4"/>
              <a:srcRect/>
              <a:stretch>
                <a:fillRect/>
              </a:stretch>
            </a:blip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364" name="disparity"/>
          <p:cNvSpPr txBox="1"/>
          <p:nvPr/>
        </p:nvSpPr>
        <p:spPr>
          <a:xfrm rot="19862476">
            <a:off x="6258257" y="5337987"/>
            <a:ext cx="108042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a:t>
            </a:r>
          </a:p>
        </p:txBody>
      </p:sp>
      <p:sp>
        <p:nvSpPr>
          <p:cNvPr id="365" name="width"/>
          <p:cNvSpPr txBox="1"/>
          <p:nvPr/>
        </p:nvSpPr>
        <p:spPr>
          <a:xfrm rot="1695487">
            <a:off x="4528768" y="5254643"/>
            <a:ext cx="1084564"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r>
              <a:rPr sz="2110"/>
              <a:t>width</a:t>
            </a:r>
          </a:p>
        </p:txBody>
      </p:sp>
      <p:sp>
        <p:nvSpPr>
          <p:cNvPr id="366" name="height"/>
          <p:cNvSpPr txBox="1"/>
          <p:nvPr/>
        </p:nvSpPr>
        <p:spPr>
          <a:xfrm rot="16121761">
            <a:off x="3731050" y="3784222"/>
            <a:ext cx="1084563"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r>
              <a:rPr sz="2110"/>
              <a:t>height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fill="hold" nodeType="clickEffect">
                                  <p:stCondLst>
                                    <p:cond delay="0"/>
                                  </p:stCondLst>
                                  <p:childTnLst>
                                    <p:animMotion origin="layout" path="M 0.000000 0.000000 L -0.196508 -0.000973" pathEditMode="relative">
                                      <p:cBhvr>
                                        <p:cTn id="10" dur="2000" fill="hold"/>
                                        <p:tgtEl>
                                          <p:spTgt spid="356"/>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0"/>
                                  </p:stCondLst>
                                  <p:iterate>
                                    <p:tmAbs val="0"/>
                                  </p:iterate>
                                  <p:childTnLst>
                                    <p:set>
                                      <p:cBhvr>
                                        <p:cTn id="13" fill="hold"/>
                                        <p:tgtEl>
                                          <p:spTgt spid="345"/>
                                        </p:tgtEl>
                                        <p:attrNameLst>
                                          <p:attrName>style.visibility</p:attrName>
                                        </p:attrNameLst>
                                      </p:cBhvr>
                                      <p:to>
                                        <p:strVal val="visible"/>
                                      </p:to>
                                    </p:set>
                                  </p:childTnLst>
                                </p:cTn>
                              </p:par>
                            </p:childTnLst>
                          </p:cTn>
                        </p:par>
                        <p:par>
                          <p:cTn id="14" fill="hold">
                            <p:stCondLst>
                              <p:cond delay="0"/>
                            </p:stCondLst>
                            <p:childTnLst>
                              <p:par>
                                <p:cTn id="15" presetID="-1" presetClass="path" presetSubtype="0" accel="50000" decel="50000" fill="hold" nodeType="afterEffect">
                                  <p:stCondLst>
                                    <p:cond delay="0"/>
                                  </p:stCondLst>
                                  <p:childTnLst>
                                    <p:animMotion origin="layout" path="M 0.000000 0.000000 L -0.075012 0.471934" pathEditMode="relative">
                                      <p:cBhvr>
                                        <p:cTn id="16" dur="100" fill="hold"/>
                                        <p:tgtEl>
                                          <p:spTgt spid="345"/>
                                        </p:tgtEl>
                                        <p:attrNameLst>
                                          <p:attrName>ppt_x</p:attrName>
                                          <p:attrName>ppt_y</p:attrName>
                                        </p:attrNameLst>
                                      </p:cBhvr>
                                    </p:animMotion>
                                  </p:childTnLst>
                                </p:cTn>
                              </p:par>
                            </p:childTnLst>
                          </p:cTn>
                        </p:par>
                        <p:par>
                          <p:cTn id="17" fill="hold">
                            <p:stCondLst>
                              <p:cond delay="0"/>
                            </p:stCondLst>
                            <p:childTnLst>
                              <p:par>
                                <p:cTn id="18" presetID="6" presetClass="emph" presetSubtype="0" accel="50000" decel="50000" fill="hold" grpId="1" nodeType="withEffect">
                                  <p:stCondLst>
                                    <p:cond delay="0"/>
                                  </p:stCondLst>
                                  <p:childTnLst>
                                    <p:animScale>
                                      <p:cBhvr>
                                        <p:cTn id="19" dur="100" fill="hold"/>
                                        <p:tgtEl>
                                          <p:spTgt spid="345"/>
                                        </p:tgtEl>
                                      </p:cBhvr>
                                      <p:by x="34221" y="34221"/>
                                    </p:animScale>
                                  </p:childTnLst>
                                </p:cTn>
                              </p:par>
                            </p:childTnLst>
                          </p:cTn>
                        </p:par>
                        <p:par>
                          <p:cTn id="20" fill="hold">
                            <p:stCondLst>
                              <p:cond delay="0"/>
                            </p:stCondLst>
                            <p:childTnLst>
                              <p:par>
                                <p:cTn id="21" presetID="8" presetClass="emph" presetSubtype="0" accel="50000" decel="50000" fill="hold" grpId="2" nodeType="withEffect">
                                  <p:stCondLst>
                                    <p:cond delay="0"/>
                                  </p:stCondLst>
                                  <p:childTnLst>
                                    <p:animRot by="1642542">
                                      <p:cBhvr>
                                        <p:cTn id="22" dur="100" fill="hold"/>
                                        <p:tgtEl>
                                          <p:spTgt spid="345"/>
                                        </p:tgtEl>
                                        <p:attrNameLst>
                                          <p:attrName>r</p:attrName>
                                        </p:attrNameLst>
                                      </p:cBhvr>
                                    </p:animRot>
                                  </p:childTnLst>
                                </p:cTn>
                              </p:par>
                            </p:childTnLst>
                          </p:cTn>
                        </p:par>
                        <p:par>
                          <p:cTn id="23" fill="hold">
                            <p:stCondLst>
                              <p:cond delay="100"/>
                            </p:stCondLst>
                            <p:childTnLst>
                              <p:par>
                                <p:cTn id="24" presetID="1" presetClass="exit" presetSubtype="0" fill="hold" grpId="3" nodeType="afterEffect">
                                  <p:stCondLst>
                                    <p:cond delay="0"/>
                                  </p:stCondLst>
                                  <p:iterate>
                                    <p:tmAbs val="0"/>
                                  </p:iterate>
                                  <p:childTnLst>
                                    <p:set>
                                      <p:cBhvr>
                                        <p:cTn id="25" fill="hold">
                                          <p:stCondLst>
                                            <p:cond delay="0"/>
                                          </p:stCondLst>
                                        </p:cTn>
                                        <p:tgtEl>
                                          <p:spTgt spid="345"/>
                                        </p:tgtEl>
                                        <p:attrNameLst>
                                          <p:attrName>style.visibility</p:attrName>
                                        </p:attrNameLst>
                                      </p:cBhvr>
                                      <p:to>
                                        <p:strVal val="hidden"/>
                                      </p:to>
                                    </p:set>
                                  </p:childTnLst>
                                </p:cTn>
                              </p:par>
                            </p:childTnLst>
                          </p:cTn>
                        </p:par>
                        <p:par>
                          <p:cTn id="26" fill="hold">
                            <p:stCondLst>
                              <p:cond delay="100"/>
                            </p:stCondLst>
                            <p:childTnLst>
                              <p:par>
                                <p:cTn id="27" presetID="1" presetClass="entr" presetSubtype="0" fill="hold" grpId="0" nodeType="afterEffect">
                                  <p:stCondLst>
                                    <p:cond delay="0"/>
                                  </p:stCondLst>
                                  <p:iterate>
                                    <p:tmAbs val="0"/>
                                  </p:iterate>
                                  <p:childTnLst>
                                    <p:set>
                                      <p:cBhvr>
                                        <p:cTn id="28" fill="hold"/>
                                        <p:tgtEl>
                                          <p:spTgt spid="357"/>
                                        </p:tgtEl>
                                        <p:attrNameLst>
                                          <p:attrName>style.visibility</p:attrName>
                                        </p:attrNameLst>
                                      </p:cBhvr>
                                      <p:to>
                                        <p:strVal val="visible"/>
                                      </p:to>
                                    </p:set>
                                  </p:childTnLst>
                                </p:cTn>
                              </p:par>
                            </p:childTnLst>
                          </p:cTn>
                        </p:par>
                        <p:par>
                          <p:cTn id="29" fill="hold">
                            <p:stCondLst>
                              <p:cond delay="100"/>
                            </p:stCondLst>
                            <p:childTnLst>
                              <p:par>
                                <p:cTn id="30" presetID="1" presetClass="entr" presetSubtype="0" fill="hold" grpId="0" nodeType="afterEffect">
                                  <p:stCondLst>
                                    <p:cond delay="100"/>
                                  </p:stCondLst>
                                  <p:iterate>
                                    <p:tmAbs val="0"/>
                                  </p:iterate>
                                  <p:childTnLst>
                                    <p:set>
                                      <p:cBhvr>
                                        <p:cTn id="31" fill="hold"/>
                                        <p:tgtEl>
                                          <p:spTgt spid="349"/>
                                        </p:tgtEl>
                                        <p:attrNameLst>
                                          <p:attrName>style.visibility</p:attrName>
                                        </p:attrNameLst>
                                      </p:cBhvr>
                                      <p:to>
                                        <p:strVal val="visible"/>
                                      </p:to>
                                    </p:set>
                                  </p:childTnLst>
                                </p:cTn>
                              </p:par>
                            </p:childTnLst>
                          </p:cTn>
                        </p:par>
                        <p:par>
                          <p:cTn id="32" fill="hold">
                            <p:stCondLst>
                              <p:cond delay="0"/>
                            </p:stCondLst>
                            <p:childTnLst>
                              <p:par>
                                <p:cTn id="33" presetID="-1" presetClass="path" presetSubtype="0" accel="50000" decel="50000" fill="hold" nodeType="afterEffect">
                                  <p:stCondLst>
                                    <p:cond delay="0"/>
                                  </p:stCondLst>
                                  <p:childTnLst>
                                    <p:animMotion origin="layout" path="M 0.000000 0.000000 L -0.075012 0.471934" pathEditMode="relative">
                                      <p:cBhvr>
                                        <p:cTn id="34" dur="100" fill="hold"/>
                                        <p:tgtEl>
                                          <p:spTgt spid="349"/>
                                        </p:tgtEl>
                                        <p:attrNameLst>
                                          <p:attrName>ppt_x</p:attrName>
                                          <p:attrName>ppt_y</p:attrName>
                                        </p:attrNameLst>
                                      </p:cBhvr>
                                    </p:animMotion>
                                  </p:childTnLst>
                                </p:cTn>
                              </p:par>
                            </p:childTnLst>
                          </p:cTn>
                        </p:par>
                        <p:par>
                          <p:cTn id="35" fill="hold">
                            <p:stCondLst>
                              <p:cond delay="0"/>
                            </p:stCondLst>
                            <p:childTnLst>
                              <p:par>
                                <p:cTn id="36" presetID="6" presetClass="emph" presetSubtype="0" accel="50000" decel="50000" fill="hold" grpId="1" nodeType="withEffect">
                                  <p:stCondLst>
                                    <p:cond delay="0"/>
                                  </p:stCondLst>
                                  <p:childTnLst>
                                    <p:animScale>
                                      <p:cBhvr>
                                        <p:cTn id="37" dur="100" fill="hold"/>
                                        <p:tgtEl>
                                          <p:spTgt spid="349"/>
                                        </p:tgtEl>
                                      </p:cBhvr>
                                      <p:by x="34221" y="34221"/>
                                    </p:animScale>
                                  </p:childTnLst>
                                </p:cTn>
                              </p:par>
                            </p:childTnLst>
                          </p:cTn>
                        </p:par>
                        <p:par>
                          <p:cTn id="38" fill="hold">
                            <p:stCondLst>
                              <p:cond delay="0"/>
                            </p:stCondLst>
                            <p:childTnLst>
                              <p:par>
                                <p:cTn id="39" presetID="8" presetClass="emph" presetSubtype="0" accel="50000" decel="50000" fill="hold" grpId="2" nodeType="withEffect">
                                  <p:stCondLst>
                                    <p:cond delay="0"/>
                                  </p:stCondLst>
                                  <p:childTnLst>
                                    <p:animRot by="1642542">
                                      <p:cBhvr>
                                        <p:cTn id="40" dur="100" fill="hold"/>
                                        <p:tgtEl>
                                          <p:spTgt spid="349"/>
                                        </p:tgtEl>
                                        <p:attrNameLst>
                                          <p:attrName>r</p:attrName>
                                        </p:attrNameLst>
                                      </p:cBhvr>
                                    </p:animRot>
                                  </p:childTnLst>
                                </p:cTn>
                              </p:par>
                            </p:childTnLst>
                          </p:cTn>
                        </p:par>
                        <p:par>
                          <p:cTn id="41" fill="hold">
                            <p:stCondLst>
                              <p:cond delay="100"/>
                            </p:stCondLst>
                            <p:childTnLst>
                              <p:par>
                                <p:cTn id="42" presetID="1" presetClass="exit" presetSubtype="0" fill="hold" grpId="3" nodeType="afterEffect">
                                  <p:stCondLst>
                                    <p:cond delay="0"/>
                                  </p:stCondLst>
                                  <p:iterate>
                                    <p:tmAbs val="0"/>
                                  </p:iterate>
                                  <p:childTnLst>
                                    <p:set>
                                      <p:cBhvr>
                                        <p:cTn id="43" fill="hold">
                                          <p:stCondLst>
                                            <p:cond delay="0"/>
                                          </p:stCondLst>
                                        </p:cTn>
                                        <p:tgtEl>
                                          <p:spTgt spid="349"/>
                                        </p:tgtEl>
                                        <p:attrNameLst>
                                          <p:attrName>style.visibility</p:attrName>
                                        </p:attrNameLst>
                                      </p:cBhvr>
                                      <p:to>
                                        <p:strVal val="hidden"/>
                                      </p:to>
                                    </p:set>
                                  </p:childTnLst>
                                </p:cTn>
                              </p:par>
                            </p:childTnLst>
                          </p:cTn>
                        </p:par>
                        <p:par>
                          <p:cTn id="44" fill="hold">
                            <p:stCondLst>
                              <p:cond delay="100"/>
                            </p:stCondLst>
                            <p:childTnLst>
                              <p:par>
                                <p:cTn id="45" presetID="1" presetClass="entr" presetSubtype="0" fill="hold" grpId="0" nodeType="afterEffect">
                                  <p:stCondLst>
                                    <p:cond delay="100"/>
                                  </p:stCondLst>
                                  <p:iterate>
                                    <p:tmAbs val="0"/>
                                  </p:iterate>
                                  <p:childTnLst>
                                    <p:set>
                                      <p:cBhvr>
                                        <p:cTn id="46" fill="hold"/>
                                        <p:tgtEl>
                                          <p:spTgt spid="346"/>
                                        </p:tgtEl>
                                        <p:attrNameLst>
                                          <p:attrName>style.visibility</p:attrName>
                                        </p:attrNameLst>
                                      </p:cBhvr>
                                      <p:to>
                                        <p:strVal val="visible"/>
                                      </p:to>
                                    </p:set>
                                  </p:childTnLst>
                                </p:cTn>
                              </p:par>
                            </p:childTnLst>
                          </p:cTn>
                        </p:par>
                        <p:par>
                          <p:cTn id="47" fill="hold">
                            <p:stCondLst>
                              <p:cond delay="0"/>
                            </p:stCondLst>
                            <p:childTnLst>
                              <p:par>
                                <p:cTn id="48" presetID="-1" presetClass="path" presetSubtype="0" accel="50000" decel="50000" fill="hold" nodeType="afterEffect">
                                  <p:stCondLst>
                                    <p:cond delay="0"/>
                                  </p:stCondLst>
                                  <p:childTnLst>
                                    <p:animMotion origin="layout" path="M 0.000000 0.000000 L -0.057729 0.459632" pathEditMode="relative">
                                      <p:cBhvr>
                                        <p:cTn id="49" dur="100" fill="hold"/>
                                        <p:tgtEl>
                                          <p:spTgt spid="346"/>
                                        </p:tgtEl>
                                        <p:attrNameLst>
                                          <p:attrName>ppt_x</p:attrName>
                                          <p:attrName>ppt_y</p:attrName>
                                        </p:attrNameLst>
                                      </p:cBhvr>
                                    </p:animMotion>
                                  </p:childTnLst>
                                </p:cTn>
                              </p:par>
                            </p:childTnLst>
                          </p:cTn>
                        </p:par>
                        <p:par>
                          <p:cTn id="50" fill="hold">
                            <p:stCondLst>
                              <p:cond delay="0"/>
                            </p:stCondLst>
                            <p:childTnLst>
                              <p:par>
                                <p:cTn id="51" presetID="6" presetClass="emph" presetSubtype="0" accel="50000" decel="50000" fill="hold" grpId="1" nodeType="withEffect">
                                  <p:stCondLst>
                                    <p:cond delay="0"/>
                                  </p:stCondLst>
                                  <p:childTnLst>
                                    <p:animScale>
                                      <p:cBhvr>
                                        <p:cTn id="52" dur="100" fill="hold"/>
                                        <p:tgtEl>
                                          <p:spTgt spid="346"/>
                                        </p:tgtEl>
                                      </p:cBhvr>
                                      <p:by x="34221" y="34221"/>
                                    </p:animScale>
                                  </p:childTnLst>
                                </p:cTn>
                              </p:par>
                            </p:childTnLst>
                          </p:cTn>
                        </p:par>
                        <p:par>
                          <p:cTn id="53" fill="hold">
                            <p:stCondLst>
                              <p:cond delay="0"/>
                            </p:stCondLst>
                            <p:childTnLst>
                              <p:par>
                                <p:cTn id="54" presetID="8" presetClass="emph" presetSubtype="0" accel="50000" decel="50000" fill="hold" grpId="2" nodeType="withEffect">
                                  <p:stCondLst>
                                    <p:cond delay="0"/>
                                  </p:stCondLst>
                                  <p:childTnLst>
                                    <p:animRot by="1642542">
                                      <p:cBhvr>
                                        <p:cTn id="55" dur="100" fill="hold"/>
                                        <p:tgtEl>
                                          <p:spTgt spid="346"/>
                                        </p:tgtEl>
                                        <p:attrNameLst>
                                          <p:attrName>r</p:attrName>
                                        </p:attrNameLst>
                                      </p:cBhvr>
                                    </p:animRot>
                                  </p:childTnLst>
                                </p:cTn>
                              </p:par>
                            </p:childTnLst>
                          </p:cTn>
                        </p:par>
                        <p:par>
                          <p:cTn id="56" fill="hold">
                            <p:stCondLst>
                              <p:cond delay="100"/>
                            </p:stCondLst>
                            <p:childTnLst>
                              <p:par>
                                <p:cTn id="57" presetID="1" presetClass="exit" presetSubtype="0" fill="hold" grpId="3" nodeType="afterEffect">
                                  <p:stCondLst>
                                    <p:cond delay="0"/>
                                  </p:stCondLst>
                                  <p:iterate>
                                    <p:tmAbs val="0"/>
                                  </p:iterate>
                                  <p:childTnLst>
                                    <p:set>
                                      <p:cBhvr>
                                        <p:cTn id="58" fill="hold">
                                          <p:stCondLst>
                                            <p:cond delay="0"/>
                                          </p:stCondLst>
                                        </p:cTn>
                                        <p:tgtEl>
                                          <p:spTgt spid="346"/>
                                        </p:tgtEl>
                                        <p:attrNameLst>
                                          <p:attrName>style.visibility</p:attrName>
                                        </p:attrNameLst>
                                      </p:cBhvr>
                                      <p:to>
                                        <p:strVal val="hidden"/>
                                      </p:to>
                                    </p:set>
                                  </p:childTnLst>
                                </p:cTn>
                              </p:par>
                            </p:childTnLst>
                          </p:cTn>
                        </p:par>
                        <p:par>
                          <p:cTn id="59" fill="hold">
                            <p:stCondLst>
                              <p:cond delay="100"/>
                            </p:stCondLst>
                            <p:childTnLst>
                              <p:par>
                                <p:cTn id="60" presetID="1" presetClass="entr" presetSubtype="0" fill="hold" grpId="0" nodeType="afterEffect">
                                  <p:stCondLst>
                                    <p:cond delay="100"/>
                                  </p:stCondLst>
                                  <p:iterate>
                                    <p:tmAbs val="0"/>
                                  </p:iterate>
                                  <p:childTnLst>
                                    <p:set>
                                      <p:cBhvr>
                                        <p:cTn id="61" fill="hold"/>
                                        <p:tgtEl>
                                          <p:spTgt spid="348"/>
                                        </p:tgtEl>
                                        <p:attrNameLst>
                                          <p:attrName>style.visibility</p:attrName>
                                        </p:attrNameLst>
                                      </p:cBhvr>
                                      <p:to>
                                        <p:strVal val="visible"/>
                                      </p:to>
                                    </p:set>
                                  </p:childTnLst>
                                </p:cTn>
                              </p:par>
                            </p:childTnLst>
                          </p:cTn>
                        </p:par>
                        <p:par>
                          <p:cTn id="62" fill="hold">
                            <p:stCondLst>
                              <p:cond delay="0"/>
                            </p:stCondLst>
                            <p:childTnLst>
                              <p:par>
                                <p:cTn id="63" presetID="-1" presetClass="path" presetSubtype="0" accel="50000" decel="50000" fill="hold" nodeType="afterEffect">
                                  <p:stCondLst>
                                    <p:cond delay="0"/>
                                  </p:stCondLst>
                                  <p:childTnLst>
                                    <p:animMotion origin="layout" path="M 0.000000 0.000000 L -0.044657 0.443363" pathEditMode="relative">
                                      <p:cBhvr>
                                        <p:cTn id="64" dur="100" fill="hold"/>
                                        <p:tgtEl>
                                          <p:spTgt spid="348"/>
                                        </p:tgtEl>
                                        <p:attrNameLst>
                                          <p:attrName>ppt_x</p:attrName>
                                          <p:attrName>ppt_y</p:attrName>
                                        </p:attrNameLst>
                                      </p:cBhvr>
                                    </p:animMotion>
                                  </p:childTnLst>
                                </p:cTn>
                              </p:par>
                            </p:childTnLst>
                          </p:cTn>
                        </p:par>
                        <p:par>
                          <p:cTn id="65" fill="hold">
                            <p:stCondLst>
                              <p:cond delay="0"/>
                            </p:stCondLst>
                            <p:childTnLst>
                              <p:par>
                                <p:cTn id="66" presetID="6" presetClass="emph" presetSubtype="0" accel="50000" decel="50000" fill="hold" grpId="1" nodeType="withEffect">
                                  <p:stCondLst>
                                    <p:cond delay="0"/>
                                  </p:stCondLst>
                                  <p:childTnLst>
                                    <p:animScale>
                                      <p:cBhvr>
                                        <p:cTn id="67" dur="100" fill="hold"/>
                                        <p:tgtEl>
                                          <p:spTgt spid="348"/>
                                        </p:tgtEl>
                                      </p:cBhvr>
                                      <p:by x="34221" y="34221"/>
                                    </p:animScale>
                                  </p:childTnLst>
                                </p:cTn>
                              </p:par>
                            </p:childTnLst>
                          </p:cTn>
                        </p:par>
                        <p:par>
                          <p:cTn id="68" fill="hold">
                            <p:stCondLst>
                              <p:cond delay="0"/>
                            </p:stCondLst>
                            <p:childTnLst>
                              <p:par>
                                <p:cTn id="69" presetID="8" presetClass="emph" presetSubtype="0" accel="50000" decel="50000" fill="hold" grpId="2" nodeType="withEffect">
                                  <p:stCondLst>
                                    <p:cond delay="0"/>
                                  </p:stCondLst>
                                  <p:childTnLst>
                                    <p:animRot by="1642542">
                                      <p:cBhvr>
                                        <p:cTn id="70" dur="100" fill="hold"/>
                                        <p:tgtEl>
                                          <p:spTgt spid="348"/>
                                        </p:tgtEl>
                                        <p:attrNameLst>
                                          <p:attrName>r</p:attrName>
                                        </p:attrNameLst>
                                      </p:cBhvr>
                                    </p:animRot>
                                  </p:childTnLst>
                                </p:cTn>
                              </p:par>
                            </p:childTnLst>
                          </p:cTn>
                        </p:par>
                        <p:par>
                          <p:cTn id="71" fill="hold">
                            <p:stCondLst>
                              <p:cond delay="100"/>
                            </p:stCondLst>
                            <p:childTnLst>
                              <p:par>
                                <p:cTn id="72" presetID="1" presetClass="exit" presetSubtype="0" fill="hold" grpId="3" nodeType="afterEffect">
                                  <p:stCondLst>
                                    <p:cond delay="0"/>
                                  </p:stCondLst>
                                  <p:iterate>
                                    <p:tmAbs val="0"/>
                                  </p:iterate>
                                  <p:childTnLst>
                                    <p:set>
                                      <p:cBhvr>
                                        <p:cTn id="73" fill="hold">
                                          <p:stCondLst>
                                            <p:cond delay="0"/>
                                          </p:stCondLst>
                                        </p:cTn>
                                        <p:tgtEl>
                                          <p:spTgt spid="348"/>
                                        </p:tgtEl>
                                        <p:attrNameLst>
                                          <p:attrName>style.visibility</p:attrName>
                                        </p:attrNameLst>
                                      </p:cBhvr>
                                      <p:to>
                                        <p:strVal val="hidden"/>
                                      </p:to>
                                    </p:set>
                                  </p:childTnLst>
                                </p:cTn>
                              </p:par>
                            </p:childTnLst>
                          </p:cTn>
                        </p:par>
                        <p:par>
                          <p:cTn id="74" fill="hold">
                            <p:stCondLst>
                              <p:cond delay="100"/>
                            </p:stCondLst>
                            <p:childTnLst>
                              <p:par>
                                <p:cTn id="75" presetID="1" presetClass="entr" presetSubtype="0" fill="hold" grpId="0" nodeType="afterEffect">
                                  <p:stCondLst>
                                    <p:cond delay="100"/>
                                  </p:stCondLst>
                                  <p:iterate>
                                    <p:tmAbs val="0"/>
                                  </p:iterate>
                                  <p:childTnLst>
                                    <p:set>
                                      <p:cBhvr>
                                        <p:cTn id="76" fill="hold"/>
                                        <p:tgtEl>
                                          <p:spTgt spid="347"/>
                                        </p:tgtEl>
                                        <p:attrNameLst>
                                          <p:attrName>style.visibility</p:attrName>
                                        </p:attrNameLst>
                                      </p:cBhvr>
                                      <p:to>
                                        <p:strVal val="visible"/>
                                      </p:to>
                                    </p:set>
                                  </p:childTnLst>
                                </p:cTn>
                              </p:par>
                            </p:childTnLst>
                          </p:cTn>
                        </p:par>
                        <p:par>
                          <p:cTn id="77" fill="hold">
                            <p:stCondLst>
                              <p:cond delay="0"/>
                            </p:stCondLst>
                            <p:childTnLst>
                              <p:par>
                                <p:cTn id="78" presetID="-1" presetClass="path" presetSubtype="0" accel="50000" decel="50000" fill="hold" nodeType="afterEffect">
                                  <p:stCondLst>
                                    <p:cond delay="0"/>
                                  </p:stCondLst>
                                  <p:childTnLst>
                                    <p:animMotion origin="layout" path="M 0.000000 0.000000 L -0.032160 0.438548" pathEditMode="relative">
                                      <p:cBhvr>
                                        <p:cTn id="79" dur="100" fill="hold"/>
                                        <p:tgtEl>
                                          <p:spTgt spid="347"/>
                                        </p:tgtEl>
                                        <p:attrNameLst>
                                          <p:attrName>ppt_x</p:attrName>
                                          <p:attrName>ppt_y</p:attrName>
                                        </p:attrNameLst>
                                      </p:cBhvr>
                                    </p:animMotion>
                                  </p:childTnLst>
                                </p:cTn>
                              </p:par>
                            </p:childTnLst>
                          </p:cTn>
                        </p:par>
                        <p:par>
                          <p:cTn id="80" fill="hold">
                            <p:stCondLst>
                              <p:cond delay="0"/>
                            </p:stCondLst>
                            <p:childTnLst>
                              <p:par>
                                <p:cTn id="81" presetID="6" presetClass="emph" presetSubtype="0" accel="50000" decel="50000" fill="hold" grpId="1" nodeType="withEffect">
                                  <p:stCondLst>
                                    <p:cond delay="0"/>
                                  </p:stCondLst>
                                  <p:childTnLst>
                                    <p:animScale>
                                      <p:cBhvr>
                                        <p:cTn id="82" dur="100" fill="hold"/>
                                        <p:tgtEl>
                                          <p:spTgt spid="347"/>
                                        </p:tgtEl>
                                      </p:cBhvr>
                                      <p:by x="34221" y="34221"/>
                                    </p:animScale>
                                  </p:childTnLst>
                                </p:cTn>
                              </p:par>
                            </p:childTnLst>
                          </p:cTn>
                        </p:par>
                        <p:par>
                          <p:cTn id="83" fill="hold">
                            <p:stCondLst>
                              <p:cond delay="0"/>
                            </p:stCondLst>
                            <p:childTnLst>
                              <p:par>
                                <p:cTn id="84" presetID="8" presetClass="emph" presetSubtype="0" accel="50000" decel="50000" fill="hold" grpId="2" nodeType="withEffect">
                                  <p:stCondLst>
                                    <p:cond delay="0"/>
                                  </p:stCondLst>
                                  <p:childTnLst>
                                    <p:animRot by="1642542">
                                      <p:cBhvr>
                                        <p:cTn id="85" dur="100" fill="hold"/>
                                        <p:tgtEl>
                                          <p:spTgt spid="347"/>
                                        </p:tgtEl>
                                        <p:attrNameLst>
                                          <p:attrName>r</p:attrName>
                                        </p:attrNameLst>
                                      </p:cBhvr>
                                    </p:animRot>
                                  </p:childTnLst>
                                </p:cTn>
                              </p:par>
                            </p:childTnLst>
                          </p:cTn>
                        </p:par>
                        <p:par>
                          <p:cTn id="86" fill="hold">
                            <p:stCondLst>
                              <p:cond delay="100"/>
                            </p:stCondLst>
                            <p:childTnLst>
                              <p:par>
                                <p:cTn id="87" presetID="1" presetClass="exit" presetSubtype="0" fill="hold" grpId="3" nodeType="afterEffect">
                                  <p:stCondLst>
                                    <p:cond delay="0"/>
                                  </p:stCondLst>
                                  <p:iterate>
                                    <p:tmAbs val="0"/>
                                  </p:iterate>
                                  <p:childTnLst>
                                    <p:set>
                                      <p:cBhvr>
                                        <p:cTn id="88" fill="hold">
                                          <p:stCondLst>
                                            <p:cond delay="0"/>
                                          </p:stCondLst>
                                        </p:cTn>
                                        <p:tgtEl>
                                          <p:spTgt spid="347"/>
                                        </p:tgtEl>
                                        <p:attrNameLst>
                                          <p:attrName>style.visibility</p:attrName>
                                        </p:attrNameLst>
                                      </p:cBhvr>
                                      <p:to>
                                        <p:strVal val="hidden"/>
                                      </p:to>
                                    </p:set>
                                  </p:childTnLst>
                                </p:cTn>
                              </p:par>
                            </p:childTnLst>
                          </p:cTn>
                        </p:par>
                        <p:par>
                          <p:cTn id="89" fill="hold">
                            <p:stCondLst>
                              <p:cond delay="100"/>
                            </p:stCondLst>
                            <p:childTnLst>
                              <p:par>
                                <p:cTn id="90" presetID="1" presetClass="entr" presetSubtype="0" fill="hold" grpId="0" nodeType="afterEffect">
                                  <p:stCondLst>
                                    <p:cond delay="100"/>
                                  </p:stCondLst>
                                  <p:iterate>
                                    <p:tmAbs val="0"/>
                                  </p:iterate>
                                  <p:childTnLst>
                                    <p:set>
                                      <p:cBhvr>
                                        <p:cTn id="91" fill="hold"/>
                                        <p:tgtEl>
                                          <p:spTgt spid="344"/>
                                        </p:tgtEl>
                                        <p:attrNameLst>
                                          <p:attrName>style.visibility</p:attrName>
                                        </p:attrNameLst>
                                      </p:cBhvr>
                                      <p:to>
                                        <p:strVal val="visible"/>
                                      </p:to>
                                    </p:set>
                                  </p:childTnLst>
                                </p:cTn>
                              </p:par>
                            </p:childTnLst>
                          </p:cTn>
                        </p:par>
                        <p:par>
                          <p:cTn id="92" fill="hold">
                            <p:stCondLst>
                              <p:cond delay="0"/>
                            </p:stCondLst>
                            <p:childTnLst>
                              <p:par>
                                <p:cTn id="93" presetID="-1" presetClass="path" presetSubtype="0" accel="50000" decel="50000" fill="hold" nodeType="afterEffect">
                                  <p:stCondLst>
                                    <p:cond delay="100"/>
                                  </p:stCondLst>
                                  <p:childTnLst>
                                    <p:animMotion origin="layout" path="M 0.000000 0.000000 L 0.012884 0.396617" pathEditMode="relative">
                                      <p:cBhvr>
                                        <p:cTn id="94" dur="100" fill="hold"/>
                                        <p:tgtEl>
                                          <p:spTgt spid="344"/>
                                        </p:tgtEl>
                                        <p:attrNameLst>
                                          <p:attrName>ppt_x</p:attrName>
                                          <p:attrName>ppt_y</p:attrName>
                                        </p:attrNameLst>
                                      </p:cBhvr>
                                    </p:animMotion>
                                  </p:childTnLst>
                                </p:cTn>
                              </p:par>
                            </p:childTnLst>
                          </p:cTn>
                        </p:par>
                        <p:par>
                          <p:cTn id="95" fill="hold">
                            <p:stCondLst>
                              <p:cond delay="0"/>
                            </p:stCondLst>
                            <p:childTnLst>
                              <p:par>
                                <p:cTn id="96" presetID="6" presetClass="emph" presetSubtype="0" accel="50000" decel="50000" fill="hold" grpId="1" nodeType="withEffect">
                                  <p:stCondLst>
                                    <p:cond delay="0"/>
                                  </p:stCondLst>
                                  <p:childTnLst>
                                    <p:animScale>
                                      <p:cBhvr>
                                        <p:cTn id="97" dur="100" fill="hold"/>
                                        <p:tgtEl>
                                          <p:spTgt spid="344"/>
                                        </p:tgtEl>
                                      </p:cBhvr>
                                      <p:by x="34221" y="34221"/>
                                    </p:animScale>
                                  </p:childTnLst>
                                </p:cTn>
                              </p:par>
                            </p:childTnLst>
                          </p:cTn>
                        </p:par>
                        <p:par>
                          <p:cTn id="98" fill="hold">
                            <p:stCondLst>
                              <p:cond delay="0"/>
                            </p:stCondLst>
                            <p:childTnLst>
                              <p:par>
                                <p:cTn id="99" presetID="8" presetClass="emph" presetSubtype="0" accel="50000" decel="50000" fill="hold" grpId="2" nodeType="withEffect">
                                  <p:stCondLst>
                                    <p:cond delay="0"/>
                                  </p:stCondLst>
                                  <p:childTnLst>
                                    <p:animRot by="1642542">
                                      <p:cBhvr>
                                        <p:cTn id="100" dur="100" fill="hold"/>
                                        <p:tgtEl>
                                          <p:spTgt spid="344"/>
                                        </p:tgtEl>
                                        <p:attrNameLst>
                                          <p:attrName>r</p:attrName>
                                        </p:attrNameLst>
                                      </p:cBhvr>
                                    </p:animRot>
                                  </p:childTnLst>
                                </p:cTn>
                              </p:par>
                            </p:childTnLst>
                          </p:cTn>
                        </p:par>
                        <p:par>
                          <p:cTn id="101" fill="hold">
                            <p:stCondLst>
                              <p:cond delay="100"/>
                            </p:stCondLst>
                            <p:childTnLst>
                              <p:par>
                                <p:cTn id="102" presetID="1" presetClass="exit" presetSubtype="0" fill="hold" grpId="3" nodeType="afterEffect">
                                  <p:stCondLst>
                                    <p:cond delay="0"/>
                                  </p:stCondLst>
                                  <p:iterate>
                                    <p:tmAbs val="0"/>
                                  </p:iterate>
                                  <p:childTnLst>
                                    <p:set>
                                      <p:cBhvr>
                                        <p:cTn id="103" fill="hold">
                                          <p:stCondLst>
                                            <p:cond delay="0"/>
                                          </p:stCondLst>
                                        </p:cTn>
                                        <p:tgtEl>
                                          <p:spTgt spid="344"/>
                                        </p:tgtEl>
                                        <p:attrNameLst>
                                          <p:attrName>style.visibility</p:attrName>
                                        </p:attrNameLst>
                                      </p:cBhvr>
                                      <p:to>
                                        <p:strVal val="hidden"/>
                                      </p:to>
                                    </p:set>
                                  </p:childTnLst>
                                </p:cTn>
                              </p:par>
                            </p:childTnLst>
                          </p:cTn>
                        </p:par>
                        <p:par>
                          <p:cTn id="104" fill="hold">
                            <p:stCondLst>
                              <p:cond delay="100"/>
                            </p:stCondLst>
                            <p:childTnLst>
                              <p:par>
                                <p:cTn id="105" presetID="1" presetClass="exit" presetSubtype="0" fill="hold" grpId="1" nodeType="afterEffect">
                                  <p:stCondLst>
                                    <p:cond delay="0"/>
                                  </p:stCondLst>
                                  <p:iterate>
                                    <p:tmAbs val="0"/>
                                  </p:iterate>
                                  <p:childTnLst>
                                    <p:set>
                                      <p:cBhvr>
                                        <p:cTn id="106" fill="hold">
                                          <p:stCondLst>
                                            <p:cond delay="0"/>
                                          </p:stCondLst>
                                        </p:cTn>
                                        <p:tgtEl>
                                          <p:spTgt spid="356"/>
                                        </p:tgtEl>
                                        <p:attrNameLst>
                                          <p:attrName>style.visibility</p:attrName>
                                        </p:attrNameLst>
                                      </p:cBhvr>
                                      <p:to>
                                        <p:strVal val="hidden"/>
                                      </p:to>
                                    </p:set>
                                  </p:childTnLst>
                                </p:cTn>
                              </p:par>
                            </p:childTnLst>
                          </p:cTn>
                        </p:par>
                        <p:par>
                          <p:cTn id="107" fill="hold">
                            <p:stCondLst>
                              <p:cond delay="100"/>
                            </p:stCondLst>
                            <p:childTnLst>
                              <p:par>
                                <p:cTn id="108" presetID="1" presetClass="entr" presetSubtype="0" fill="hold" grpId="0" nodeType="afterEffect">
                                  <p:stCondLst>
                                    <p:cond delay="0"/>
                                  </p:stCondLst>
                                  <p:iterate>
                                    <p:tmAbs val="0"/>
                                  </p:iterate>
                                  <p:childTnLst>
                                    <p:set>
                                      <p:cBhvr>
                                        <p:cTn id="109" fill="hold"/>
                                        <p:tgtEl>
                                          <p:spTgt spid="363"/>
                                        </p:tgtEl>
                                        <p:attrNameLst>
                                          <p:attrName>style.visibility</p:attrName>
                                        </p:attrNameLst>
                                      </p:cBhvr>
                                      <p:to>
                                        <p:strVal val="visible"/>
                                      </p:to>
                                    </p:set>
                                  </p:childTnLst>
                                </p:cTn>
                              </p:par>
                            </p:childTnLst>
                          </p:cTn>
                        </p:par>
                        <p:par>
                          <p:cTn id="110" fill="hold">
                            <p:stCondLst>
                              <p:cond delay="100"/>
                            </p:stCondLst>
                            <p:childTnLst>
                              <p:par>
                                <p:cTn id="111" presetID="1" presetClass="exit" presetSubtype="0" fill="hold" grpId="0" nodeType="afterEffect">
                                  <p:stCondLst>
                                    <p:cond delay="0"/>
                                  </p:stCondLst>
                                  <p:iterate>
                                    <p:tmAbs val="0"/>
                                  </p:iterate>
                                  <p:childTnLst>
                                    <p:set>
                                      <p:cBhvr>
                                        <p:cTn id="112" fill="hold">
                                          <p:stCondLst>
                                            <p:cond delay="0"/>
                                          </p:stCondLst>
                                        </p:cTn>
                                        <p:tgtEl>
                                          <p:spTgt spid="354"/>
                                        </p:tgtEl>
                                        <p:attrNameLst>
                                          <p:attrName>style.visibility</p:attrName>
                                        </p:attrNameLst>
                                      </p:cBhvr>
                                      <p:to>
                                        <p:strVal val="hidden"/>
                                      </p:to>
                                    </p:set>
                                  </p:childTnLst>
                                </p:cTn>
                              </p:par>
                            </p:childTnLst>
                          </p:cTn>
                        </p:par>
                        <p:par>
                          <p:cTn id="113" fill="hold">
                            <p:stCondLst>
                              <p:cond delay="100"/>
                            </p:stCondLst>
                            <p:childTnLst>
                              <p:par>
                                <p:cTn id="114" presetID="1" presetClass="exit" presetSubtype="0" fill="hold" grpId="1" nodeType="afterEffect">
                                  <p:stCondLst>
                                    <p:cond delay="0"/>
                                  </p:stCondLst>
                                  <p:iterate>
                                    <p:tmAbs val="0"/>
                                  </p:iterate>
                                  <p:childTnLst>
                                    <p:set>
                                      <p:cBhvr>
                                        <p:cTn id="115" fill="hold">
                                          <p:stCondLst>
                                            <p:cond delay="0"/>
                                          </p:stCondLst>
                                        </p:cTn>
                                        <p:tgtEl>
                                          <p:spTgt spid="3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advAuto="0"/>
      <p:bldP spid="344" grpId="1" animBg="1" advAuto="0"/>
      <p:bldP spid="344" grpId="2" animBg="1" advAuto="0"/>
      <p:bldP spid="344" grpId="3" animBg="1" advAuto="0"/>
      <p:bldP spid="345" grpId="0" animBg="1" advAuto="0"/>
      <p:bldP spid="345" grpId="1" animBg="1" advAuto="0"/>
      <p:bldP spid="345" grpId="2" animBg="1" advAuto="0"/>
      <p:bldP spid="345" grpId="3" animBg="1" advAuto="0"/>
      <p:bldP spid="346" grpId="0" animBg="1" advAuto="0"/>
      <p:bldP spid="346" grpId="1" animBg="1" advAuto="0"/>
      <p:bldP spid="346" grpId="2" animBg="1" advAuto="0"/>
      <p:bldP spid="346" grpId="3" animBg="1" advAuto="0"/>
      <p:bldP spid="347" grpId="0" animBg="1" advAuto="0"/>
      <p:bldP spid="347" grpId="1" animBg="1" advAuto="0"/>
      <p:bldP spid="347" grpId="2" animBg="1" advAuto="0"/>
      <p:bldP spid="347" grpId="3" animBg="1" advAuto="0"/>
      <p:bldP spid="348" grpId="0" animBg="1" advAuto="0"/>
      <p:bldP spid="348" grpId="1" animBg="1" advAuto="0"/>
      <p:bldP spid="348" grpId="2" animBg="1" advAuto="0"/>
      <p:bldP spid="348" grpId="3" animBg="1" advAuto="0"/>
      <p:bldP spid="349" grpId="0" animBg="1" advAuto="0"/>
      <p:bldP spid="349" grpId="1" animBg="1" advAuto="0"/>
      <p:bldP spid="349" grpId="2" animBg="1" advAuto="0"/>
      <p:bldP spid="349" grpId="3" animBg="1" advAuto="0"/>
      <p:bldP spid="354" grpId="0" animBg="1" advAuto="0"/>
      <p:bldP spid="356" grpId="0" animBg="1" advAuto="0"/>
      <p:bldP spid="356" grpId="1" animBg="1" advAuto="0"/>
      <p:bldP spid="357" grpId="0" animBg="1" advAuto="0"/>
      <p:bldP spid="357" grpId="1" animBg="1" advAuto="0"/>
      <p:bldP spid="36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Double-click to edit"/>
          <p:cNvSpPr txBox="1">
            <a:spLocks noGrp="1"/>
          </p:cNvSpPr>
          <p:nvPr>
            <p:ph type="title"/>
          </p:nvPr>
        </p:nvSpPr>
        <p:spPr>
          <a:prstGeom prst="rect">
            <a:avLst/>
          </a:prstGeom>
        </p:spPr>
        <p:txBody>
          <a:bodyPr/>
          <a:lstStyle/>
          <a:p>
            <a:endParaRPr/>
          </a:p>
        </p:txBody>
      </p:sp>
      <p:grpSp>
        <p:nvGrpSpPr>
          <p:cNvPr id="374" name="Group"/>
          <p:cNvGrpSpPr/>
          <p:nvPr/>
        </p:nvGrpSpPr>
        <p:grpSpPr>
          <a:xfrm>
            <a:off x="1602440" y="3428065"/>
            <a:ext cx="1817723" cy="1960448"/>
            <a:chOff x="0" y="0"/>
            <a:chExt cx="2585203" cy="2788191"/>
          </a:xfrm>
        </p:grpSpPr>
        <p:grpSp>
          <p:nvGrpSpPr>
            <p:cNvPr id="372" name="Group"/>
            <p:cNvGrpSpPr/>
            <p:nvPr/>
          </p:nvGrpSpPr>
          <p:grpSpPr>
            <a:xfrm>
              <a:off x="0" y="-1"/>
              <a:ext cx="2585204" cy="2788193"/>
              <a:chOff x="0" y="0"/>
              <a:chExt cx="2585203" cy="2788191"/>
            </a:xfrm>
          </p:grpSpPr>
          <p:sp>
            <p:nvSpPr>
              <p:cNvPr id="369" name="Shape"/>
              <p:cNvSpPr/>
              <p:nvPr/>
            </p:nvSpPr>
            <p:spPr>
              <a:xfrm>
                <a:off x="0" y="549596"/>
                <a:ext cx="1294517" cy="22385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70" name="Shape"/>
              <p:cNvSpPr/>
              <p:nvPr/>
            </p:nvSpPr>
            <p:spPr>
              <a:xfrm>
                <a:off x="1294516" y="549596"/>
                <a:ext cx="1290688" cy="2238596"/>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71" name="Shape"/>
              <p:cNvSpPr/>
              <p:nvPr/>
            </p:nvSpPr>
            <p:spPr>
              <a:xfrm>
                <a:off x="0" y="0"/>
                <a:ext cx="2585204" cy="1166215"/>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373" name="Shape"/>
            <p:cNvSpPr/>
            <p:nvPr/>
          </p:nvSpPr>
          <p:spPr>
            <a:xfrm>
              <a:off x="9936" y="563943"/>
              <a:ext cx="1286222" cy="2224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blipFill rotWithShape="1">
              <a:blip r:embed="rId2"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pic>
        <p:nvPicPr>
          <p:cNvPr id="375" name="000031_left.png" descr="000031_left.png"/>
          <p:cNvPicPr>
            <a:picLocks noChangeAspect="1"/>
          </p:cNvPicPr>
          <p:nvPr/>
        </p:nvPicPr>
        <p:blipFill>
          <a:blip r:embed="rId3"/>
          <a:stretch>
            <a:fillRect/>
          </a:stretch>
        </p:blipFill>
        <p:spPr>
          <a:xfrm>
            <a:off x="1524000" y="970"/>
            <a:ext cx="9144000" cy="2760870"/>
          </a:xfrm>
          <a:prstGeom prst="rect">
            <a:avLst/>
          </a:prstGeom>
          <a:ln w="12700">
            <a:miter lim="400000"/>
          </a:ln>
        </p:spPr>
      </p:pic>
      <p:sp>
        <p:nvSpPr>
          <p:cNvPr id="376" name="Arrow"/>
          <p:cNvSpPr/>
          <p:nvPr/>
        </p:nvSpPr>
        <p:spPr>
          <a:xfrm>
            <a:off x="3566284" y="4151802"/>
            <a:ext cx="1175023" cy="790208"/>
          </a:xfrm>
          <a:prstGeom prst="rightArrow">
            <a:avLst>
              <a:gd name="adj1" fmla="val 36729"/>
              <a:gd name="adj2" fmla="val 65677"/>
            </a:avLst>
          </a:prstGeom>
          <a:blipFill>
            <a:blip r:embed="rId4"/>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377" name="4D convolution"/>
          <p:cNvSpPr txBox="1"/>
          <p:nvPr/>
        </p:nvSpPr>
        <p:spPr>
          <a:xfrm>
            <a:off x="3343881" y="3266489"/>
            <a:ext cx="1619827" cy="912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800"/>
            </a:lvl1pPr>
          </a:lstStyle>
          <a:p>
            <a:r>
              <a:rPr sz="1969"/>
              <a:t>4D convolution</a:t>
            </a:r>
          </a:p>
        </p:txBody>
      </p:sp>
      <p:grpSp>
        <p:nvGrpSpPr>
          <p:cNvPr id="385" name="Group"/>
          <p:cNvGrpSpPr/>
          <p:nvPr/>
        </p:nvGrpSpPr>
        <p:grpSpPr>
          <a:xfrm>
            <a:off x="4829951" y="3428065"/>
            <a:ext cx="3115677" cy="1960448"/>
            <a:chOff x="0" y="0"/>
            <a:chExt cx="4431183" cy="2788191"/>
          </a:xfrm>
        </p:grpSpPr>
        <p:grpSp>
          <p:nvGrpSpPr>
            <p:cNvPr id="383" name="Group"/>
            <p:cNvGrpSpPr/>
            <p:nvPr/>
          </p:nvGrpSpPr>
          <p:grpSpPr>
            <a:xfrm>
              <a:off x="0" y="-1"/>
              <a:ext cx="2585204" cy="2788193"/>
              <a:chOff x="0" y="0"/>
              <a:chExt cx="2585203" cy="2788191"/>
            </a:xfrm>
          </p:grpSpPr>
          <p:grpSp>
            <p:nvGrpSpPr>
              <p:cNvPr id="381" name="Group"/>
              <p:cNvGrpSpPr/>
              <p:nvPr/>
            </p:nvGrpSpPr>
            <p:grpSpPr>
              <a:xfrm>
                <a:off x="0" y="-1"/>
                <a:ext cx="2585204" cy="2788193"/>
                <a:chOff x="0" y="0"/>
                <a:chExt cx="2585203" cy="2788191"/>
              </a:xfrm>
            </p:grpSpPr>
            <p:sp>
              <p:nvSpPr>
                <p:cNvPr id="378" name="Shape"/>
                <p:cNvSpPr/>
                <p:nvPr/>
              </p:nvSpPr>
              <p:spPr>
                <a:xfrm>
                  <a:off x="0" y="549596"/>
                  <a:ext cx="1294517" cy="22385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79" name="Shape"/>
                <p:cNvSpPr/>
                <p:nvPr/>
              </p:nvSpPr>
              <p:spPr>
                <a:xfrm>
                  <a:off x="1294516" y="549596"/>
                  <a:ext cx="1290688" cy="2238596"/>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380" name="Shape"/>
                <p:cNvSpPr/>
                <p:nvPr/>
              </p:nvSpPr>
              <p:spPr>
                <a:xfrm>
                  <a:off x="0" y="0"/>
                  <a:ext cx="2585204" cy="1166215"/>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382" name="Shape"/>
              <p:cNvSpPr/>
              <p:nvPr/>
            </p:nvSpPr>
            <p:spPr>
              <a:xfrm>
                <a:off x="9936" y="563943"/>
                <a:ext cx="1286222" cy="2224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blipFill rotWithShape="1">
                <a:blip r:embed="rId2"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384" name="Arrow"/>
            <p:cNvSpPr/>
            <p:nvPr/>
          </p:nvSpPr>
          <p:spPr>
            <a:xfrm>
              <a:off x="2760041" y="1113702"/>
              <a:ext cx="1671143" cy="1123851"/>
            </a:xfrm>
            <a:prstGeom prst="rightArrow">
              <a:avLst>
                <a:gd name="adj1" fmla="val 36729"/>
                <a:gd name="adj2" fmla="val 65677"/>
              </a:avLst>
            </a:prstGeom>
            <a:blipFill rotWithShape="1">
              <a:blip r:embed="rId4"/>
              <a:srcRect/>
              <a:tile tx="0" ty="0" sx="100000" sy="100000" flip="none" algn="tl"/>
            </a:blipFill>
            <a:ln w="12700" cap="flat">
              <a:noFill/>
              <a:miter lim="400000"/>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grpSp>
      <p:pic>
        <p:nvPicPr>
          <p:cNvPr id="386" name="disparity_map.png" descr="disparity_map.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8560" y="4211137"/>
            <a:ext cx="2592736" cy="782011"/>
          </a:xfrm>
          <a:prstGeom prst="rect">
            <a:avLst/>
          </a:prstGeom>
          <a:ln w="12700">
            <a:miter lim="400000"/>
          </a:ln>
        </p:spPr>
      </p:pic>
      <p:sp>
        <p:nvSpPr>
          <p:cNvPr id="387" name="softmax"/>
          <p:cNvSpPr txBox="1"/>
          <p:nvPr/>
        </p:nvSpPr>
        <p:spPr>
          <a:xfrm>
            <a:off x="6656368" y="3458404"/>
            <a:ext cx="1403497" cy="528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800"/>
            </a:lvl1pPr>
          </a:lstStyle>
          <a:p>
            <a:r>
              <a:rPr sz="1969"/>
              <a:t>softmax</a:t>
            </a:r>
          </a:p>
        </p:txBody>
      </p:sp>
      <p:sp>
        <p:nvSpPr>
          <p:cNvPr id="388" name="disparity map"/>
          <p:cNvSpPr txBox="1"/>
          <p:nvPr/>
        </p:nvSpPr>
        <p:spPr>
          <a:xfrm>
            <a:off x="8492376" y="3458404"/>
            <a:ext cx="1745104" cy="528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800"/>
            </a:lvl1pPr>
          </a:lstStyle>
          <a:p>
            <a:r>
              <a:rPr sz="1969"/>
              <a:t>disparity map</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Disparity vs depth"/>
          <p:cNvSpPr txBox="1">
            <a:spLocks noGrp="1"/>
          </p:cNvSpPr>
          <p:nvPr>
            <p:ph type="title"/>
          </p:nvPr>
        </p:nvSpPr>
        <p:spPr>
          <a:prstGeom prst="rect">
            <a:avLst/>
          </a:prstGeom>
        </p:spPr>
        <p:txBody>
          <a:bodyPr/>
          <a:lstStyle/>
          <a:p>
            <a:r>
              <a:t>Disparity vs depth</a:t>
            </a:r>
          </a:p>
        </p:txBody>
      </p:sp>
      <p:grpSp>
        <p:nvGrpSpPr>
          <p:cNvPr id="395" name="Group"/>
          <p:cNvGrpSpPr/>
          <p:nvPr/>
        </p:nvGrpSpPr>
        <p:grpSpPr>
          <a:xfrm>
            <a:off x="1748351" y="2991300"/>
            <a:ext cx="4284085" cy="3219077"/>
            <a:chOff x="-111825" y="-34972"/>
            <a:chExt cx="6092919" cy="4578241"/>
          </a:xfrm>
        </p:grpSpPr>
        <p:sp>
          <p:nvSpPr>
            <p:cNvPr id="391" name="Rectangle"/>
            <p:cNvSpPr/>
            <p:nvPr/>
          </p:nvSpPr>
          <p:spPr>
            <a:xfrm>
              <a:off x="0" y="0"/>
              <a:ext cx="5869269" cy="4354862"/>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grpSp>
          <p:nvGrpSpPr>
            <p:cNvPr id="394" name="depth_disp.pdf"/>
            <p:cNvGrpSpPr/>
            <p:nvPr/>
          </p:nvGrpSpPr>
          <p:grpSpPr>
            <a:xfrm>
              <a:off x="-111826" y="-34973"/>
              <a:ext cx="6092920" cy="4578243"/>
              <a:chOff x="0" y="0"/>
              <a:chExt cx="6092919" cy="4578241"/>
            </a:xfrm>
          </p:grpSpPr>
          <p:pic>
            <p:nvPicPr>
              <p:cNvPr id="393" name="depth_disp.pdf" descr="depth_disp.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0" y="88900"/>
                <a:ext cx="5838920" cy="4248042"/>
              </a:xfrm>
              <a:prstGeom prst="rect">
                <a:avLst/>
              </a:prstGeom>
              <a:ln>
                <a:noFill/>
              </a:ln>
              <a:effectLst/>
            </p:spPr>
          </p:pic>
          <p:pic>
            <p:nvPicPr>
              <p:cNvPr id="392" name="depth_disp.pdf" descr="depth_disp.pdf"/>
              <p:cNvPicPr>
                <a:picLocks/>
              </p:cNvPicPr>
              <p:nvPr/>
            </p:nvPicPr>
            <p:blipFill>
              <a:blip r:embed="rId3"/>
              <a:stretch>
                <a:fillRect/>
              </a:stretch>
            </p:blipFill>
            <p:spPr>
              <a:xfrm>
                <a:off x="0" y="0"/>
                <a:ext cx="6092920" cy="4578242"/>
              </a:xfrm>
              <a:prstGeom prst="rect">
                <a:avLst/>
              </a:prstGeom>
              <a:effectLst/>
            </p:spPr>
          </p:pic>
        </p:grpSp>
      </p:grpSp>
      <p:pic>
        <p:nvPicPr>
          <p:cNvPr id="396" name="000031_left.png" descr="000031_left.png"/>
          <p:cNvPicPr>
            <a:picLocks noChangeAspect="1"/>
          </p:cNvPicPr>
          <p:nvPr/>
        </p:nvPicPr>
        <p:blipFill>
          <a:blip r:embed="rId4"/>
          <a:stretch>
            <a:fillRect/>
          </a:stretch>
        </p:blipFill>
        <p:spPr>
          <a:xfrm>
            <a:off x="1524000" y="970"/>
            <a:ext cx="9144000" cy="2760870"/>
          </a:xfrm>
          <a:prstGeom prst="rect">
            <a:avLst/>
          </a:prstGeom>
          <a:ln w="12700">
            <a:miter lim="400000"/>
          </a:ln>
        </p:spPr>
      </p:pic>
      <p:grpSp>
        <p:nvGrpSpPr>
          <p:cNvPr id="403" name="Group"/>
          <p:cNvGrpSpPr/>
          <p:nvPr/>
        </p:nvGrpSpPr>
        <p:grpSpPr>
          <a:xfrm>
            <a:off x="6220384" y="2980558"/>
            <a:ext cx="4232169" cy="3239832"/>
            <a:chOff x="-127001" y="-88901"/>
            <a:chExt cx="6019083" cy="4607758"/>
          </a:xfrm>
        </p:grpSpPr>
        <p:grpSp>
          <p:nvGrpSpPr>
            <p:cNvPr id="399" name="Group"/>
            <p:cNvGrpSpPr/>
            <p:nvPr/>
          </p:nvGrpSpPr>
          <p:grpSpPr>
            <a:xfrm>
              <a:off x="-127001" y="-88901"/>
              <a:ext cx="6019083" cy="4607758"/>
              <a:chOff x="0" y="0"/>
              <a:chExt cx="6019081" cy="4607756"/>
            </a:xfrm>
          </p:grpSpPr>
          <p:sp>
            <p:nvSpPr>
              <p:cNvPr id="398" name="Rectangle"/>
              <p:cNvSpPr/>
              <p:nvPr/>
            </p:nvSpPr>
            <p:spPr>
              <a:xfrm>
                <a:off x="127000" y="88900"/>
                <a:ext cx="5765082" cy="4277557"/>
              </a:xfrm>
              <a:prstGeom prst="rect">
                <a:avLst/>
              </a:prstGeom>
              <a:solidFill>
                <a:srgbClr val="FFFFFF"/>
              </a:solidFill>
              <a:ln>
                <a:noFill/>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pic>
            <p:nvPicPr>
              <p:cNvPr id="397" name="Rectangle Rectangle" descr="Rectangle Rectangle"/>
              <p:cNvPicPr>
                <a:picLocks/>
              </p:cNvPicPr>
              <p:nvPr/>
            </p:nvPicPr>
            <p:blipFill>
              <a:blip r:embed="rId5"/>
              <a:stretch>
                <a:fillRect/>
              </a:stretch>
            </p:blipFill>
            <p:spPr>
              <a:xfrm>
                <a:off x="-1" y="-1"/>
                <a:ext cx="6019083" cy="4607758"/>
              </a:xfrm>
              <a:prstGeom prst="rect">
                <a:avLst/>
              </a:prstGeom>
              <a:effectLst/>
            </p:spPr>
          </p:pic>
        </p:grpSp>
        <p:graphicFrame>
          <p:nvGraphicFramePr>
            <p:cNvPr id="400" name="2D Column Chart"/>
            <p:cNvGraphicFramePr/>
            <p:nvPr/>
          </p:nvGraphicFramePr>
          <p:xfrm>
            <a:off x="35860" y="392936"/>
            <a:ext cx="5525130" cy="3386606"/>
          </p:xfrm>
          <a:graphic>
            <a:graphicData uri="http://schemas.openxmlformats.org/drawingml/2006/chart">
              <c:chart xmlns:c="http://schemas.openxmlformats.org/drawingml/2006/chart" xmlns:r="http://schemas.openxmlformats.org/officeDocument/2006/relationships" r:id="rId6"/>
            </a:graphicData>
          </a:graphic>
        </p:graphicFrame>
        <p:sp>
          <p:nvSpPr>
            <p:cNvPr id="401" name="Median error in meters"/>
            <p:cNvSpPr txBox="1"/>
            <p:nvPr/>
          </p:nvSpPr>
          <p:spPr>
            <a:xfrm>
              <a:off x="1429713" y="110480"/>
              <a:ext cx="3219206" cy="4873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500"/>
              </a:lvl1pPr>
            </a:lstStyle>
            <a:p>
              <a:r>
                <a:rPr sz="1758"/>
                <a:t>Median error in meters</a:t>
              </a:r>
            </a:p>
          </p:txBody>
        </p:sp>
        <p:sp>
          <p:nvSpPr>
            <p:cNvPr id="402" name="distance in meters"/>
            <p:cNvSpPr txBox="1"/>
            <p:nvPr/>
          </p:nvSpPr>
          <p:spPr>
            <a:xfrm>
              <a:off x="1977570" y="3776547"/>
              <a:ext cx="2659555" cy="4873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500"/>
              </a:lvl1pPr>
            </a:lstStyle>
            <a:p>
              <a:r>
                <a:rPr sz="1758"/>
                <a:t>distance in meters</a:t>
              </a: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tereo Depth Network"/>
          <p:cNvSpPr txBox="1">
            <a:spLocks noGrp="1"/>
          </p:cNvSpPr>
          <p:nvPr>
            <p:ph type="title"/>
          </p:nvPr>
        </p:nvSpPr>
        <p:spPr>
          <a:prstGeom prst="rect">
            <a:avLst/>
          </a:prstGeom>
        </p:spPr>
        <p:txBody>
          <a:bodyPr/>
          <a:lstStyle/>
          <a:p>
            <a:r>
              <a:t>Stereo Depth Network</a:t>
            </a:r>
          </a:p>
        </p:txBody>
      </p:sp>
      <p:pic>
        <p:nvPicPr>
          <p:cNvPr id="406"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56948" y="3132483"/>
            <a:ext cx="2686999" cy="920875"/>
          </a:xfrm>
          <a:custGeom>
            <a:avLst/>
            <a:gdLst/>
            <a:ahLst/>
            <a:cxnLst>
              <a:cxn ang="0">
                <a:pos x="wd2" y="hd2"/>
              </a:cxn>
              <a:cxn ang="5400000">
                <a:pos x="wd2" y="hd2"/>
              </a:cxn>
              <a:cxn ang="10800000">
                <a:pos x="wd2" y="hd2"/>
              </a:cxn>
              <a:cxn ang="16200000">
                <a:pos x="wd2" y="hd2"/>
              </a:cxn>
            </a:cxnLst>
            <a:rect l="0" t="0" r="r" b="b"/>
            <a:pathLst>
              <a:path w="21558" h="21596" extrusionOk="0">
                <a:moveTo>
                  <a:pt x="1084" y="0"/>
                </a:moveTo>
                <a:lnTo>
                  <a:pt x="1048" y="1832"/>
                </a:lnTo>
                <a:lnTo>
                  <a:pt x="1012" y="3665"/>
                </a:lnTo>
                <a:lnTo>
                  <a:pt x="506" y="3776"/>
                </a:lnTo>
                <a:lnTo>
                  <a:pt x="0" y="3881"/>
                </a:lnTo>
                <a:lnTo>
                  <a:pt x="0" y="12735"/>
                </a:lnTo>
                <a:lnTo>
                  <a:pt x="0" y="21596"/>
                </a:lnTo>
                <a:lnTo>
                  <a:pt x="6849" y="21596"/>
                </a:lnTo>
                <a:cubicBezTo>
                  <a:pt x="13469" y="21596"/>
                  <a:pt x="13697" y="21573"/>
                  <a:pt x="13697" y="20942"/>
                </a:cubicBezTo>
                <a:cubicBezTo>
                  <a:pt x="13697" y="20153"/>
                  <a:pt x="13999" y="19318"/>
                  <a:pt x="14105" y="19816"/>
                </a:cubicBezTo>
                <a:cubicBezTo>
                  <a:pt x="14145" y="20008"/>
                  <a:pt x="14800" y="20156"/>
                  <a:pt x="15602" y="20156"/>
                </a:cubicBezTo>
                <a:cubicBezTo>
                  <a:pt x="17110" y="20156"/>
                  <a:pt x="17299" y="20267"/>
                  <a:pt x="17192" y="21086"/>
                </a:cubicBezTo>
                <a:cubicBezTo>
                  <a:pt x="17135" y="21520"/>
                  <a:pt x="17377" y="21596"/>
                  <a:pt x="18799" y="21596"/>
                </a:cubicBezTo>
                <a:lnTo>
                  <a:pt x="20474" y="21596"/>
                </a:lnTo>
                <a:lnTo>
                  <a:pt x="20510" y="19770"/>
                </a:lnTo>
                <a:lnTo>
                  <a:pt x="20546" y="17938"/>
                </a:lnTo>
                <a:lnTo>
                  <a:pt x="21052" y="17833"/>
                </a:lnTo>
                <a:lnTo>
                  <a:pt x="21558" y="17728"/>
                </a:lnTo>
                <a:lnTo>
                  <a:pt x="21558" y="13416"/>
                </a:lnTo>
                <a:cubicBezTo>
                  <a:pt x="21558" y="10686"/>
                  <a:pt x="21510" y="9015"/>
                  <a:pt x="21428" y="8867"/>
                </a:cubicBezTo>
                <a:cubicBezTo>
                  <a:pt x="21335" y="8699"/>
                  <a:pt x="21335" y="8531"/>
                  <a:pt x="21428" y="8259"/>
                </a:cubicBezTo>
                <a:cubicBezTo>
                  <a:pt x="21585" y="7798"/>
                  <a:pt x="21600" y="5497"/>
                  <a:pt x="21448" y="5039"/>
                </a:cubicBezTo>
                <a:cubicBezTo>
                  <a:pt x="21388" y="4857"/>
                  <a:pt x="21319" y="3692"/>
                  <a:pt x="21298" y="2447"/>
                </a:cubicBezTo>
                <a:lnTo>
                  <a:pt x="21260" y="183"/>
                </a:lnTo>
                <a:lnTo>
                  <a:pt x="20801" y="72"/>
                </a:lnTo>
                <a:cubicBezTo>
                  <a:pt x="20486" y="-4"/>
                  <a:pt x="20270" y="157"/>
                  <a:pt x="20107" y="589"/>
                </a:cubicBezTo>
                <a:cubicBezTo>
                  <a:pt x="19880" y="1188"/>
                  <a:pt x="19862" y="1190"/>
                  <a:pt x="19715" y="602"/>
                </a:cubicBezTo>
                <a:cubicBezTo>
                  <a:pt x="19585" y="81"/>
                  <a:pt x="19387" y="-3"/>
                  <a:pt x="18423" y="39"/>
                </a:cubicBezTo>
                <a:cubicBezTo>
                  <a:pt x="17716" y="70"/>
                  <a:pt x="17164" y="269"/>
                  <a:pt x="16966" y="569"/>
                </a:cubicBezTo>
                <a:cubicBezTo>
                  <a:pt x="16587" y="1144"/>
                  <a:pt x="15769" y="1209"/>
                  <a:pt x="15656" y="674"/>
                </a:cubicBezTo>
                <a:cubicBezTo>
                  <a:pt x="15598" y="401"/>
                  <a:pt x="15539" y="401"/>
                  <a:pt x="15446" y="674"/>
                </a:cubicBezTo>
                <a:cubicBezTo>
                  <a:pt x="15374" y="882"/>
                  <a:pt x="15067" y="1053"/>
                  <a:pt x="14763" y="1053"/>
                </a:cubicBezTo>
                <a:cubicBezTo>
                  <a:pt x="14285" y="1053"/>
                  <a:pt x="14192" y="1176"/>
                  <a:pt x="14071" y="1950"/>
                </a:cubicBezTo>
                <a:cubicBezTo>
                  <a:pt x="13907" y="2999"/>
                  <a:pt x="13518" y="2975"/>
                  <a:pt x="13518" y="1917"/>
                </a:cubicBezTo>
                <a:cubicBezTo>
                  <a:pt x="13518" y="1537"/>
                  <a:pt x="13427" y="957"/>
                  <a:pt x="13314" y="628"/>
                </a:cubicBezTo>
                <a:cubicBezTo>
                  <a:pt x="13127" y="80"/>
                  <a:pt x="12615" y="35"/>
                  <a:pt x="7097" y="19"/>
                </a:cubicBezTo>
                <a:lnTo>
                  <a:pt x="1084" y="0"/>
                </a:lnTo>
                <a:close/>
              </a:path>
            </a:pathLst>
          </a:custGeom>
          <a:ln w="12700">
            <a:miter lim="400000"/>
          </a:ln>
        </p:spPr>
      </p:pic>
      <p:sp>
        <p:nvSpPr>
          <p:cNvPr id="407" name="Arrow"/>
          <p:cNvSpPr/>
          <p:nvPr/>
        </p:nvSpPr>
        <p:spPr>
          <a:xfrm>
            <a:off x="4094680" y="3132483"/>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grpSp>
        <p:nvGrpSpPr>
          <p:cNvPr id="411" name="Group"/>
          <p:cNvGrpSpPr/>
          <p:nvPr/>
        </p:nvGrpSpPr>
        <p:grpSpPr>
          <a:xfrm>
            <a:off x="5133672" y="2734913"/>
            <a:ext cx="1506886" cy="1625205"/>
            <a:chOff x="0" y="0"/>
            <a:chExt cx="2143125" cy="2311401"/>
          </a:xfrm>
        </p:grpSpPr>
        <p:sp>
          <p:nvSpPr>
            <p:cNvPr id="408" name="Shape"/>
            <p:cNvSpPr/>
            <p:nvPr/>
          </p:nvSpPr>
          <p:spPr>
            <a:xfrm>
              <a:off x="0" y="455613"/>
              <a:ext cx="1073150"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409" name="Shape"/>
            <p:cNvSpPr/>
            <p:nvPr/>
          </p:nvSpPr>
          <p:spPr>
            <a:xfrm>
              <a:off x="1073150" y="455613"/>
              <a:ext cx="1069975"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410" name="Shape"/>
            <p:cNvSpPr/>
            <p:nvPr/>
          </p:nvSpPr>
          <p:spPr>
            <a:xfrm>
              <a:off x="0" y="0"/>
              <a:ext cx="2143126" cy="966788"/>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412" name="Stereo Images"/>
          <p:cNvSpPr txBox="1"/>
          <p:nvPr/>
        </p:nvSpPr>
        <p:spPr>
          <a:xfrm>
            <a:off x="-2457146" y="2703926"/>
            <a:ext cx="173701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Stereo Images</a:t>
            </a:r>
          </a:p>
        </p:txBody>
      </p:sp>
      <p:sp>
        <p:nvSpPr>
          <p:cNvPr id="413" name="Disparity Cube"/>
          <p:cNvSpPr txBox="1"/>
          <p:nvPr/>
        </p:nvSpPr>
        <p:spPr>
          <a:xfrm>
            <a:off x="5132245" y="2278475"/>
            <a:ext cx="1801776"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 Cube</a:t>
            </a:r>
          </a:p>
        </p:txBody>
      </p:sp>
      <p:grpSp>
        <p:nvGrpSpPr>
          <p:cNvPr id="417" name="Group"/>
          <p:cNvGrpSpPr/>
          <p:nvPr/>
        </p:nvGrpSpPr>
        <p:grpSpPr>
          <a:xfrm>
            <a:off x="8515048" y="2780318"/>
            <a:ext cx="1506886" cy="1625205"/>
            <a:chOff x="0" y="0"/>
            <a:chExt cx="2143125" cy="2311401"/>
          </a:xfrm>
        </p:grpSpPr>
        <p:sp>
          <p:nvSpPr>
            <p:cNvPr id="414" name="Shape"/>
            <p:cNvSpPr/>
            <p:nvPr/>
          </p:nvSpPr>
          <p:spPr>
            <a:xfrm>
              <a:off x="0" y="455613"/>
              <a:ext cx="1073150"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BFBB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415" name="Shape"/>
            <p:cNvSpPr/>
            <p:nvPr/>
          </p:nvSpPr>
          <p:spPr>
            <a:xfrm>
              <a:off x="1073150" y="455613"/>
              <a:ext cx="1069975"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A7A1CF"/>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416" name="Shape"/>
            <p:cNvSpPr/>
            <p:nvPr/>
          </p:nvSpPr>
          <p:spPr>
            <a:xfrm>
              <a:off x="0" y="0"/>
              <a:ext cx="2143126" cy="966788"/>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C8C2FF"/>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418" name="Depth Cube"/>
          <p:cNvSpPr txBox="1"/>
          <p:nvPr/>
        </p:nvSpPr>
        <p:spPr>
          <a:xfrm>
            <a:off x="8571584" y="2278475"/>
            <a:ext cx="1477970"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Depth Cube</a:t>
            </a:r>
          </a:p>
        </p:txBody>
      </p:sp>
      <p:sp>
        <p:nvSpPr>
          <p:cNvPr id="419" name="Arrow"/>
          <p:cNvSpPr/>
          <p:nvPr/>
        </p:nvSpPr>
        <p:spPr>
          <a:xfrm>
            <a:off x="6706939" y="3069033"/>
            <a:ext cx="1719184" cy="1018776"/>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420" name="resolution…"/>
          <p:cNvSpPr txBox="1"/>
          <p:nvPr/>
        </p:nvSpPr>
        <p:spPr>
          <a:xfrm>
            <a:off x="5277173" y="4440423"/>
            <a:ext cx="1253036" cy="721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resolution</a:t>
            </a:r>
          </a:p>
          <a:p>
            <a:r>
              <a:rPr sz="2110"/>
              <a:t>1 pixel</a:t>
            </a:r>
          </a:p>
        </p:txBody>
      </p:sp>
      <p:sp>
        <p:nvSpPr>
          <p:cNvPr id="421" name="resolution…"/>
          <p:cNvSpPr txBox="1"/>
          <p:nvPr/>
        </p:nvSpPr>
        <p:spPr>
          <a:xfrm>
            <a:off x="8658547" y="4440423"/>
            <a:ext cx="1253036" cy="721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resolution</a:t>
            </a:r>
          </a:p>
          <a:p>
            <a:r>
              <a:rPr sz="2110"/>
              <a:t>1 m</a:t>
            </a:r>
          </a:p>
        </p:txBody>
      </p:sp>
      <p:sp>
        <p:nvSpPr>
          <p:cNvPr id="422" name="interpolation"/>
          <p:cNvSpPr txBox="1"/>
          <p:nvPr/>
        </p:nvSpPr>
        <p:spPr>
          <a:xfrm>
            <a:off x="6715996" y="3353759"/>
            <a:ext cx="1568827"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solidFill>
                  <a:srgbClr val="FFFFFF"/>
                </a:solidFill>
                <a:effectLst>
                  <a:outerShdw blurRad="25400" dist="12700" dir="5400000" rotWithShape="0">
                    <a:srgbClr val="000000">
                      <a:alpha val="50000"/>
                    </a:srgbClr>
                  </a:outerShdw>
                </a:effectLst>
              </a:defRPr>
            </a:lvl1pPr>
          </a:lstStyle>
          <a:p>
            <a:r>
              <a:rPr sz="2110"/>
              <a:t>interpolation</a:t>
            </a:r>
          </a:p>
        </p:txBody>
      </p:sp>
      <p:pic>
        <p:nvPicPr>
          <p:cNvPr id="423"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980197" y="3039515"/>
            <a:ext cx="3415886" cy="10129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799" y="21600"/>
                </a:lnTo>
                <a:lnTo>
                  <a:pt x="21600" y="21600"/>
                </a:lnTo>
                <a:lnTo>
                  <a:pt x="21600" y="10800"/>
                </a:lnTo>
                <a:lnTo>
                  <a:pt x="21600" y="0"/>
                </a:lnTo>
                <a:lnTo>
                  <a:pt x="10799" y="0"/>
                </a:lnTo>
                <a:lnTo>
                  <a:pt x="0" y="0"/>
                </a:lnTo>
                <a:close/>
              </a:path>
            </a:pathLst>
          </a:custGeom>
          <a:ln w="12700">
            <a:miter lim="400000"/>
          </a:ln>
        </p:spPr>
      </p:pic>
      <p:sp>
        <p:nvSpPr>
          <p:cNvPr id="424" name="softmax"/>
          <p:cNvSpPr/>
          <p:nvPr/>
        </p:nvSpPr>
        <p:spPr>
          <a:xfrm>
            <a:off x="12442189" y="2916522"/>
            <a:ext cx="1193004" cy="1258948"/>
          </a:xfrm>
          <a:prstGeom prst="rightArrow">
            <a:avLst>
              <a:gd name="adj1" fmla="val 32000"/>
              <a:gd name="adj2" fmla="val 47904"/>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3000">
                <a:solidFill>
                  <a:srgbClr val="FFFFFF"/>
                </a:solidFill>
                <a:effectLst>
                  <a:outerShdw blurRad="25400" dist="12700" dir="5400000" rotWithShape="0">
                    <a:srgbClr val="000000">
                      <a:alpha val="50000"/>
                    </a:srgbClr>
                  </a:outerShdw>
                </a:effectLst>
              </a:defRPr>
            </a:lvl1pPr>
          </a:lstStyle>
          <a:p>
            <a:r>
              <a:rPr sz="2110"/>
              <a:t>softmax</a:t>
            </a:r>
          </a:p>
        </p:txBody>
      </p:sp>
      <p:sp>
        <p:nvSpPr>
          <p:cNvPr id="425" name="Depth Map"/>
          <p:cNvSpPr txBox="1"/>
          <p:nvPr/>
        </p:nvSpPr>
        <p:spPr>
          <a:xfrm>
            <a:off x="15018486" y="2446886"/>
            <a:ext cx="1354538"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Depth Map</a:t>
            </a:r>
          </a:p>
        </p:txBody>
      </p:sp>
      <p:sp>
        <p:nvSpPr>
          <p:cNvPr id="426" name="L1-loss on depth"/>
          <p:cNvSpPr txBox="1"/>
          <p:nvPr/>
        </p:nvSpPr>
        <p:spPr>
          <a:xfrm>
            <a:off x="14732348" y="4342113"/>
            <a:ext cx="2103141"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b="1"/>
            </a:lvl1pPr>
          </a:lstStyle>
          <a:p>
            <a:r>
              <a:rPr sz="2110"/>
              <a:t>L1-loss on depth</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tereo Depth Network"/>
          <p:cNvSpPr txBox="1">
            <a:spLocks noGrp="1"/>
          </p:cNvSpPr>
          <p:nvPr>
            <p:ph type="title"/>
          </p:nvPr>
        </p:nvSpPr>
        <p:spPr>
          <a:prstGeom prst="rect">
            <a:avLst/>
          </a:prstGeom>
        </p:spPr>
        <p:txBody>
          <a:bodyPr/>
          <a:lstStyle/>
          <a:p>
            <a:r>
              <a:t>Stereo Depth Network</a:t>
            </a:r>
          </a:p>
        </p:txBody>
      </p:sp>
      <p:grpSp>
        <p:nvGrpSpPr>
          <p:cNvPr id="432" name="Group"/>
          <p:cNvGrpSpPr/>
          <p:nvPr/>
        </p:nvGrpSpPr>
        <p:grpSpPr>
          <a:xfrm>
            <a:off x="2432002" y="2138085"/>
            <a:ext cx="2902694" cy="3130610"/>
            <a:chOff x="0" y="0"/>
            <a:chExt cx="4128273" cy="4452422"/>
          </a:xfrm>
        </p:grpSpPr>
        <p:sp>
          <p:nvSpPr>
            <p:cNvPr id="429" name="Shape"/>
            <p:cNvSpPr/>
            <p:nvPr/>
          </p:nvSpPr>
          <p:spPr>
            <a:xfrm>
              <a:off x="0" y="877641"/>
              <a:ext cx="2067195" cy="35747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BFBB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430" name="Shape"/>
            <p:cNvSpPr/>
            <p:nvPr/>
          </p:nvSpPr>
          <p:spPr>
            <a:xfrm>
              <a:off x="2067194" y="877641"/>
              <a:ext cx="2061080" cy="3574782"/>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A7A1CF"/>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431" name="Shape"/>
            <p:cNvSpPr/>
            <p:nvPr/>
          </p:nvSpPr>
          <p:spPr>
            <a:xfrm>
              <a:off x="0" y="0"/>
              <a:ext cx="4128274" cy="1862311"/>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C8C2FF"/>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433" name="Depth Cube"/>
          <p:cNvSpPr txBox="1"/>
          <p:nvPr/>
        </p:nvSpPr>
        <p:spPr>
          <a:xfrm>
            <a:off x="3186443" y="2037176"/>
            <a:ext cx="1477970"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Depth Cube</a:t>
            </a:r>
          </a:p>
        </p:txBody>
      </p:sp>
      <p:sp>
        <p:nvSpPr>
          <p:cNvPr id="434" name="depth…"/>
          <p:cNvSpPr txBox="1"/>
          <p:nvPr/>
        </p:nvSpPr>
        <p:spPr>
          <a:xfrm rot="19774010">
            <a:off x="4437245" y="4830154"/>
            <a:ext cx="756618" cy="721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depth</a:t>
            </a:r>
          </a:p>
          <a:p>
            <a:r>
              <a:rPr sz="2110"/>
              <a:t>(1m)</a:t>
            </a:r>
          </a:p>
        </p:txBody>
      </p:sp>
      <p:sp>
        <p:nvSpPr>
          <p:cNvPr id="435" name="width"/>
          <p:cNvSpPr txBox="1"/>
          <p:nvPr/>
        </p:nvSpPr>
        <p:spPr>
          <a:xfrm rot="1878571">
            <a:off x="2615362" y="4821960"/>
            <a:ext cx="721352"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width</a:t>
            </a:r>
          </a:p>
        </p:txBody>
      </p:sp>
      <p:sp>
        <p:nvSpPr>
          <p:cNvPr id="436" name="height"/>
          <p:cNvSpPr txBox="1"/>
          <p:nvPr/>
        </p:nvSpPr>
        <p:spPr>
          <a:xfrm rot="16161085">
            <a:off x="1852626" y="3497564"/>
            <a:ext cx="796693"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height</a:t>
            </a:r>
          </a:p>
        </p:txBody>
      </p:sp>
      <p:pic>
        <p:nvPicPr>
          <p:cNvPr id="437"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988074" y="3296554"/>
            <a:ext cx="3415886" cy="10129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799" y="21600"/>
                </a:lnTo>
                <a:lnTo>
                  <a:pt x="21600" y="21600"/>
                </a:lnTo>
                <a:lnTo>
                  <a:pt x="21600" y="10800"/>
                </a:lnTo>
                <a:lnTo>
                  <a:pt x="21600" y="0"/>
                </a:lnTo>
                <a:lnTo>
                  <a:pt x="10799" y="0"/>
                </a:lnTo>
                <a:lnTo>
                  <a:pt x="0" y="0"/>
                </a:lnTo>
                <a:close/>
              </a:path>
            </a:pathLst>
          </a:custGeom>
          <a:ln w="12700">
            <a:miter lim="400000"/>
          </a:ln>
        </p:spPr>
      </p:pic>
      <p:sp>
        <p:nvSpPr>
          <p:cNvPr id="438" name="softmax"/>
          <p:cNvSpPr/>
          <p:nvPr/>
        </p:nvSpPr>
        <p:spPr>
          <a:xfrm>
            <a:off x="5450067" y="3173561"/>
            <a:ext cx="1193004" cy="1258947"/>
          </a:xfrm>
          <a:prstGeom prst="rightArrow">
            <a:avLst>
              <a:gd name="adj1" fmla="val 32000"/>
              <a:gd name="adj2" fmla="val 47904"/>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3000">
                <a:solidFill>
                  <a:srgbClr val="FFFFFF"/>
                </a:solidFill>
                <a:effectLst>
                  <a:outerShdw blurRad="25400" dist="12700" dir="5400000" rotWithShape="0">
                    <a:srgbClr val="000000">
                      <a:alpha val="50000"/>
                    </a:srgbClr>
                  </a:outerShdw>
                </a:effectLst>
              </a:defRPr>
            </a:lvl1pPr>
          </a:lstStyle>
          <a:p>
            <a:r>
              <a:rPr sz="2110"/>
              <a:t>softmax</a:t>
            </a:r>
          </a:p>
        </p:txBody>
      </p:sp>
      <p:sp>
        <p:nvSpPr>
          <p:cNvPr id="439" name="Depth Map"/>
          <p:cNvSpPr txBox="1"/>
          <p:nvPr/>
        </p:nvSpPr>
        <p:spPr>
          <a:xfrm>
            <a:off x="8026363" y="2703926"/>
            <a:ext cx="1354538"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Depth Map</a:t>
            </a:r>
          </a:p>
        </p:txBody>
      </p:sp>
      <p:sp>
        <p:nvSpPr>
          <p:cNvPr id="440" name="L1-loss on depth"/>
          <p:cNvSpPr txBox="1"/>
          <p:nvPr/>
        </p:nvSpPr>
        <p:spPr>
          <a:xfrm>
            <a:off x="7740226" y="4599153"/>
            <a:ext cx="2103141"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b="1"/>
            </a:lvl1pPr>
          </a:lstStyle>
          <a:p>
            <a:r>
              <a:rPr sz="2110"/>
              <a:t>L1-loss on depth</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Disparity vs depth"/>
          <p:cNvSpPr txBox="1">
            <a:spLocks noGrp="1"/>
          </p:cNvSpPr>
          <p:nvPr>
            <p:ph type="title"/>
          </p:nvPr>
        </p:nvSpPr>
        <p:spPr>
          <a:prstGeom prst="rect">
            <a:avLst/>
          </a:prstGeom>
        </p:spPr>
        <p:txBody>
          <a:bodyPr/>
          <a:lstStyle/>
          <a:p>
            <a:r>
              <a:t>Disparity vs depth</a:t>
            </a:r>
          </a:p>
        </p:txBody>
      </p:sp>
      <p:pic>
        <p:nvPicPr>
          <p:cNvPr id="466" name="000031_left.png" descr="000031_left.png"/>
          <p:cNvPicPr>
            <a:picLocks noChangeAspect="1"/>
          </p:cNvPicPr>
          <p:nvPr/>
        </p:nvPicPr>
        <p:blipFill>
          <a:blip r:embed="rId2"/>
          <a:stretch>
            <a:fillRect/>
          </a:stretch>
        </p:blipFill>
        <p:spPr>
          <a:xfrm>
            <a:off x="1524000" y="970"/>
            <a:ext cx="9144000" cy="2760870"/>
          </a:xfrm>
          <a:prstGeom prst="rect">
            <a:avLst/>
          </a:prstGeom>
          <a:ln w="12700">
            <a:miter lim="400000"/>
          </a:ln>
        </p:spPr>
      </p:pic>
      <p:grpSp>
        <p:nvGrpSpPr>
          <p:cNvPr id="473" name="Group"/>
          <p:cNvGrpSpPr/>
          <p:nvPr/>
        </p:nvGrpSpPr>
        <p:grpSpPr>
          <a:xfrm>
            <a:off x="1831816" y="2918271"/>
            <a:ext cx="8442143" cy="3832573"/>
            <a:chOff x="-127000" y="-88900"/>
            <a:chExt cx="12006602" cy="5450768"/>
          </a:xfrm>
        </p:grpSpPr>
        <p:grpSp>
          <p:nvGrpSpPr>
            <p:cNvPr id="469" name="Rectangle"/>
            <p:cNvGrpSpPr/>
            <p:nvPr/>
          </p:nvGrpSpPr>
          <p:grpSpPr>
            <a:xfrm>
              <a:off x="-127000" y="-88900"/>
              <a:ext cx="12006603" cy="4784931"/>
              <a:chOff x="0" y="0"/>
              <a:chExt cx="12006602" cy="4784930"/>
            </a:xfrm>
          </p:grpSpPr>
          <p:sp>
            <p:nvSpPr>
              <p:cNvPr id="468" name="Rectangle"/>
              <p:cNvSpPr/>
              <p:nvPr/>
            </p:nvSpPr>
            <p:spPr>
              <a:xfrm>
                <a:off x="127000" y="88900"/>
                <a:ext cx="11752603" cy="4454731"/>
              </a:xfrm>
              <a:prstGeom prst="rect">
                <a:avLst/>
              </a:prstGeom>
              <a:solidFill>
                <a:srgbClr val="FFFFFF"/>
              </a:solidFill>
              <a:ln>
                <a:noFill/>
              </a:ln>
              <a:effectLst/>
            </p:spPr>
            <p:txBody>
              <a:bodyPr wrap="square" lIns="35719" tIns="35719" rIns="35719" bIns="35719" numCol="1" anchor="ctr">
                <a:noAutofit/>
              </a:bodyPr>
              <a:lstStyle/>
              <a:p>
                <a:pPr>
                  <a:defRPr sz="3000">
                    <a:solidFill>
                      <a:srgbClr val="FFFFFF"/>
                    </a:solidFill>
                    <a:effectLst>
                      <a:outerShdw blurRad="25400" dist="12700" dir="5400000" rotWithShape="0">
                        <a:srgbClr val="000000">
                          <a:alpha val="50000"/>
                        </a:srgbClr>
                      </a:outerShdw>
                    </a:effectLst>
                  </a:defRPr>
                </a:pPr>
                <a:endParaRPr sz="2110"/>
              </a:p>
            </p:txBody>
          </p:sp>
          <p:pic>
            <p:nvPicPr>
              <p:cNvPr id="467" name="Rectangle Rectangle" descr="Rectangle Rectangle"/>
              <p:cNvPicPr>
                <a:picLocks/>
              </p:cNvPicPr>
              <p:nvPr/>
            </p:nvPicPr>
            <p:blipFill>
              <a:blip r:embed="rId3"/>
              <a:stretch>
                <a:fillRect/>
              </a:stretch>
            </p:blipFill>
            <p:spPr>
              <a:xfrm>
                <a:off x="0" y="0"/>
                <a:ext cx="12006603" cy="4784931"/>
              </a:xfrm>
              <a:prstGeom prst="rect">
                <a:avLst/>
              </a:prstGeom>
              <a:effectLst/>
            </p:spPr>
          </p:pic>
        </p:grpSp>
        <p:graphicFrame>
          <p:nvGraphicFramePr>
            <p:cNvPr id="470" name="2D Column Chart"/>
            <p:cNvGraphicFramePr/>
            <p:nvPr/>
          </p:nvGraphicFramePr>
          <p:xfrm>
            <a:off x="229668" y="481523"/>
            <a:ext cx="11318843" cy="3386606"/>
          </p:xfrm>
          <a:graphic>
            <a:graphicData uri="http://schemas.openxmlformats.org/drawingml/2006/chart">
              <c:chart xmlns:c="http://schemas.openxmlformats.org/drawingml/2006/chart" xmlns:r="http://schemas.openxmlformats.org/officeDocument/2006/relationships" r:id="rId4"/>
            </a:graphicData>
          </a:graphic>
        </p:graphicFrame>
        <p:sp>
          <p:nvSpPr>
            <p:cNvPr id="471" name="Median error in meters"/>
            <p:cNvSpPr/>
            <p:nvPr/>
          </p:nvSpPr>
          <p:spPr>
            <a:xfrm>
              <a:off x="6345507" y="3580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500"/>
              </a:lvl1pPr>
            </a:lstStyle>
            <a:p>
              <a:r>
                <a:rPr sz="1758"/>
                <a:t>Median error in meters</a:t>
              </a:r>
            </a:p>
          </p:txBody>
        </p:sp>
        <p:sp>
          <p:nvSpPr>
            <p:cNvPr id="472" name="distance in meters"/>
            <p:cNvSpPr/>
            <p:nvPr/>
          </p:nvSpPr>
          <p:spPr>
            <a:xfrm>
              <a:off x="6345507" y="40918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500"/>
              </a:lvl1pPr>
            </a:lstStyle>
            <a:p>
              <a:r>
                <a:rPr sz="1758"/>
                <a:t>distance in meters</a:t>
              </a:r>
            </a:p>
          </p:txBody>
        </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Locally Linear Depth Correction…"/>
          <p:cNvSpPr txBox="1">
            <a:spLocks noGrp="1"/>
          </p:cNvSpPr>
          <p:nvPr>
            <p:ph type="body" idx="22"/>
          </p:nvPr>
        </p:nvSpPr>
        <p:spPr>
          <a:xfrm>
            <a:off x="2416969" y="2802323"/>
            <a:ext cx="7358063" cy="1000530"/>
          </a:xfrm>
          <a:prstGeom prst="rect">
            <a:avLst/>
          </a:prstGeom>
        </p:spPr>
        <p:txBody>
          <a:bodyPr/>
          <a:lstStyle/>
          <a:p>
            <a:pPr>
              <a:defRPr u="sng"/>
            </a:pPr>
            <a:r>
              <a:t>Locally Linear Depth Correction </a:t>
            </a:r>
          </a:p>
          <a:p>
            <a:r>
              <a:t>from (</a:t>
            </a:r>
            <a:r>
              <a:rPr b="1"/>
              <a:t>cheap</a:t>
            </a:r>
            <a:r>
              <a:t>) 4-beam LiDAR signal*</a:t>
            </a:r>
          </a:p>
        </p:txBody>
      </p:sp>
      <p:pic>
        <p:nvPicPr>
          <p:cNvPr id="488" name="Scala.jpg" descr="Scal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046715" y="1251694"/>
            <a:ext cx="2415793" cy="1423170"/>
          </a:xfrm>
          <a:custGeom>
            <a:avLst/>
            <a:gdLst/>
            <a:ahLst/>
            <a:cxnLst>
              <a:cxn ang="0">
                <a:pos x="wd2" y="hd2"/>
              </a:cxn>
              <a:cxn ang="5400000">
                <a:pos x="wd2" y="hd2"/>
              </a:cxn>
              <a:cxn ang="10800000">
                <a:pos x="wd2" y="hd2"/>
              </a:cxn>
              <a:cxn ang="16200000">
                <a:pos x="wd2" y="hd2"/>
              </a:cxn>
            </a:cxnLst>
            <a:rect l="0" t="0" r="r" b="b"/>
            <a:pathLst>
              <a:path w="21551" h="21600" extrusionOk="0">
                <a:moveTo>
                  <a:pt x="10176" y="0"/>
                </a:moveTo>
                <a:cubicBezTo>
                  <a:pt x="5963" y="12"/>
                  <a:pt x="3876" y="45"/>
                  <a:pt x="3816" y="106"/>
                </a:cubicBezTo>
                <a:cubicBezTo>
                  <a:pt x="3755" y="169"/>
                  <a:pt x="2941" y="610"/>
                  <a:pt x="2006" y="1084"/>
                </a:cubicBezTo>
                <a:cubicBezTo>
                  <a:pt x="961" y="1615"/>
                  <a:pt x="274" y="2014"/>
                  <a:pt x="226" y="2126"/>
                </a:cubicBezTo>
                <a:cubicBezTo>
                  <a:pt x="131" y="2347"/>
                  <a:pt x="92" y="2928"/>
                  <a:pt x="22" y="5070"/>
                </a:cubicBezTo>
                <a:cubicBezTo>
                  <a:pt x="-22" y="6416"/>
                  <a:pt x="-5" y="7270"/>
                  <a:pt x="119" y="9872"/>
                </a:cubicBezTo>
                <a:cubicBezTo>
                  <a:pt x="202" y="11614"/>
                  <a:pt x="301" y="13726"/>
                  <a:pt x="338" y="14565"/>
                </a:cubicBezTo>
                <a:cubicBezTo>
                  <a:pt x="380" y="15492"/>
                  <a:pt x="444" y="16233"/>
                  <a:pt x="505" y="16450"/>
                </a:cubicBezTo>
                <a:cubicBezTo>
                  <a:pt x="935" y="17990"/>
                  <a:pt x="5247" y="20566"/>
                  <a:pt x="8615" y="21295"/>
                </a:cubicBezTo>
                <a:cubicBezTo>
                  <a:pt x="8951" y="21368"/>
                  <a:pt x="9251" y="21465"/>
                  <a:pt x="9285" y="21515"/>
                </a:cubicBezTo>
                <a:cubicBezTo>
                  <a:pt x="9310" y="21552"/>
                  <a:pt x="11151" y="21585"/>
                  <a:pt x="13734" y="21600"/>
                </a:cubicBezTo>
                <a:lnTo>
                  <a:pt x="13880" y="21333"/>
                </a:lnTo>
                <a:cubicBezTo>
                  <a:pt x="14001" y="21115"/>
                  <a:pt x="14072" y="21072"/>
                  <a:pt x="14216" y="21126"/>
                </a:cubicBezTo>
                <a:cubicBezTo>
                  <a:pt x="14352" y="21176"/>
                  <a:pt x="14465" y="21120"/>
                  <a:pt x="14652" y="20910"/>
                </a:cubicBezTo>
                <a:cubicBezTo>
                  <a:pt x="14790" y="20754"/>
                  <a:pt x="14926" y="20626"/>
                  <a:pt x="14956" y="20626"/>
                </a:cubicBezTo>
                <a:cubicBezTo>
                  <a:pt x="14985" y="20626"/>
                  <a:pt x="15059" y="20449"/>
                  <a:pt x="15120" y="20232"/>
                </a:cubicBezTo>
                <a:cubicBezTo>
                  <a:pt x="15212" y="19904"/>
                  <a:pt x="15255" y="19852"/>
                  <a:pt x="15374" y="19914"/>
                </a:cubicBezTo>
                <a:cubicBezTo>
                  <a:pt x="15452" y="19955"/>
                  <a:pt x="15646" y="20011"/>
                  <a:pt x="15805" y="20041"/>
                </a:cubicBezTo>
                <a:cubicBezTo>
                  <a:pt x="16056" y="20089"/>
                  <a:pt x="16130" y="20054"/>
                  <a:pt x="16367" y="19753"/>
                </a:cubicBezTo>
                <a:cubicBezTo>
                  <a:pt x="16606" y="19451"/>
                  <a:pt x="16639" y="19354"/>
                  <a:pt x="16639" y="18987"/>
                </a:cubicBezTo>
                <a:cubicBezTo>
                  <a:pt x="16639" y="18354"/>
                  <a:pt x="16736" y="18004"/>
                  <a:pt x="16915" y="18004"/>
                </a:cubicBezTo>
                <a:cubicBezTo>
                  <a:pt x="16998" y="18004"/>
                  <a:pt x="17369" y="17681"/>
                  <a:pt x="17736" y="17284"/>
                </a:cubicBezTo>
                <a:lnTo>
                  <a:pt x="18404" y="16560"/>
                </a:lnTo>
                <a:lnTo>
                  <a:pt x="18757" y="16657"/>
                </a:lnTo>
                <a:cubicBezTo>
                  <a:pt x="19105" y="16751"/>
                  <a:pt x="19111" y="16756"/>
                  <a:pt x="19130" y="17149"/>
                </a:cubicBezTo>
                <a:cubicBezTo>
                  <a:pt x="19149" y="17522"/>
                  <a:pt x="19169" y="17557"/>
                  <a:pt x="19442" y="17674"/>
                </a:cubicBezTo>
                <a:lnTo>
                  <a:pt x="19733" y="17797"/>
                </a:lnTo>
                <a:lnTo>
                  <a:pt x="20617" y="16801"/>
                </a:lnTo>
                <a:lnTo>
                  <a:pt x="21498" y="15806"/>
                </a:lnTo>
                <a:lnTo>
                  <a:pt x="21538" y="14586"/>
                </a:lnTo>
                <a:cubicBezTo>
                  <a:pt x="21578" y="13307"/>
                  <a:pt x="21527" y="12624"/>
                  <a:pt x="21371" y="12359"/>
                </a:cubicBezTo>
                <a:cubicBezTo>
                  <a:pt x="21320" y="12271"/>
                  <a:pt x="20995" y="12105"/>
                  <a:pt x="20651" y="11990"/>
                </a:cubicBezTo>
                <a:cubicBezTo>
                  <a:pt x="20308" y="11875"/>
                  <a:pt x="20001" y="11757"/>
                  <a:pt x="19969" y="11723"/>
                </a:cubicBezTo>
                <a:cubicBezTo>
                  <a:pt x="19938" y="11690"/>
                  <a:pt x="19912" y="11503"/>
                  <a:pt x="19912" y="11308"/>
                </a:cubicBezTo>
                <a:cubicBezTo>
                  <a:pt x="19912" y="11065"/>
                  <a:pt x="19854" y="10851"/>
                  <a:pt x="19728" y="10631"/>
                </a:cubicBezTo>
                <a:lnTo>
                  <a:pt x="19544" y="10309"/>
                </a:lnTo>
                <a:lnTo>
                  <a:pt x="19633" y="7797"/>
                </a:lnTo>
                <a:cubicBezTo>
                  <a:pt x="19749" y="4553"/>
                  <a:pt x="19730" y="4670"/>
                  <a:pt x="20149" y="4646"/>
                </a:cubicBezTo>
                <a:cubicBezTo>
                  <a:pt x="20613" y="4620"/>
                  <a:pt x="20708" y="4439"/>
                  <a:pt x="20801" y="3405"/>
                </a:cubicBezTo>
                <a:cubicBezTo>
                  <a:pt x="20892" y="2391"/>
                  <a:pt x="20899" y="1232"/>
                  <a:pt x="20816" y="1144"/>
                </a:cubicBezTo>
                <a:cubicBezTo>
                  <a:pt x="20783" y="1109"/>
                  <a:pt x="20615" y="1060"/>
                  <a:pt x="20445" y="1038"/>
                </a:cubicBezTo>
                <a:cubicBezTo>
                  <a:pt x="19755" y="947"/>
                  <a:pt x="16600" y="196"/>
                  <a:pt x="16497" y="97"/>
                </a:cubicBezTo>
                <a:cubicBezTo>
                  <a:pt x="16441" y="45"/>
                  <a:pt x="14142" y="13"/>
                  <a:pt x="10176" y="0"/>
                </a:cubicBezTo>
                <a:close/>
              </a:path>
            </a:pathLst>
          </a:custGeom>
          <a:ln w="12700">
            <a:miter lim="400000"/>
          </a:ln>
        </p:spPr>
      </p:pic>
      <p:sp>
        <p:nvSpPr>
          <p:cNvPr id="489" name="*(we downsampled 64 KITTI beams to 4 beams)"/>
          <p:cNvSpPr txBox="1"/>
          <p:nvPr/>
        </p:nvSpPr>
        <p:spPr>
          <a:xfrm>
            <a:off x="2196704" y="6040409"/>
            <a:ext cx="7358063" cy="414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nSpc>
                <a:spcPct val="120000"/>
              </a:lnSpc>
              <a:defRPr sz="2800"/>
            </a:lvl1pPr>
          </a:lstStyle>
          <a:p>
            <a:r>
              <a:rPr sz="1969"/>
              <a:t>*(we downsampled 64 KITTI beams to 4 beams)</a:t>
            </a:r>
          </a:p>
        </p:txBody>
      </p:sp>
      <p:pic>
        <p:nvPicPr>
          <p:cNvPr id="490" name="purple_zoomin_Jun6.png" descr="purple_zoomin_Jun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3487" y="3688643"/>
            <a:ext cx="3965026" cy="215384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image74.png" descr="image7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588169"/>
            <a:ext cx="9144000" cy="2705101"/>
          </a:xfrm>
          <a:prstGeom prst="rect">
            <a:avLst/>
          </a:prstGeom>
          <a:ln w="12700">
            <a:miter lim="400000"/>
          </a:ln>
        </p:spPr>
      </p:pic>
      <p:pic>
        <p:nvPicPr>
          <p:cNvPr id="493" name="image73.png" descr="image7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1" y="3618310"/>
            <a:ext cx="9144001" cy="2705101"/>
          </a:xfrm>
          <a:prstGeom prst="rect">
            <a:avLst/>
          </a:prstGeom>
          <a:ln w="12700">
            <a:miter lim="400000"/>
          </a:ln>
        </p:spPr>
      </p:pic>
      <p:sp>
        <p:nvSpPr>
          <p:cNvPr id="494" name="4-Beam LiDAR"/>
          <p:cNvSpPr txBox="1"/>
          <p:nvPr/>
        </p:nvSpPr>
        <p:spPr>
          <a:xfrm>
            <a:off x="1728286" y="3694924"/>
            <a:ext cx="1745094"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rgbClr val="FFFFFF"/>
                </a:solidFill>
              </a:defRPr>
            </a:lvl1pPr>
          </a:lstStyle>
          <a:p>
            <a:r>
              <a:rPr sz="2110"/>
              <a:t>4-Beam LiDAR</a:t>
            </a:r>
          </a:p>
        </p:txBody>
      </p:sp>
      <p:sp>
        <p:nvSpPr>
          <p:cNvPr id="495" name="pseudo-LiDAR"/>
          <p:cNvSpPr txBox="1"/>
          <p:nvPr/>
        </p:nvSpPr>
        <p:spPr>
          <a:xfrm>
            <a:off x="1735900" y="640971"/>
            <a:ext cx="1743491"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rgbClr val="FFFFFF"/>
                </a:solidFill>
              </a:defRPr>
            </a:lvl1pPr>
          </a:lstStyle>
          <a:p>
            <a:r>
              <a:rPr sz="2110"/>
              <a:t>pseudo-LiDAR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3D object detectioN (Acc.)"/>
          <p:cNvSpPr txBox="1">
            <a:spLocks noGrp="1"/>
          </p:cNvSpPr>
          <p:nvPr>
            <p:ph type="title"/>
          </p:nvPr>
        </p:nvSpPr>
        <p:spPr>
          <a:prstGeom prst="rect">
            <a:avLst/>
          </a:prstGeom>
        </p:spPr>
        <p:txBody>
          <a:bodyPr/>
          <a:lstStyle/>
          <a:p>
            <a:r>
              <a:t>3D object detectioN (Acc.)</a:t>
            </a:r>
          </a:p>
        </p:txBody>
      </p:sp>
      <p:graphicFrame>
        <p:nvGraphicFramePr>
          <p:cNvPr id="1078" name="Chart 4"/>
          <p:cNvGraphicFramePr/>
          <p:nvPr/>
        </p:nvGraphicFramePr>
        <p:xfrm>
          <a:off x="3414010" y="1786682"/>
          <a:ext cx="6937752" cy="4727174"/>
        </p:xfrm>
        <a:graphic>
          <a:graphicData uri="http://schemas.openxmlformats.org/drawingml/2006/chart">
            <c:chart xmlns:c="http://schemas.openxmlformats.org/drawingml/2006/chart" xmlns:r="http://schemas.openxmlformats.org/officeDocument/2006/relationships" r:id="rId2"/>
          </a:graphicData>
        </a:graphic>
      </p:graphicFrame>
      <p:sp>
        <p:nvSpPr>
          <p:cNvPr id="1079" name="KITTI benchmark [Geiger et al. 2013]"/>
          <p:cNvSpPr txBox="1"/>
          <p:nvPr/>
        </p:nvSpPr>
        <p:spPr>
          <a:xfrm>
            <a:off x="4422064" y="1423541"/>
            <a:ext cx="3412794"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KITTI benchmark [Geiger et al. 2013]</a:t>
            </a:r>
          </a:p>
        </p:txBody>
      </p:sp>
      <p:graphicFrame>
        <p:nvGraphicFramePr>
          <p:cNvPr id="1080" name="Chart 4"/>
          <p:cNvGraphicFramePr/>
          <p:nvPr/>
        </p:nvGraphicFramePr>
        <p:xfrm>
          <a:off x="1496269" y="2089548"/>
          <a:ext cx="4452307" cy="6020933"/>
        </p:xfrm>
        <a:graphic>
          <a:graphicData uri="http://schemas.openxmlformats.org/drawingml/2006/chart">
            <c:chart xmlns:c="http://schemas.openxmlformats.org/drawingml/2006/chart" xmlns:r="http://schemas.openxmlformats.org/officeDocument/2006/relationships" r:id="rId3"/>
          </a:graphicData>
        </a:graphic>
      </p:graphicFrame>
      <p:sp>
        <p:nvSpPr>
          <p:cNvPr id="1081" name="IoU=0.5"/>
          <p:cNvSpPr txBox="1"/>
          <p:nvPr/>
        </p:nvSpPr>
        <p:spPr>
          <a:xfrm>
            <a:off x="354471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IoU=0.5</a:t>
            </a:r>
          </a:p>
        </p:txBody>
      </p:sp>
      <p:sp>
        <p:nvSpPr>
          <p:cNvPr id="1082" name="IoU=0.7"/>
          <p:cNvSpPr txBox="1"/>
          <p:nvPr/>
        </p:nvSpPr>
        <p:spPr>
          <a:xfrm>
            <a:off x="779272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IoU=0.7</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B4B7-872C-140A-1DB9-CF7D33A4A2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A77F8A-B14C-D0D9-FA84-3A3801BAA97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5653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3D Object detection"/>
          <p:cNvSpPr txBox="1">
            <a:spLocks noGrp="1"/>
          </p:cNvSpPr>
          <p:nvPr>
            <p:ph type="title"/>
          </p:nvPr>
        </p:nvSpPr>
        <p:spPr>
          <a:prstGeom prst="rect">
            <a:avLst/>
          </a:prstGeom>
        </p:spPr>
        <p:txBody>
          <a:bodyPr/>
          <a:lstStyle/>
          <a:p>
            <a:r>
              <a:t>3D Object detection</a:t>
            </a:r>
          </a:p>
        </p:txBody>
      </p:sp>
      <p:pic>
        <p:nvPicPr>
          <p:cNvPr id="3" name="Picture 2" descr="A street with green squares&#10;&#10;AI-generated content may be incorrect.">
            <a:extLst>
              <a:ext uri="{FF2B5EF4-FFF2-40B4-BE49-F238E27FC236}">
                <a16:creationId xmlns:a16="http://schemas.microsoft.com/office/drawing/2014/main" id="{56B7717E-55E5-FE0D-9EC4-E16490E48C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8317" y="2613933"/>
            <a:ext cx="11315366" cy="3313339"/>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dirty="0"/>
              <a:t>What advantages do stereo cameras have compared to expensive LiDAR sensors?</a:t>
            </a:r>
          </a:p>
        </p:txBody>
      </p:sp>
      <p:sp>
        <p:nvSpPr>
          <p:cNvPr id="3" name="Content Placeholder 2"/>
          <p:cNvSpPr>
            <a:spLocks noGrp="1"/>
          </p:cNvSpPr>
          <p:nvPr>
            <p:ph idx="1"/>
          </p:nvPr>
        </p:nvSpPr>
        <p:spPr>
          <a:xfrm>
            <a:off x="609600" y="1781908"/>
            <a:ext cx="10972800" cy="4344256"/>
          </a:xfrm>
        </p:spPr>
        <p:txBody>
          <a:bodyPr/>
          <a:lstStyle/>
          <a:p>
            <a:r>
              <a:rPr dirty="0"/>
              <a:t>Cheaper hardware setup</a:t>
            </a:r>
          </a:p>
          <a:p>
            <a:r>
              <a:rPr lang="en-US" dirty="0"/>
              <a:t>Passive </a:t>
            </a:r>
            <a:r>
              <a:rPr dirty="0"/>
              <a:t>sensing (no emitter)</a:t>
            </a:r>
          </a:p>
          <a:p>
            <a:r>
              <a:rPr dirty="0"/>
              <a:t>High spatial resolution possible</a:t>
            </a:r>
          </a:p>
          <a:p>
            <a:r>
              <a:rPr dirty="0"/>
              <a:t>depth accuracy </a:t>
            </a:r>
            <a:r>
              <a:rPr lang="en-US" dirty="0"/>
              <a:t>inversely proportional to distance</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What is monocular and stereo depth?</a:t>
            </a:r>
          </a:p>
        </p:txBody>
      </p:sp>
      <p:sp>
        <p:nvSpPr>
          <p:cNvPr id="3" name="Content Placeholder 2"/>
          <p:cNvSpPr>
            <a:spLocks noGrp="1"/>
          </p:cNvSpPr>
          <p:nvPr>
            <p:ph idx="1"/>
          </p:nvPr>
        </p:nvSpPr>
        <p:spPr/>
        <p:txBody>
          <a:bodyPr/>
          <a:lstStyle/>
          <a:p>
            <a:r>
              <a:rPr dirty="0"/>
              <a:t>Monocular: depth from one image</a:t>
            </a:r>
            <a:r>
              <a:rPr lang="en-US" dirty="0"/>
              <a:t> (how?)</a:t>
            </a:r>
            <a:endParaRPr dirty="0"/>
          </a:p>
          <a:p>
            <a:r>
              <a:rPr dirty="0"/>
              <a:t>Stereo: depth from two aligned view</a:t>
            </a:r>
            <a:r>
              <a:rPr lang="en-US" dirty="0"/>
              <a:t>s</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are Siamese networks?</a:t>
            </a:r>
          </a:p>
        </p:txBody>
      </p:sp>
      <p:sp>
        <p:nvSpPr>
          <p:cNvPr id="3" name="Content Placeholder 2"/>
          <p:cNvSpPr>
            <a:spLocks noGrp="1"/>
          </p:cNvSpPr>
          <p:nvPr>
            <p:ph idx="1"/>
          </p:nvPr>
        </p:nvSpPr>
        <p:spPr/>
        <p:txBody>
          <a:bodyPr/>
          <a:lstStyle/>
          <a:p>
            <a:r>
              <a:rPr dirty="0"/>
              <a:t>Twin networks sharing weights</a:t>
            </a:r>
          </a:p>
          <a:p>
            <a:r>
              <a:rPr dirty="0"/>
              <a:t>Compare two inputs directly</a:t>
            </a:r>
          </a:p>
          <a:p>
            <a:r>
              <a:rPr dirty="0"/>
              <a:t>Used for disparity estimation</a:t>
            </a:r>
          </a:p>
          <a:p>
            <a:r>
              <a:rPr dirty="0"/>
              <a:t>Output: similarity or match score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393325"/>
            <a:ext cx="8229600" cy="1732839"/>
          </a:xfrm>
        </p:spPr>
        <p:txBody>
          <a:bodyPr>
            <a:normAutofit fontScale="92500" lnSpcReduction="20000"/>
          </a:bodyPr>
          <a:lstStyle/>
          <a:p>
            <a:r>
              <a:rPr dirty="0"/>
              <a:t>Reduces noise from sky/trees</a:t>
            </a:r>
          </a:p>
          <a:p>
            <a:r>
              <a:rPr dirty="0"/>
              <a:t>Focuses on drivable space</a:t>
            </a:r>
          </a:p>
          <a:p>
            <a:r>
              <a:rPr dirty="0"/>
              <a:t>Improves detection consistency</a:t>
            </a:r>
          </a:p>
          <a:p>
            <a:r>
              <a:rPr dirty="0"/>
              <a:t>Can miss tall objects like trucks</a:t>
            </a:r>
          </a:p>
        </p:txBody>
      </p:sp>
      <p:sp>
        <p:nvSpPr>
          <p:cNvPr id="7" name="Title 1">
            <a:extLst>
              <a:ext uri="{FF2B5EF4-FFF2-40B4-BE49-F238E27FC236}">
                <a16:creationId xmlns:a16="http://schemas.microsoft.com/office/drawing/2014/main" id="{153E2E00-FA13-5266-99A7-3796B79515E3}"/>
              </a:ext>
            </a:extLst>
          </p:cNvPr>
          <p:cNvSpPr>
            <a:spLocks noGrp="1"/>
          </p:cNvSpPr>
          <p:nvPr>
            <p:ph type="title"/>
          </p:nvPr>
        </p:nvSpPr>
        <p:spPr>
          <a:xfrm>
            <a:off x="1981200" y="1321676"/>
            <a:ext cx="8229600" cy="1143000"/>
          </a:xfrm>
        </p:spPr>
        <p:txBody>
          <a:bodyPr>
            <a:normAutofit fontScale="90000"/>
          </a:bodyPr>
          <a:lstStyle/>
          <a:p>
            <a:r>
              <a:rPr lang="en-US" dirty="0"/>
              <a:t>The authors mention they remove points higher than 1 meter above the vehicle. What is the benefit of this and what if there's an overpass or a truck higher than 1 meter that's actually important to detect?</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did the authors choose the ROI for BEV cropping?</a:t>
            </a:r>
          </a:p>
        </p:txBody>
      </p:sp>
      <p:sp>
        <p:nvSpPr>
          <p:cNvPr id="3" name="Content Placeholder 2"/>
          <p:cNvSpPr>
            <a:spLocks noGrp="1"/>
          </p:cNvSpPr>
          <p:nvPr>
            <p:ph idx="1"/>
          </p:nvPr>
        </p:nvSpPr>
        <p:spPr/>
        <p:txBody>
          <a:bodyPr/>
          <a:lstStyle/>
          <a:p>
            <a:r>
              <a:rPr lang="en-US" dirty="0"/>
              <a:t>They inherit this from the current LIDAR algorithms… (e.g. AVOD, Frustum </a:t>
            </a:r>
            <a:r>
              <a:rPr lang="en-US" dirty="0" err="1"/>
              <a:t>PointNet</a:t>
            </a:r>
            <a:r>
              <a:rPr lang="en-US" dirty="0"/>
              <a:t>), They have their own assumptions about the spatial region over which they operate</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04652"/>
            <a:ext cx="8229600" cy="1143000"/>
          </a:xfrm>
        </p:spPr>
        <p:txBody>
          <a:bodyPr>
            <a:normAutofit fontScale="90000"/>
          </a:bodyPr>
          <a:lstStyle/>
          <a:p>
            <a:r>
              <a:rPr lang="en-US" dirty="0"/>
              <a:t>Why does performance degrade sharply beyond 30 m, and can multi-scale fusion or hierarchical depth priors reduce that collapse?</a:t>
            </a:r>
            <a:endParaRPr dirty="0"/>
          </a:p>
        </p:txBody>
      </p:sp>
      <p:sp>
        <p:nvSpPr>
          <p:cNvPr id="3" name="Content Placeholder 2"/>
          <p:cNvSpPr>
            <a:spLocks noGrp="1"/>
          </p:cNvSpPr>
          <p:nvPr>
            <p:ph idx="1"/>
          </p:nvPr>
        </p:nvSpPr>
        <p:spPr>
          <a:xfrm>
            <a:off x="1981200" y="3720663"/>
            <a:ext cx="8229600" cy="2405501"/>
          </a:xfrm>
        </p:spPr>
        <p:txBody>
          <a:bodyPr/>
          <a:lstStyle/>
          <a:p>
            <a:r>
              <a:rPr dirty="0"/>
              <a:t>Stereo depth error increases</a:t>
            </a:r>
          </a:p>
          <a:p>
            <a:r>
              <a:rPr dirty="0"/>
              <a:t>Small objects occupy few pixels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40982"/>
            <a:ext cx="8229600" cy="1143000"/>
          </a:xfrm>
        </p:spPr>
        <p:txBody>
          <a:bodyPr>
            <a:normAutofit fontScale="90000"/>
          </a:bodyPr>
          <a:lstStyle/>
          <a:p>
            <a:r>
              <a:rPr lang="en-US" dirty="0"/>
              <a:t>How would the system react to an optical illusion photo where a small nearby object looks like a large distant one? Would it misjudge the object’s depth or scale?</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735"/>
            <a:ext cx="9144000" cy="1143000"/>
          </a:xfrm>
        </p:spPr>
        <p:txBody>
          <a:bodyPr>
            <a:noAutofit/>
          </a:bodyPr>
          <a:lstStyle/>
          <a:p>
            <a:r>
              <a:rPr lang="en-US" sz="3200" dirty="0"/>
              <a:t>So, is the main insight here that because LiDAR-based pipelines are the highest-performing, other forms of 3D data should be converted to LiDAR? Can we </a:t>
            </a:r>
            <a:r>
              <a:rPr lang="en-US" sz="3200" dirty="0" err="1"/>
              <a:t>generalise</a:t>
            </a:r>
            <a:r>
              <a:rPr lang="en-US" sz="3200" dirty="0"/>
              <a:t> and say that whenever a particular representation X is "default" or most developed, you can get further with a new representation Y by working on Y-&gt;X conversion rather than developing technology for Y from scratch?</a:t>
            </a:r>
            <a:endParaRPr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0"/>
            <a:ext cx="8229600" cy="1143000"/>
          </a:xfrm>
        </p:spPr>
        <p:txBody>
          <a:bodyPr>
            <a:normAutofit fontScale="90000"/>
          </a:bodyPr>
          <a:lstStyle/>
          <a:p>
            <a:r>
              <a:rPr lang="en-US" dirty="0"/>
              <a:t>What would the implications of this gap be for self driving task activities such as material identification, occlusion inference, or mirror detection, and how would multimodal fusion work to fill these gaps?</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59D7-9B36-166F-DBA7-D35FC98282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00B58C-7655-B337-1071-835A67501C3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3667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tereo vs. lidar"/>
          <p:cNvSpPr txBox="1">
            <a:spLocks noGrp="1"/>
          </p:cNvSpPr>
          <p:nvPr>
            <p:ph type="title"/>
          </p:nvPr>
        </p:nvSpPr>
        <p:spPr>
          <a:prstGeom prst="rect">
            <a:avLst/>
          </a:prstGeom>
        </p:spPr>
        <p:txBody>
          <a:bodyPr/>
          <a:lstStyle/>
          <a:p>
            <a:r>
              <a:t>Stereo vs. lidar</a:t>
            </a:r>
          </a:p>
        </p:txBody>
      </p:sp>
      <p:pic>
        <p:nvPicPr>
          <p:cNvPr id="194" name="Picture 5" descr="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639940" y="2809995"/>
            <a:ext cx="4201209" cy="2365807"/>
          </a:xfrm>
          <a:prstGeom prst="rect">
            <a:avLst/>
          </a:prstGeom>
          <a:ln w="12700">
            <a:miter lim="400000"/>
          </a:ln>
        </p:spPr>
      </p:pic>
      <p:pic>
        <p:nvPicPr>
          <p:cNvPr id="195" name="Picture 7" descr="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951" y="2809854"/>
            <a:ext cx="4371110" cy="2365996"/>
          </a:xfrm>
          <a:prstGeom prst="rect">
            <a:avLst/>
          </a:prstGeom>
          <a:ln w="12700">
            <a:miter lim="400000"/>
          </a:ln>
        </p:spPr>
      </p:pic>
      <p:sp>
        <p:nvSpPr>
          <p:cNvPr id="196" name="(Tesla vs. Waymo)"/>
          <p:cNvSpPr txBox="1"/>
          <p:nvPr/>
        </p:nvSpPr>
        <p:spPr>
          <a:xfrm>
            <a:off x="-654844" y="1321498"/>
            <a:ext cx="7358063" cy="439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nSpc>
                <a:spcPct val="120000"/>
              </a:lnSpc>
            </a:lvl1pPr>
          </a:lstStyle>
          <a:p>
            <a:r>
              <a:rPr sz="2110"/>
              <a:t>(Tesla vs. Waymo)</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sp>
        <p:nvSpPr>
          <p:cNvPr id="756738" name="Rectangle 2"/>
          <p:cNvSpPr>
            <a:spLocks noGrp="1" noChangeArrowheads="1"/>
          </p:cNvSpPr>
          <p:nvPr>
            <p:ph type="title"/>
          </p:nvPr>
        </p:nvSpPr>
        <p:spPr/>
        <p:txBody>
          <a:bodyPr/>
          <a:lstStyle/>
          <a:p>
            <a:r>
              <a:rPr lang="en-US"/>
              <a:t>“Normalized Camera”</a:t>
            </a:r>
          </a:p>
        </p:txBody>
      </p:sp>
      <p:sp>
        <p:nvSpPr>
          <p:cNvPr id="756739" name="Rectangle 3"/>
          <p:cNvSpPr>
            <a:spLocks noGrp="1" noChangeArrowheads="1"/>
          </p:cNvSpPr>
          <p:nvPr>
            <p:ph type="body" idx="1"/>
          </p:nvPr>
        </p:nvSpPr>
        <p:spPr>
          <a:xfrm>
            <a:off x="1495697" y="1295400"/>
            <a:ext cx="6124303" cy="4267200"/>
          </a:xfrm>
        </p:spPr>
        <p:txBody>
          <a:bodyPr>
            <a:normAutofit fontScale="92500" lnSpcReduction="20000"/>
          </a:bodyPr>
          <a:lstStyle/>
          <a:p>
            <a:r>
              <a:rPr lang="en-US" dirty="0"/>
              <a:t>Pinhole at (0,0,0), point P at (X,Y,Z)</a:t>
            </a:r>
          </a:p>
          <a:p>
            <a:r>
              <a:rPr lang="en-US" dirty="0"/>
              <a:t>Virtual film at Z = 1 plane.</a:t>
            </a:r>
          </a:p>
          <a:p>
            <a:r>
              <a:rPr lang="en-US" dirty="0"/>
              <a:t>Point X,Y,Z is imaged at intersection of:</a:t>
            </a:r>
          </a:p>
          <a:p>
            <a:pPr lvl="1"/>
            <a:r>
              <a:rPr lang="en-US" dirty="0"/>
              <a:t>Line from (0,0,0) to (X,Y,Z), and </a:t>
            </a:r>
          </a:p>
          <a:p>
            <a:pPr lvl="1"/>
            <a:r>
              <a:rPr lang="en-US" dirty="0"/>
              <a:t>the Z = 1 plane</a:t>
            </a:r>
          </a:p>
          <a:p>
            <a:r>
              <a:rPr lang="en-US" dirty="0"/>
              <a:t>Intersection point (</a:t>
            </a:r>
            <a:r>
              <a:rPr lang="en-US" dirty="0" err="1"/>
              <a:t>x,y</a:t>
            </a:r>
            <a:r>
              <a:rPr lang="en-US" dirty="0"/>
              <a:t>), has coordinates</a:t>
            </a:r>
          </a:p>
          <a:p>
            <a:pPr lvl="1"/>
            <a:r>
              <a:rPr lang="en-US" sz="1800" dirty="0"/>
              <a:t> (X/Z, Y/Z, 1)</a:t>
            </a:r>
          </a:p>
          <a:p>
            <a:endParaRPr lang="en-US" sz="2600" dirty="0"/>
          </a:p>
          <a:p>
            <a:r>
              <a:rPr lang="en-US" sz="2600" dirty="0"/>
              <a:t>This is called the “normalized camera model”</a:t>
            </a:r>
          </a:p>
          <a:p>
            <a:endParaRPr lang="en-US" sz="2600" dirty="0"/>
          </a:p>
          <a:p>
            <a:r>
              <a:rPr lang="en-US" sz="2600" dirty="0"/>
              <a:t>What happens when focal length is not 1?</a:t>
            </a:r>
          </a:p>
          <a:p>
            <a:endParaRPr lang="en-US" sz="2200" dirty="0"/>
          </a:p>
          <a:p>
            <a:endParaRPr lang="en-US" sz="2200" dirty="0"/>
          </a:p>
        </p:txBody>
      </p:sp>
      <p:graphicFrame>
        <p:nvGraphicFramePr>
          <p:cNvPr id="756740" name="Object 4"/>
          <p:cNvGraphicFramePr>
            <a:graphicFrameLocks noChangeAspect="1"/>
          </p:cNvGraphicFramePr>
          <p:nvPr/>
        </p:nvGraphicFramePr>
        <p:xfrm>
          <a:off x="9137650" y="1550988"/>
          <a:ext cx="1022350" cy="1301750"/>
        </p:xfrm>
        <a:graphic>
          <a:graphicData uri="http://schemas.openxmlformats.org/presentationml/2006/ole">
            <mc:AlternateContent xmlns:mc="http://schemas.openxmlformats.org/markup-compatibility/2006">
              <mc:Choice xmlns:v="urn:schemas-microsoft-com:vml" Requires="v">
                <p:oleObj name="Equation" r:id="rId2" imgW="558720" imgH="711000" progId="Equation.3">
                  <p:embed/>
                </p:oleObj>
              </mc:Choice>
              <mc:Fallback>
                <p:oleObj name="Equation" r:id="rId2" imgW="558720" imgH="711000" progId="Equation.3">
                  <p:embed/>
                  <p:pic>
                    <p:nvPicPr>
                      <p:cNvPr id="75674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650" y="1550988"/>
                        <a:ext cx="1022350" cy="130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56741" name="Line 5"/>
          <p:cNvSpPr>
            <a:spLocks noChangeShapeType="1"/>
          </p:cNvSpPr>
          <p:nvPr/>
        </p:nvSpPr>
        <p:spPr bwMode="auto">
          <a:xfrm flipV="1">
            <a:off x="7527925" y="2247900"/>
            <a:ext cx="1435100" cy="2552700"/>
          </a:xfrm>
          <a:prstGeom prst="line">
            <a:avLst/>
          </a:prstGeom>
          <a:noFill/>
          <a:ln w="76200">
            <a:solidFill>
              <a:schemeClr val="tx2"/>
            </a:solidFill>
            <a:round/>
            <a:headEnd type="oval" w="med" len="med"/>
            <a:tailEnd type="arrow" w="med" len="med"/>
          </a:ln>
          <a:effectLst/>
        </p:spPr>
        <p:txBody>
          <a:bodyPr wrap="none" anchor="ctr"/>
          <a:lstStyle/>
          <a:p>
            <a:endParaRPr lang="en-US" sz="3000"/>
          </a:p>
        </p:txBody>
      </p:sp>
      <p:sp>
        <p:nvSpPr>
          <p:cNvPr id="756742" name="Rectangle 6"/>
          <p:cNvSpPr>
            <a:spLocks noChangeArrowheads="1"/>
          </p:cNvSpPr>
          <p:nvPr/>
        </p:nvSpPr>
        <p:spPr bwMode="auto">
          <a:xfrm>
            <a:off x="7483475" y="3771901"/>
            <a:ext cx="825500" cy="847725"/>
          </a:xfrm>
          <a:prstGeom prst="rect">
            <a:avLst/>
          </a:prstGeom>
          <a:noFill/>
          <a:ln w="9525">
            <a:solidFill>
              <a:schemeClr val="tx2"/>
            </a:solidFill>
            <a:miter lim="800000"/>
            <a:headEnd/>
            <a:tailEnd/>
          </a:ln>
          <a:effectLst/>
        </p:spPr>
        <p:txBody>
          <a:bodyPr wrap="none" anchor="ctr"/>
          <a:lstStyle/>
          <a:p>
            <a:endParaRPr lang="en-US" sz="3000"/>
          </a:p>
        </p:txBody>
      </p:sp>
      <p:sp>
        <p:nvSpPr>
          <p:cNvPr id="756743" name="Text Box 7"/>
          <p:cNvSpPr txBox="1">
            <a:spLocks noChangeArrowheads="1"/>
          </p:cNvSpPr>
          <p:nvPr/>
        </p:nvSpPr>
        <p:spPr bwMode="auto">
          <a:xfrm>
            <a:off x="7515095" y="4799599"/>
            <a:ext cx="2784737" cy="338554"/>
          </a:xfrm>
          <a:prstGeom prst="rect">
            <a:avLst/>
          </a:prstGeom>
          <a:noFill/>
          <a:ln w="9525">
            <a:noFill/>
            <a:miter lim="800000"/>
            <a:headEnd/>
            <a:tailEnd/>
          </a:ln>
          <a:effectLst/>
        </p:spPr>
        <p:txBody>
          <a:bodyPr wrap="none" anchor="ctr">
            <a:spAutoFit/>
          </a:bodyPr>
          <a:lstStyle/>
          <a:p>
            <a:pPr algn="ctr"/>
            <a:r>
              <a:rPr lang="en-US" sz="1600">
                <a:latin typeface="Arial" pitchFamily="34" charset="0"/>
              </a:rPr>
              <a:t>Camera Center of Projection</a:t>
            </a:r>
            <a:endParaRPr lang="en-US">
              <a:latin typeface="Arial" pitchFamily="34" charset="0"/>
            </a:endParaRPr>
          </a:p>
        </p:txBody>
      </p:sp>
      <p:sp>
        <p:nvSpPr>
          <p:cNvPr id="756744" name="AutoShape 8"/>
          <p:cNvSpPr>
            <a:spLocks noChangeArrowheads="1"/>
          </p:cNvSpPr>
          <p:nvPr/>
        </p:nvSpPr>
        <p:spPr bwMode="auto">
          <a:xfrm>
            <a:off x="7805739" y="4106864"/>
            <a:ext cx="160337" cy="136525"/>
          </a:xfrm>
          <a:prstGeom prst="flowChartConnector">
            <a:avLst/>
          </a:prstGeom>
          <a:solidFill>
            <a:srgbClr val="FF0000"/>
          </a:solidFill>
          <a:ln w="9525">
            <a:solidFill>
              <a:schemeClr val="hlink"/>
            </a:solidFill>
            <a:round/>
            <a:headEnd/>
            <a:tailEnd/>
          </a:ln>
          <a:effectLst/>
        </p:spPr>
        <p:txBody>
          <a:bodyPr wrap="none" anchor="ctr"/>
          <a:lstStyle/>
          <a:p>
            <a:endParaRPr lang="en-US" sz="3000"/>
          </a:p>
        </p:txBody>
      </p:sp>
      <p:graphicFrame>
        <p:nvGraphicFramePr>
          <p:cNvPr id="756745" name="Object 9"/>
          <p:cNvGraphicFramePr>
            <a:graphicFrameLocks noChangeAspect="1"/>
          </p:cNvGraphicFramePr>
          <p:nvPr/>
        </p:nvGraphicFramePr>
        <p:xfrm>
          <a:off x="8594725" y="3733801"/>
          <a:ext cx="952500" cy="836613"/>
        </p:xfrm>
        <a:graphic>
          <a:graphicData uri="http://schemas.openxmlformats.org/presentationml/2006/ole">
            <mc:AlternateContent xmlns:mc="http://schemas.openxmlformats.org/markup-compatibility/2006">
              <mc:Choice xmlns:v="urn:schemas-microsoft-com:vml" Requires="v">
                <p:oleObj name="Equation" r:id="rId4" imgW="520560" imgH="457200" progId="Equation.3">
                  <p:embed/>
                </p:oleObj>
              </mc:Choice>
              <mc:Fallback>
                <p:oleObj name="Equation" r:id="rId4" imgW="520560" imgH="457200" progId="Equation.3">
                  <p:embed/>
                  <p:pic>
                    <p:nvPicPr>
                      <p:cNvPr id="756745"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3733801"/>
                        <a:ext cx="952500" cy="8366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56746" name="AutoShape 10"/>
          <p:cNvSpPr>
            <a:spLocks noChangeArrowheads="1"/>
          </p:cNvSpPr>
          <p:nvPr/>
        </p:nvSpPr>
        <p:spPr bwMode="auto">
          <a:xfrm>
            <a:off x="8963025" y="2111376"/>
            <a:ext cx="160338" cy="136525"/>
          </a:xfrm>
          <a:prstGeom prst="flowChartConnector">
            <a:avLst/>
          </a:prstGeom>
          <a:solidFill>
            <a:srgbClr val="00FF00"/>
          </a:solidFill>
          <a:ln w="9525">
            <a:solidFill>
              <a:schemeClr val="hlink"/>
            </a:solidFill>
            <a:round/>
            <a:headEnd/>
            <a:tailEnd/>
          </a:ln>
          <a:effectLst/>
        </p:spPr>
        <p:txBody>
          <a:bodyPr wrap="none" anchor="ctr"/>
          <a:lstStyle/>
          <a:p>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anim to="" calcmode="lin" valueType="num">
                                      <p:cBhvr>
                                        <p:cTn id="7" dur="1" fill="hold"/>
                                        <p:tgtEl>
                                          <p:spTgt spid="7567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56739">
                                            <p:txEl>
                                              <p:pRg st="1" end="1"/>
                                            </p:txEl>
                                          </p:spTgt>
                                        </p:tgtEl>
                                        <p:attrNameLst>
                                          <p:attrName>style.visibility</p:attrName>
                                        </p:attrNameLst>
                                      </p:cBhvr>
                                      <p:to>
                                        <p:strVal val="visible"/>
                                      </p:to>
                                    </p:set>
                                    <p:anim to="" calcmode="lin" valueType="num">
                                      <p:cBhvr>
                                        <p:cTn id="12" dur="1" fill="hold"/>
                                        <p:tgtEl>
                                          <p:spTgt spid="756739">
                                            <p:txEl>
                                              <p:pRg st="1" end="1"/>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756742"/>
                                        </p:tgtEl>
                                        <p:attrNameLst>
                                          <p:attrName>style.visibility</p:attrName>
                                        </p:attrNameLst>
                                      </p:cBhvr>
                                      <p:to>
                                        <p:strVal val="visible"/>
                                      </p:to>
                                    </p:set>
                                    <p:anim to="" calcmode="lin" valueType="num">
                                      <p:cBhvr>
                                        <p:cTn id="15" dur="1" fill="hold"/>
                                        <p:tgtEl>
                                          <p:spTgt spid="756742"/>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756739">
                                            <p:txEl>
                                              <p:pRg st="2" end="2"/>
                                            </p:txEl>
                                          </p:spTgt>
                                        </p:tgtEl>
                                        <p:attrNameLst>
                                          <p:attrName>style.visibility</p:attrName>
                                        </p:attrNameLst>
                                      </p:cBhvr>
                                      <p:to>
                                        <p:strVal val="visible"/>
                                      </p:to>
                                    </p:set>
                                    <p:anim to="" calcmode="lin" valueType="num">
                                      <p:cBhvr>
                                        <p:cTn id="20" dur="1" fill="hold"/>
                                        <p:tgtEl>
                                          <p:spTgt spid="756739">
                                            <p:txEl>
                                              <p:pRg st="2" end="2"/>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756744"/>
                                        </p:tgtEl>
                                        <p:attrNameLst>
                                          <p:attrName>style.visibility</p:attrName>
                                        </p:attrNameLst>
                                      </p:cBhvr>
                                      <p:to>
                                        <p:strVal val="visible"/>
                                      </p:to>
                                    </p:set>
                                    <p:anim to="" calcmode="lin" valueType="num">
                                      <p:cBhvr>
                                        <p:cTn id="23" dur="1" fill="hold"/>
                                        <p:tgtEl>
                                          <p:spTgt spid="756744"/>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756739">
                                            <p:txEl>
                                              <p:pRg st="3" end="3"/>
                                            </p:txEl>
                                          </p:spTgt>
                                        </p:tgtEl>
                                        <p:attrNameLst>
                                          <p:attrName>style.visibility</p:attrName>
                                        </p:attrNameLst>
                                      </p:cBhvr>
                                      <p:to>
                                        <p:strVal val="visible"/>
                                      </p:to>
                                    </p:set>
                                    <p:anim to="" calcmode="lin" valueType="num">
                                      <p:cBhvr>
                                        <p:cTn id="26" dur="1" fill="hold"/>
                                        <p:tgtEl>
                                          <p:spTgt spid="756739">
                                            <p:txEl>
                                              <p:pRg st="3" end="3"/>
                                            </p:txEl>
                                          </p:spTgt>
                                        </p:tgtEl>
                                        <p:attrNameLst>
                                          <p:attrName/>
                                        </p:attrNameLst>
                                      </p:cBhvr>
                                    </p:anim>
                                  </p:childTnLst>
                                </p:cTn>
                              </p:par>
                              <p:par>
                                <p:cTn id="27" presetID="24" presetClass="entr" presetSubtype="0" fill="hold" grpId="0" nodeType="withEffect">
                                  <p:stCondLst>
                                    <p:cond delay="0"/>
                                  </p:stCondLst>
                                  <p:childTnLst>
                                    <p:set>
                                      <p:cBhvr>
                                        <p:cTn id="28" dur="1" fill="hold">
                                          <p:stCondLst>
                                            <p:cond delay="0"/>
                                          </p:stCondLst>
                                        </p:cTn>
                                        <p:tgtEl>
                                          <p:spTgt spid="756739">
                                            <p:txEl>
                                              <p:pRg st="4" end="4"/>
                                            </p:txEl>
                                          </p:spTgt>
                                        </p:tgtEl>
                                        <p:attrNameLst>
                                          <p:attrName>style.visibility</p:attrName>
                                        </p:attrNameLst>
                                      </p:cBhvr>
                                      <p:to>
                                        <p:strVal val="visible"/>
                                      </p:to>
                                    </p:set>
                                    <p:anim to="" calcmode="lin" valueType="num">
                                      <p:cBhvr>
                                        <p:cTn id="29" dur="1" fill="hold"/>
                                        <p:tgtEl>
                                          <p:spTgt spid="756739">
                                            <p:txEl>
                                              <p:pRg st="4" end="4"/>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756739">
                                            <p:txEl>
                                              <p:pRg st="5" end="5"/>
                                            </p:txEl>
                                          </p:spTgt>
                                        </p:tgtEl>
                                        <p:attrNameLst>
                                          <p:attrName>style.visibility</p:attrName>
                                        </p:attrNameLst>
                                      </p:cBhvr>
                                      <p:to>
                                        <p:strVal val="visible"/>
                                      </p:to>
                                    </p:set>
                                    <p:anim to="" calcmode="lin" valueType="num">
                                      <p:cBhvr>
                                        <p:cTn id="34" dur="1" fill="hold"/>
                                        <p:tgtEl>
                                          <p:spTgt spid="756739">
                                            <p:txEl>
                                              <p:pRg st="5" end="5"/>
                                            </p:txEl>
                                          </p:spTgt>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756739">
                                            <p:txEl>
                                              <p:pRg st="6" end="6"/>
                                            </p:txEl>
                                          </p:spTgt>
                                        </p:tgtEl>
                                        <p:attrNameLst>
                                          <p:attrName>style.visibility</p:attrName>
                                        </p:attrNameLst>
                                      </p:cBhvr>
                                      <p:to>
                                        <p:strVal val="visible"/>
                                      </p:to>
                                    </p:set>
                                    <p:anim to="" calcmode="lin" valueType="num">
                                      <p:cBhvr>
                                        <p:cTn id="37" dur="1" fill="hold"/>
                                        <p:tgtEl>
                                          <p:spTgt spid="756739">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56739">
                                            <p:txEl>
                                              <p:pRg st="8" end="8"/>
                                            </p:txEl>
                                          </p:spTgt>
                                        </p:tgtEl>
                                        <p:attrNameLst>
                                          <p:attrName>style.visibility</p:attrName>
                                        </p:attrNameLst>
                                      </p:cBhvr>
                                      <p:to>
                                        <p:strVal val="visible"/>
                                      </p:to>
                                    </p:set>
                                    <p:anim to="" calcmode="lin" valueType="num">
                                      <p:cBhvr>
                                        <p:cTn id="42" dur="1" fill="hold"/>
                                        <p:tgtEl>
                                          <p:spTgt spid="756739">
                                            <p:txEl>
                                              <p:pRg st="8" end="8"/>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56739">
                                            <p:txEl>
                                              <p:pRg st="10" end="10"/>
                                            </p:txEl>
                                          </p:spTgt>
                                        </p:tgtEl>
                                        <p:attrNameLst>
                                          <p:attrName>style.visibility</p:attrName>
                                        </p:attrNameLst>
                                      </p:cBhvr>
                                      <p:to>
                                        <p:strVal val="visible"/>
                                      </p:to>
                                    </p:set>
                                    <p:anim to="" calcmode="lin" valueType="num">
                                      <p:cBhvr>
                                        <p:cTn id="47" dur="1" fill="hold"/>
                                        <p:tgtEl>
                                          <p:spTgt spid="756739">
                                            <p:txEl>
                                              <p:pRg st="10" end="10"/>
                                            </p:txEl>
                                          </p:spTgt>
                                        </p:tgtEl>
                                        <p:attrNameLst>
                                          <p:attrName/>
                                        </p:attrNameLst>
                                      </p:cBhvr>
                                    </p:anim>
                                  </p:childTnLst>
                                </p:cTn>
                              </p:par>
                              <p:par>
                                <p:cTn id="48" presetID="1" presetClass="entr" presetSubtype="0" fill="hold" nodeType="withEffect">
                                  <p:stCondLst>
                                    <p:cond delay="0"/>
                                  </p:stCondLst>
                                  <p:childTnLst>
                                    <p:set>
                                      <p:cBhvr>
                                        <p:cTn id="49" dur="1" fill="hold">
                                          <p:stCondLst>
                                            <p:cond delay="0"/>
                                          </p:stCondLst>
                                        </p:cTn>
                                        <p:tgtEl>
                                          <p:spTgt spid="756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P spid="756742" grpId="0" animBg="1"/>
      <p:bldP spid="7567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cxnSp>
        <p:nvCxnSpPr>
          <p:cNvPr id="6" name="Straight Connector 5"/>
          <p:cNvCxnSpPr/>
          <p:nvPr/>
        </p:nvCxnSpPr>
        <p:spPr bwMode="auto">
          <a:xfrm flipV="1">
            <a:off x="3276600" y="3962400"/>
            <a:ext cx="6705600" cy="7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5181600" y="3124200"/>
            <a:ext cx="0" cy="18288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Oval 12"/>
          <p:cNvSpPr/>
          <p:nvPr/>
        </p:nvSpPr>
        <p:spPr bwMode="auto">
          <a:xfrm>
            <a:off x="8001000" y="28956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a:spcBef>
                <a:spcPct val="0"/>
              </a:spcBef>
              <a:spcAft>
                <a:spcPct val="0"/>
              </a:spcAft>
            </a:pPr>
            <a:endParaRPr lang="en-US" sz="2400">
              <a:latin typeface="Comic Sans MS" pitchFamily="66" charset="0"/>
            </a:endParaRPr>
          </a:p>
        </p:txBody>
      </p:sp>
      <p:sp>
        <p:nvSpPr>
          <p:cNvPr id="15" name="Oval 14"/>
          <p:cNvSpPr/>
          <p:nvPr/>
        </p:nvSpPr>
        <p:spPr bwMode="auto">
          <a:xfrm>
            <a:off x="3290456" y="3947160"/>
            <a:ext cx="138545" cy="16764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a:spcBef>
                <a:spcPct val="0"/>
              </a:spcBef>
              <a:spcAft>
                <a:spcPct val="0"/>
              </a:spcAft>
            </a:pPr>
            <a:endParaRPr lang="en-US" sz="2400">
              <a:latin typeface="Comic Sans MS" pitchFamily="66" charset="0"/>
            </a:endParaRPr>
          </a:p>
        </p:txBody>
      </p:sp>
      <p:sp>
        <p:nvSpPr>
          <p:cNvPr id="16" name="TextBox 15"/>
          <p:cNvSpPr txBox="1"/>
          <p:nvPr/>
        </p:nvSpPr>
        <p:spPr>
          <a:xfrm>
            <a:off x="4254475" y="3962401"/>
            <a:ext cx="300082" cy="553998"/>
          </a:xfrm>
          <a:prstGeom prst="rect">
            <a:avLst/>
          </a:prstGeom>
          <a:noFill/>
        </p:spPr>
        <p:txBody>
          <a:bodyPr wrap="none" rtlCol="0">
            <a:spAutoFit/>
          </a:bodyPr>
          <a:lstStyle/>
          <a:p>
            <a:r>
              <a:rPr lang="en-US" sz="3000" dirty="0"/>
              <a:t>f</a:t>
            </a:r>
          </a:p>
        </p:txBody>
      </p:sp>
      <p:sp>
        <p:nvSpPr>
          <p:cNvPr id="17" name="TextBox 16"/>
          <p:cNvSpPr txBox="1"/>
          <p:nvPr/>
        </p:nvSpPr>
        <p:spPr>
          <a:xfrm>
            <a:off x="8272536" y="2590801"/>
            <a:ext cx="1160446" cy="553998"/>
          </a:xfrm>
          <a:prstGeom prst="rect">
            <a:avLst/>
          </a:prstGeom>
          <a:noFill/>
        </p:spPr>
        <p:txBody>
          <a:bodyPr wrap="none" rtlCol="0">
            <a:spAutoFit/>
          </a:bodyPr>
          <a:lstStyle/>
          <a:p>
            <a:r>
              <a:rPr lang="en-US" sz="3000" dirty="0"/>
              <a:t>(X,Y,Z)</a:t>
            </a:r>
          </a:p>
        </p:txBody>
      </p:sp>
      <p:sp>
        <p:nvSpPr>
          <p:cNvPr id="18" name="TextBox 17"/>
          <p:cNvSpPr txBox="1"/>
          <p:nvPr/>
        </p:nvSpPr>
        <p:spPr>
          <a:xfrm>
            <a:off x="9342944" y="3962401"/>
            <a:ext cx="1164037" cy="553998"/>
          </a:xfrm>
          <a:prstGeom prst="rect">
            <a:avLst/>
          </a:prstGeom>
          <a:noFill/>
        </p:spPr>
        <p:txBody>
          <a:bodyPr wrap="none" rtlCol="0">
            <a:spAutoFit/>
          </a:bodyPr>
          <a:lstStyle/>
          <a:p>
            <a:r>
              <a:rPr lang="en-US" sz="3000" dirty="0"/>
              <a:t>Z-axis</a:t>
            </a:r>
          </a:p>
        </p:txBody>
      </p:sp>
      <p:sp>
        <p:nvSpPr>
          <p:cNvPr id="20" name="TextBox 19"/>
          <p:cNvSpPr txBox="1"/>
          <p:nvPr/>
        </p:nvSpPr>
        <p:spPr>
          <a:xfrm>
            <a:off x="4804720" y="4953001"/>
            <a:ext cx="2216056" cy="553998"/>
          </a:xfrm>
          <a:prstGeom prst="rect">
            <a:avLst/>
          </a:prstGeom>
          <a:noFill/>
        </p:spPr>
        <p:txBody>
          <a:bodyPr wrap="none" rtlCol="0">
            <a:spAutoFit/>
          </a:bodyPr>
          <a:lstStyle/>
          <a:p>
            <a:r>
              <a:rPr lang="en-US" sz="3000" dirty="0"/>
              <a:t>Image plane</a:t>
            </a:r>
          </a:p>
        </p:txBody>
      </p:sp>
      <p:sp>
        <p:nvSpPr>
          <p:cNvPr id="22" name="TextBox 21"/>
          <p:cNvSpPr txBox="1"/>
          <p:nvPr/>
        </p:nvSpPr>
        <p:spPr>
          <a:xfrm>
            <a:off x="78059" y="2698656"/>
            <a:ext cx="3567533" cy="1477328"/>
          </a:xfrm>
          <a:prstGeom prst="rect">
            <a:avLst/>
          </a:prstGeom>
          <a:noFill/>
        </p:spPr>
        <p:txBody>
          <a:bodyPr wrap="square" rtlCol="0">
            <a:spAutoFit/>
          </a:bodyPr>
          <a:lstStyle/>
          <a:p>
            <a:r>
              <a:rPr lang="en-US" sz="3000" dirty="0"/>
              <a:t>Pinhole, (Center of projection), at (0,0,0)</a:t>
            </a:r>
          </a:p>
        </p:txBody>
      </p:sp>
    </p:spTree>
    <p:extLst>
      <p:ext uri="{BB962C8B-B14F-4D97-AF65-F5344CB8AC3E}">
        <p14:creationId xmlns:p14="http://schemas.microsoft.com/office/powerpoint/2010/main" val="5907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by="(-#ppt_w*2)" calcmode="lin" valueType="num">
                                      <p:cBhvr rctx="PPT">
                                        <p:cTn id="7" dur="500" autoRev="1" fill="hold">
                                          <p:stCondLst>
                                            <p:cond delay="0"/>
                                          </p:stCondLst>
                                        </p:cTn>
                                        <p:tgtEl>
                                          <p:spTgt spid="22"/>
                                        </p:tgtEl>
                                        <p:attrNameLst>
                                          <p:attrName>ppt_w</p:attrName>
                                        </p:attrNameLst>
                                      </p:cBhvr>
                                    </p:anim>
                                    <p:anim by="(#ppt_w*0.50)" calcmode="lin" valueType="num">
                                      <p:cBhvr>
                                        <p:cTn id="8" dur="500" decel="50000" autoRev="1" fill="hold">
                                          <p:stCondLst>
                                            <p:cond delay="0"/>
                                          </p:stCondLst>
                                        </p:cTn>
                                        <p:tgtEl>
                                          <p:spTgt spid="22"/>
                                        </p:tgtEl>
                                        <p:attrNameLst>
                                          <p:attrName>ppt_x</p:attrName>
                                        </p:attrNameLst>
                                      </p:cBhvr>
                                    </p:anim>
                                    <p:anim from="(-#ppt_h/2)" to="(#ppt_y)" calcmode="lin" valueType="num">
                                      <p:cBhvr>
                                        <p:cTn id="9" dur="1000" fill="hold">
                                          <p:stCondLst>
                                            <p:cond delay="0"/>
                                          </p:stCondLst>
                                        </p:cTn>
                                        <p:tgtEl>
                                          <p:spTgt spid="22"/>
                                        </p:tgtEl>
                                        <p:attrNameLst>
                                          <p:attrName>ppt_y</p:attrName>
                                        </p:attrNameLst>
                                      </p:cBhvr>
                                    </p:anim>
                                    <p:animRot by="21600000">
                                      <p:cBhvr>
                                        <p:cTn id="10" dur="1000" fill="hold">
                                          <p:stCondLst>
                                            <p:cond delay="0"/>
                                          </p:stCondLst>
                                        </p:cTn>
                                        <p:tgtEl>
                                          <p:spTgt spid="22"/>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by="(-#ppt_w*2)" calcmode="lin" valueType="num">
                                      <p:cBhvr rctx="PPT">
                                        <p:cTn id="13" dur="500" autoRev="1" fill="hold">
                                          <p:stCondLst>
                                            <p:cond delay="0"/>
                                          </p:stCondLst>
                                        </p:cTn>
                                        <p:tgtEl>
                                          <p:spTgt spid="20"/>
                                        </p:tgtEl>
                                        <p:attrNameLst>
                                          <p:attrName>ppt_w</p:attrName>
                                        </p:attrNameLst>
                                      </p:cBhvr>
                                    </p:anim>
                                    <p:anim by="(#ppt_w*0.50)" calcmode="lin" valueType="num">
                                      <p:cBhvr>
                                        <p:cTn id="14" dur="500" decel="50000" autoRev="1" fill="hold">
                                          <p:stCondLst>
                                            <p:cond delay="0"/>
                                          </p:stCondLst>
                                        </p:cTn>
                                        <p:tgtEl>
                                          <p:spTgt spid="20"/>
                                        </p:tgtEl>
                                        <p:attrNameLst>
                                          <p:attrName>ppt_x</p:attrName>
                                        </p:attrNameLst>
                                      </p:cBhvr>
                                    </p:anim>
                                    <p:anim from="(-#ppt_h/2)" to="(#ppt_y)" calcmode="lin" valueType="num">
                                      <p:cBhvr>
                                        <p:cTn id="15" dur="1000" fill="hold">
                                          <p:stCondLst>
                                            <p:cond delay="0"/>
                                          </p:stCondLst>
                                        </p:cTn>
                                        <p:tgtEl>
                                          <p:spTgt spid="20"/>
                                        </p:tgtEl>
                                        <p:attrNameLst>
                                          <p:attrName>ppt_y</p:attrName>
                                        </p:attrNameLst>
                                      </p:cBhvr>
                                    </p:anim>
                                    <p:animRot by="21600000">
                                      <p:cBhvr>
                                        <p:cTn id="16" dur="1000" fill="hold">
                                          <p:stCondLst>
                                            <p:cond delay="0"/>
                                          </p:stCondLst>
                                        </p:cTn>
                                        <p:tgtEl>
                                          <p:spTgt spid="20"/>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 by="(-#ppt_w*2)" calcmode="lin" valueType="num">
                                      <p:cBhvr rctx="PPT">
                                        <p:cTn id="19" dur="500" autoRev="1" fill="hold">
                                          <p:stCondLst>
                                            <p:cond delay="0"/>
                                          </p:stCondLst>
                                        </p:cTn>
                                        <p:tgtEl>
                                          <p:spTgt spid="18"/>
                                        </p:tgtEl>
                                        <p:attrNameLst>
                                          <p:attrName>ppt_w</p:attrName>
                                        </p:attrNameLst>
                                      </p:cBhvr>
                                    </p:anim>
                                    <p:anim by="(#ppt_w*0.50)" calcmode="lin" valueType="num">
                                      <p:cBhvr>
                                        <p:cTn id="20" dur="500" decel="50000" autoRev="1" fill="hold">
                                          <p:stCondLst>
                                            <p:cond delay="0"/>
                                          </p:stCondLst>
                                        </p:cTn>
                                        <p:tgtEl>
                                          <p:spTgt spid="18"/>
                                        </p:tgtEl>
                                        <p:attrNameLst>
                                          <p:attrName>ppt_x</p:attrName>
                                        </p:attrNameLst>
                                      </p:cBhvr>
                                    </p:anim>
                                    <p:anim from="(-#ppt_h/2)" to="(#ppt_y)" calcmode="lin" valueType="num">
                                      <p:cBhvr>
                                        <p:cTn id="21" dur="1000" fill="hold">
                                          <p:stCondLst>
                                            <p:cond delay="0"/>
                                          </p:stCondLst>
                                        </p:cTn>
                                        <p:tgtEl>
                                          <p:spTgt spid="18"/>
                                        </p:tgtEl>
                                        <p:attrNameLst>
                                          <p:attrName>ppt_y</p:attrName>
                                        </p:attrNameLst>
                                      </p:cBhvr>
                                    </p:anim>
                                    <p:animRot by="21600000">
                                      <p:cBhvr>
                                        <p:cTn id="22" dur="1000" fill="hold">
                                          <p:stCondLst>
                                            <p:cond delay="0"/>
                                          </p:stCondLst>
                                        </p:cTn>
                                        <p:tgtEl>
                                          <p:spTgt spid="18"/>
                                        </p:tgtEl>
                                        <p:attrNameLst>
                                          <p:attrName>r</p:attrName>
                                        </p:attrNameLst>
                                      </p:cBhvr>
                                    </p:animRot>
                                  </p:childTnLst>
                                </p:cTn>
                              </p:par>
                              <p:par>
                                <p:cTn id="23" presetID="56" presetClass="entr" presetSubtype="0" fill="hold" grpId="0" nodeType="with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by="(-#ppt_w*2)" calcmode="lin" valueType="num">
                                      <p:cBhvr rctx="PPT">
                                        <p:cTn id="25" dur="500" autoRev="1" fill="hold">
                                          <p:stCondLst>
                                            <p:cond delay="0"/>
                                          </p:stCondLst>
                                        </p:cTn>
                                        <p:tgtEl>
                                          <p:spTgt spid="17"/>
                                        </p:tgtEl>
                                        <p:attrNameLst>
                                          <p:attrName>ppt_w</p:attrName>
                                        </p:attrNameLst>
                                      </p:cBhvr>
                                    </p:anim>
                                    <p:anim by="(#ppt_w*0.50)" calcmode="lin" valueType="num">
                                      <p:cBhvr>
                                        <p:cTn id="26" dur="500" decel="50000" autoRev="1" fill="hold">
                                          <p:stCondLst>
                                            <p:cond delay="0"/>
                                          </p:stCondLst>
                                        </p:cTn>
                                        <p:tgtEl>
                                          <p:spTgt spid="17"/>
                                        </p:tgtEl>
                                        <p:attrNameLst>
                                          <p:attrName>ppt_x</p:attrName>
                                        </p:attrNameLst>
                                      </p:cBhvr>
                                    </p:anim>
                                    <p:anim from="(-#ppt_h/2)" to="(#ppt_y)" calcmode="lin" valueType="num">
                                      <p:cBhvr>
                                        <p:cTn id="27" dur="1000" fill="hold">
                                          <p:stCondLst>
                                            <p:cond delay="0"/>
                                          </p:stCondLst>
                                        </p:cTn>
                                        <p:tgtEl>
                                          <p:spTgt spid="17"/>
                                        </p:tgtEl>
                                        <p:attrNameLst>
                                          <p:attrName>ppt_y</p:attrName>
                                        </p:attrNameLst>
                                      </p:cBhvr>
                                    </p:anim>
                                    <p:animRot by="21600000">
                                      <p:cBhvr>
                                        <p:cTn id="28" dur="1000" fill="hold">
                                          <p:stCondLst>
                                            <p:cond delay="0"/>
                                          </p:stCondLst>
                                        </p:cTn>
                                        <p:tgtEl>
                                          <p:spTgt spid="17"/>
                                        </p:tgtEl>
                                        <p:attrNameLst>
                                          <p:attrName>r</p:attrName>
                                        </p:attrNameLst>
                                      </p:cBhvr>
                                    </p:animRot>
                                  </p:childTnLst>
                                </p:cTn>
                              </p:par>
                              <p:par>
                                <p:cTn id="29" presetID="56" presetClass="entr" presetSubtype="0" fill="hold" grpId="0" nodeType="withEffect">
                                  <p:stCondLst>
                                    <p:cond delay="0"/>
                                  </p:stCondLst>
                                  <p:iterate type="lt">
                                    <p:tmPct val="10000"/>
                                  </p:iterate>
                                  <p:childTnLst>
                                    <p:set>
                                      <p:cBhvr>
                                        <p:cTn id="30" dur="1" fill="hold">
                                          <p:stCondLst>
                                            <p:cond delay="0"/>
                                          </p:stCondLst>
                                        </p:cTn>
                                        <p:tgtEl>
                                          <p:spTgt spid="16"/>
                                        </p:tgtEl>
                                        <p:attrNameLst>
                                          <p:attrName>style.visibility</p:attrName>
                                        </p:attrNameLst>
                                      </p:cBhvr>
                                      <p:to>
                                        <p:strVal val="visible"/>
                                      </p:to>
                                    </p:set>
                                    <p:anim by="(-#ppt_w*2)" calcmode="lin" valueType="num">
                                      <p:cBhvr rctx="PPT">
                                        <p:cTn id="31" dur="500" autoRev="1" fill="hold">
                                          <p:stCondLst>
                                            <p:cond delay="0"/>
                                          </p:stCondLst>
                                        </p:cTn>
                                        <p:tgtEl>
                                          <p:spTgt spid="16"/>
                                        </p:tgtEl>
                                        <p:attrNameLst>
                                          <p:attrName>ppt_w</p:attrName>
                                        </p:attrNameLst>
                                      </p:cBhvr>
                                    </p:anim>
                                    <p:anim by="(#ppt_w*0.50)" calcmode="lin" valueType="num">
                                      <p:cBhvr>
                                        <p:cTn id="32" dur="500" decel="50000" autoRev="1" fill="hold">
                                          <p:stCondLst>
                                            <p:cond delay="0"/>
                                          </p:stCondLst>
                                        </p:cTn>
                                        <p:tgtEl>
                                          <p:spTgt spid="16"/>
                                        </p:tgtEl>
                                        <p:attrNameLst>
                                          <p:attrName>ppt_x</p:attrName>
                                        </p:attrNameLst>
                                      </p:cBhvr>
                                    </p:anim>
                                    <p:anim from="(-#ppt_h/2)" to="(#ppt_y)" calcmode="lin" valueType="num">
                                      <p:cBhvr>
                                        <p:cTn id="33" dur="1000" fill="hold">
                                          <p:stCondLst>
                                            <p:cond delay="0"/>
                                          </p:stCondLst>
                                        </p:cTn>
                                        <p:tgtEl>
                                          <p:spTgt spid="16"/>
                                        </p:tgtEl>
                                        <p:attrNameLst>
                                          <p:attrName>ppt_y</p:attrName>
                                        </p:attrNameLst>
                                      </p:cBhvr>
                                    </p:anim>
                                    <p:animRot by="21600000">
                                      <p:cBhvr>
                                        <p:cTn id="34"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cd1"/>
          <p:cNvPicPr>
            <a:picLocks noChangeAspect="1" noChangeArrowheads="1"/>
          </p:cNvPicPr>
          <p:nvPr/>
        </p:nvPicPr>
        <p:blipFill>
          <a:blip r:embed="rId2" cstate="print"/>
          <a:srcRect/>
          <a:stretch>
            <a:fillRect/>
          </a:stretch>
        </p:blipFill>
        <p:spPr bwMode="auto">
          <a:xfrm>
            <a:off x="5181600" y="838200"/>
            <a:ext cx="5626240" cy="4150016"/>
          </a:xfrm>
          <a:prstGeom prst="rect">
            <a:avLst/>
          </a:prstGeom>
          <a:noFill/>
        </p:spPr>
      </p:pic>
      <p:sp>
        <p:nvSpPr>
          <p:cNvPr id="2" name="Title 1"/>
          <p:cNvSpPr>
            <a:spLocks noGrp="1"/>
          </p:cNvSpPr>
          <p:nvPr>
            <p:ph type="title"/>
          </p:nvPr>
        </p:nvSpPr>
        <p:spPr/>
        <p:txBody>
          <a:bodyPr/>
          <a:lstStyle/>
          <a:p>
            <a:r>
              <a:rPr lang="en-US" dirty="0"/>
              <a:t>…but the cow is not a sphere</a:t>
            </a:r>
          </a:p>
        </p:txBody>
      </p:sp>
      <p:sp>
        <p:nvSpPr>
          <p:cNvPr id="4" name="Footer Placeholder 3"/>
          <p:cNvSpPr>
            <a:spLocks noGrp="1"/>
          </p:cNvSpPr>
          <p:nvPr>
            <p:ph type="ftr" sz="quarter" idx="10"/>
          </p:nvPr>
        </p:nvSpPr>
        <p:spPr/>
        <p:txBody>
          <a:bodyPr/>
          <a:lstStyle/>
          <a:p>
            <a:r>
              <a:rPr lang="en-US"/>
              <a:t>Computer Vision, Robert Pless</a:t>
            </a:r>
          </a:p>
        </p:txBody>
      </p:sp>
      <p:sp>
        <p:nvSpPr>
          <p:cNvPr id="7" name="TextBox 6"/>
          <p:cNvSpPr txBox="1"/>
          <p:nvPr/>
        </p:nvSpPr>
        <p:spPr>
          <a:xfrm>
            <a:off x="1553979" y="4648200"/>
            <a:ext cx="9127085" cy="2400657"/>
          </a:xfrm>
          <a:prstGeom prst="rect">
            <a:avLst/>
          </a:prstGeom>
          <a:noFill/>
        </p:spPr>
        <p:txBody>
          <a:bodyPr wrap="square" rtlCol="0">
            <a:spAutoFit/>
          </a:bodyPr>
          <a:lstStyle/>
          <a:p>
            <a:r>
              <a:rPr lang="en-US" sz="3000" dirty="0">
                <a:latin typeface="Tahoma"/>
                <a:cs typeface="Tahoma"/>
              </a:rPr>
              <a:t>We don’t just want to know where, mathematically, the point ends up on the image plane… we want to know the pixel coordinates of the point.</a:t>
            </a:r>
          </a:p>
          <a:p>
            <a:endParaRPr lang="en-US" sz="3000" dirty="0">
              <a:latin typeface="Tahoma"/>
              <a:cs typeface="Tahoma"/>
            </a:endParaRPr>
          </a:p>
          <a:p>
            <a:r>
              <a:rPr lang="en-US" sz="3000" dirty="0">
                <a:latin typeface="Tahoma"/>
                <a:cs typeface="Tahoma"/>
              </a:rPr>
              <a:t>Why might this be hard?!</a:t>
            </a:r>
          </a:p>
        </p:txBody>
      </p:sp>
    </p:spTree>
    <p:extLst>
      <p:ext uri="{BB962C8B-B14F-4D97-AF65-F5344CB8AC3E}">
        <p14:creationId xmlns:p14="http://schemas.microsoft.com/office/powerpoint/2010/main" val="424559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Computer Vision, Robert Pless</a:t>
            </a:r>
          </a:p>
        </p:txBody>
      </p:sp>
      <p:sp>
        <p:nvSpPr>
          <p:cNvPr id="760834" name="Rectangle 2"/>
          <p:cNvSpPr>
            <a:spLocks noGrp="1" noChangeArrowheads="1"/>
          </p:cNvSpPr>
          <p:nvPr>
            <p:ph type="title"/>
          </p:nvPr>
        </p:nvSpPr>
        <p:spPr/>
        <p:txBody>
          <a:bodyPr/>
          <a:lstStyle/>
          <a:p>
            <a:r>
              <a:rPr lang="en-US"/>
              <a:t>Intrinsic Camera Parameters</a:t>
            </a:r>
          </a:p>
        </p:txBody>
      </p:sp>
      <p:pic>
        <p:nvPicPr>
          <p:cNvPr id="760836" name="Picture 4" descr="ccd1"/>
          <p:cNvPicPr>
            <a:picLocks noChangeAspect="1" noChangeArrowheads="1"/>
          </p:cNvPicPr>
          <p:nvPr/>
        </p:nvPicPr>
        <p:blipFill>
          <a:blip r:embed="rId2" cstate="print"/>
          <a:srcRect/>
          <a:stretch>
            <a:fillRect/>
          </a:stretch>
        </p:blipFill>
        <p:spPr bwMode="auto">
          <a:xfrm>
            <a:off x="1698934" y="1219200"/>
            <a:ext cx="8969066" cy="3841750"/>
          </a:xfrm>
          <a:prstGeom prst="rect">
            <a:avLst/>
          </a:prstGeom>
          <a:noFill/>
        </p:spPr>
      </p:pic>
      <p:sp>
        <p:nvSpPr>
          <p:cNvPr id="760837" name="Text Box 5"/>
          <p:cNvSpPr txBox="1">
            <a:spLocks noChangeArrowheads="1"/>
          </p:cNvSpPr>
          <p:nvPr/>
        </p:nvSpPr>
        <p:spPr bwMode="auto">
          <a:xfrm>
            <a:off x="7691409" y="5980114"/>
            <a:ext cx="2031325" cy="369332"/>
          </a:xfrm>
          <a:prstGeom prst="rect">
            <a:avLst/>
          </a:prstGeom>
          <a:noFill/>
          <a:ln w="9525">
            <a:noFill/>
            <a:miter lim="800000"/>
            <a:headEnd/>
            <a:tailEnd/>
          </a:ln>
          <a:effectLst/>
        </p:spPr>
        <p:txBody>
          <a:bodyPr wrap="none">
            <a:spAutoFit/>
          </a:bodyPr>
          <a:lstStyle/>
          <a:p>
            <a:r>
              <a:rPr lang="en-US">
                <a:solidFill>
                  <a:schemeClr val="tx2"/>
                </a:solidFill>
                <a:latin typeface="Arial" pitchFamily="34" charset="0"/>
              </a:rPr>
              <a:t>CCD sensor array</a:t>
            </a:r>
          </a:p>
        </p:txBody>
      </p:sp>
      <p:sp>
        <p:nvSpPr>
          <p:cNvPr id="760838" name="Rectangle 6"/>
          <p:cNvSpPr>
            <a:spLocks noChangeArrowheads="1"/>
          </p:cNvSpPr>
          <p:nvPr/>
        </p:nvSpPr>
        <p:spPr bwMode="auto">
          <a:xfrm>
            <a:off x="1981200" y="4876801"/>
            <a:ext cx="4572000" cy="1938992"/>
          </a:xfrm>
          <a:prstGeom prst="rect">
            <a:avLst/>
          </a:prstGeom>
          <a:noFill/>
          <a:ln w="9525">
            <a:noFill/>
            <a:miter lim="800000"/>
            <a:headEnd/>
            <a:tailEnd/>
          </a:ln>
          <a:effectLst/>
        </p:spPr>
        <p:txBody>
          <a:bodyPr>
            <a:spAutoFit/>
          </a:bodyPr>
          <a:lstStyle/>
          <a:p>
            <a:r>
              <a:rPr lang="en-US" sz="3000"/>
              <a:t>The pixels may be rectangular:</a:t>
            </a:r>
          </a:p>
          <a:p>
            <a:r>
              <a:rPr lang="en-US" sz="3000"/>
              <a:t>x = </a:t>
            </a:r>
            <a:r>
              <a:rPr lang="en-US" sz="3000">
                <a:latin typeface="Symbol" pitchFamily="18" charset="2"/>
              </a:rPr>
              <a:t>a</a:t>
            </a:r>
            <a:r>
              <a:rPr lang="en-US" sz="3000"/>
              <a:t>X/Z</a:t>
            </a:r>
          </a:p>
          <a:p>
            <a:r>
              <a:rPr lang="en-US" sz="3000"/>
              <a:t>Y = </a:t>
            </a:r>
            <a:r>
              <a:rPr lang="en-US" sz="3000">
                <a:latin typeface="Symbol" pitchFamily="18" charset="2"/>
              </a:rPr>
              <a:t>b</a:t>
            </a:r>
            <a:r>
              <a:rPr lang="en-US" sz="3000"/>
              <a:t>Y/Z</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Computer Vision, Robert Pless</a:t>
            </a:r>
          </a:p>
        </p:txBody>
      </p:sp>
      <p:sp>
        <p:nvSpPr>
          <p:cNvPr id="760834" name="Rectangle 2"/>
          <p:cNvSpPr>
            <a:spLocks noGrp="1" noChangeArrowheads="1"/>
          </p:cNvSpPr>
          <p:nvPr>
            <p:ph type="title"/>
          </p:nvPr>
        </p:nvSpPr>
        <p:spPr/>
        <p:txBody>
          <a:bodyPr/>
          <a:lstStyle/>
          <a:p>
            <a:r>
              <a:rPr lang="en-US"/>
              <a:t>Intrinsic Camera Parameters</a:t>
            </a:r>
          </a:p>
        </p:txBody>
      </p:sp>
      <p:pic>
        <p:nvPicPr>
          <p:cNvPr id="760836" name="Picture 4" descr="ccd1"/>
          <p:cNvPicPr>
            <a:picLocks noChangeAspect="1" noChangeArrowheads="1"/>
          </p:cNvPicPr>
          <p:nvPr/>
        </p:nvPicPr>
        <p:blipFill>
          <a:blip r:embed="rId2" cstate="print"/>
          <a:srcRect/>
          <a:stretch>
            <a:fillRect/>
          </a:stretch>
        </p:blipFill>
        <p:spPr bwMode="auto">
          <a:xfrm>
            <a:off x="1698934" y="1219200"/>
            <a:ext cx="8969066" cy="3841750"/>
          </a:xfrm>
          <a:prstGeom prst="rect">
            <a:avLst/>
          </a:prstGeom>
          <a:noFill/>
        </p:spPr>
      </p:pic>
      <p:sp>
        <p:nvSpPr>
          <p:cNvPr id="760837" name="Text Box 5"/>
          <p:cNvSpPr txBox="1">
            <a:spLocks noChangeArrowheads="1"/>
          </p:cNvSpPr>
          <p:nvPr/>
        </p:nvSpPr>
        <p:spPr bwMode="auto">
          <a:xfrm>
            <a:off x="7691409" y="5980114"/>
            <a:ext cx="2031325" cy="369332"/>
          </a:xfrm>
          <a:prstGeom prst="rect">
            <a:avLst/>
          </a:prstGeom>
          <a:noFill/>
          <a:ln w="9525">
            <a:noFill/>
            <a:miter lim="800000"/>
            <a:headEnd/>
            <a:tailEnd/>
          </a:ln>
          <a:effectLst/>
        </p:spPr>
        <p:txBody>
          <a:bodyPr wrap="none">
            <a:spAutoFit/>
          </a:bodyPr>
          <a:lstStyle/>
          <a:p>
            <a:r>
              <a:rPr lang="en-US">
                <a:solidFill>
                  <a:schemeClr val="tx2"/>
                </a:solidFill>
                <a:latin typeface="Arial" pitchFamily="34" charset="0"/>
              </a:rPr>
              <a:t>CCD sensor array</a:t>
            </a:r>
          </a:p>
        </p:txBody>
      </p:sp>
      <p:sp>
        <p:nvSpPr>
          <p:cNvPr id="760838" name="Rectangle 6"/>
          <p:cNvSpPr>
            <a:spLocks noChangeArrowheads="1"/>
          </p:cNvSpPr>
          <p:nvPr/>
        </p:nvSpPr>
        <p:spPr bwMode="auto">
          <a:xfrm>
            <a:off x="1981200" y="4876801"/>
            <a:ext cx="8229600" cy="1938992"/>
          </a:xfrm>
          <a:prstGeom prst="rect">
            <a:avLst/>
          </a:prstGeom>
          <a:noFill/>
          <a:ln w="9525">
            <a:noFill/>
            <a:miter lim="800000"/>
            <a:headEnd/>
            <a:tailEnd/>
          </a:ln>
          <a:effectLst/>
        </p:spPr>
        <p:txBody>
          <a:bodyPr wrap="square">
            <a:spAutoFit/>
          </a:bodyPr>
          <a:lstStyle/>
          <a:p>
            <a:r>
              <a:rPr lang="en-US" sz="3000" dirty="0">
                <a:latin typeface="Tahoma"/>
                <a:cs typeface="Tahoma"/>
              </a:rPr>
              <a:t>Chip not centered, or 0,0 may not be center of the chip.</a:t>
            </a:r>
          </a:p>
          <a:p>
            <a:r>
              <a:rPr lang="en-US" sz="3000" dirty="0">
                <a:latin typeface="Tahoma"/>
                <a:cs typeface="Tahoma"/>
              </a:rPr>
              <a:t>x = </a:t>
            </a:r>
            <a:r>
              <a:rPr lang="en-US" sz="3000" dirty="0" err="1">
                <a:latin typeface="Symbol" charset="2"/>
                <a:cs typeface="Symbol" charset="2"/>
              </a:rPr>
              <a:t>a</a:t>
            </a:r>
            <a:r>
              <a:rPr lang="en-US" sz="3000" dirty="0" err="1">
                <a:latin typeface="Tahoma"/>
                <a:cs typeface="Tahoma"/>
              </a:rPr>
              <a:t>X</a:t>
            </a:r>
            <a:r>
              <a:rPr lang="en-US" sz="3000" dirty="0">
                <a:latin typeface="Tahoma"/>
                <a:cs typeface="Tahoma"/>
              </a:rPr>
              <a:t>/Z + x</a:t>
            </a:r>
            <a:r>
              <a:rPr lang="en-US" sz="3000" baseline="-25000" dirty="0">
                <a:latin typeface="Tahoma"/>
                <a:cs typeface="Tahoma"/>
              </a:rPr>
              <a:t>0</a:t>
            </a:r>
          </a:p>
          <a:p>
            <a:r>
              <a:rPr lang="en-US" sz="3000" dirty="0">
                <a:latin typeface="Tahoma"/>
                <a:cs typeface="Tahoma"/>
              </a:rPr>
              <a:t>Y = </a:t>
            </a:r>
            <a:r>
              <a:rPr lang="en-US" sz="3000" dirty="0" err="1">
                <a:latin typeface="Symbol" charset="2"/>
                <a:cs typeface="Symbol" charset="2"/>
              </a:rPr>
              <a:t>b</a:t>
            </a:r>
            <a:r>
              <a:rPr lang="en-US" sz="3000" dirty="0" err="1">
                <a:latin typeface="Tahoma"/>
                <a:cs typeface="Tahoma"/>
              </a:rPr>
              <a:t>Y</a:t>
            </a:r>
            <a:r>
              <a:rPr lang="en-US" sz="3000" dirty="0">
                <a:latin typeface="Tahoma"/>
                <a:cs typeface="Tahoma"/>
              </a:rPr>
              <a:t>/Z + y</a:t>
            </a:r>
            <a:r>
              <a:rPr lang="en-US" sz="3000" baseline="-25000" dirty="0">
                <a:latin typeface="Tahoma"/>
                <a:cs typeface="Tahoma"/>
              </a:rPr>
              <a:t>0</a:t>
            </a:r>
          </a:p>
        </p:txBody>
      </p:sp>
    </p:spTree>
    <p:extLst>
      <p:ext uri="{BB962C8B-B14F-4D97-AF65-F5344CB8AC3E}">
        <p14:creationId xmlns:p14="http://schemas.microsoft.com/office/powerpoint/2010/main" val="94932519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r>
              <a:rPr lang="en-US"/>
              <a:t>Computer Vision, Robert Pless</a:t>
            </a:r>
          </a:p>
        </p:txBody>
      </p:sp>
      <p:sp>
        <p:nvSpPr>
          <p:cNvPr id="762882" name="Rectangle 2"/>
          <p:cNvSpPr>
            <a:spLocks noGrp="1" noChangeArrowheads="1"/>
          </p:cNvSpPr>
          <p:nvPr>
            <p:ph type="title"/>
          </p:nvPr>
        </p:nvSpPr>
        <p:spPr/>
        <p:txBody>
          <a:bodyPr/>
          <a:lstStyle/>
          <a:p>
            <a:r>
              <a:rPr lang="en-US"/>
              <a:t>Intrinsic Camera Parameters</a:t>
            </a:r>
          </a:p>
        </p:txBody>
      </p:sp>
      <p:sp>
        <p:nvSpPr>
          <p:cNvPr id="762886" name="Rectangle 6"/>
          <p:cNvSpPr>
            <a:spLocks noChangeArrowheads="1"/>
          </p:cNvSpPr>
          <p:nvPr/>
        </p:nvSpPr>
        <p:spPr bwMode="auto">
          <a:xfrm>
            <a:off x="3163604" y="2754389"/>
            <a:ext cx="1633743" cy="553998"/>
          </a:xfrm>
          <a:prstGeom prst="rect">
            <a:avLst/>
          </a:prstGeom>
          <a:solidFill>
            <a:srgbClr val="89B9FF"/>
          </a:solidFill>
          <a:ln w="9525" algn="ctr">
            <a:solidFill>
              <a:schemeClr val="tx1"/>
            </a:solidFill>
            <a:miter lim="800000"/>
            <a:headEnd type="none" w="lg" len="lg"/>
            <a:tailEnd type="none" w="lg" len="lg"/>
          </a:ln>
          <a:effectLst/>
        </p:spPr>
        <p:txBody>
          <a:bodyPr wrap="square" anchor="ctr">
            <a:spAutoFit/>
          </a:bodyPr>
          <a:lstStyle/>
          <a:p>
            <a:endParaRPr lang="en-US" sz="3000"/>
          </a:p>
        </p:txBody>
      </p:sp>
      <p:sp>
        <p:nvSpPr>
          <p:cNvPr id="762887" name="Oval 7"/>
          <p:cNvSpPr>
            <a:spLocks noChangeArrowheads="1"/>
          </p:cNvSpPr>
          <p:nvPr/>
        </p:nvSpPr>
        <p:spPr bwMode="auto">
          <a:xfrm>
            <a:off x="4537929" y="2566775"/>
            <a:ext cx="259766" cy="779026"/>
          </a:xfrm>
          <a:prstGeom prst="ellipse">
            <a:avLst/>
          </a:prstGeom>
          <a:solidFill>
            <a:srgbClr val="B4ECB4"/>
          </a:solidFill>
          <a:ln w="9525" algn="ctr">
            <a:solidFill>
              <a:schemeClr val="tx1"/>
            </a:solidFill>
            <a:round/>
            <a:headEnd type="none" w="lg" len="lg"/>
            <a:tailEnd type="none" w="lg" len="lg"/>
          </a:ln>
          <a:effectLst/>
        </p:spPr>
        <p:txBody>
          <a:bodyPr wrap="none" anchor="ctr">
            <a:spAutoFit/>
          </a:bodyPr>
          <a:lstStyle/>
          <a:p>
            <a:endParaRPr lang="en-US" sz="3000"/>
          </a:p>
        </p:txBody>
      </p:sp>
      <p:sp>
        <p:nvSpPr>
          <p:cNvPr id="762888" name="Oval 8"/>
          <p:cNvSpPr>
            <a:spLocks noChangeArrowheads="1"/>
          </p:cNvSpPr>
          <p:nvPr/>
        </p:nvSpPr>
        <p:spPr bwMode="auto">
          <a:xfrm>
            <a:off x="3030573" y="2540533"/>
            <a:ext cx="204804" cy="779026"/>
          </a:xfrm>
          <a:prstGeom prst="ellipse">
            <a:avLst/>
          </a:prstGeom>
          <a:solidFill>
            <a:schemeClr val="accent1"/>
          </a:solidFill>
          <a:ln w="9525" algn="ctr">
            <a:solidFill>
              <a:schemeClr val="tx1"/>
            </a:solidFill>
            <a:round/>
            <a:headEnd type="none" w="lg" len="lg"/>
            <a:tailEnd type="none" w="lg" len="lg"/>
          </a:ln>
          <a:effectLst/>
        </p:spPr>
        <p:txBody>
          <a:bodyPr anchor="ctr">
            <a:spAutoFit/>
          </a:bodyPr>
          <a:lstStyle/>
          <a:p>
            <a:endParaRPr lang="en-US" sz="3000"/>
          </a:p>
        </p:txBody>
      </p:sp>
      <p:sp>
        <p:nvSpPr>
          <p:cNvPr id="762889" name="Rectangle 9"/>
          <p:cNvSpPr>
            <a:spLocks noChangeArrowheads="1"/>
          </p:cNvSpPr>
          <p:nvPr/>
        </p:nvSpPr>
        <p:spPr bwMode="auto">
          <a:xfrm rot="1081139">
            <a:off x="4308549" y="2570145"/>
            <a:ext cx="54615" cy="553998"/>
          </a:xfrm>
          <a:prstGeom prst="rect">
            <a:avLst/>
          </a:prstGeom>
          <a:solidFill>
            <a:schemeClr val="accent1"/>
          </a:solidFill>
          <a:ln w="9525" algn="ctr">
            <a:solidFill>
              <a:schemeClr val="tx1"/>
            </a:solidFill>
            <a:miter lim="800000"/>
            <a:headEnd type="none" w="lg" len="lg"/>
            <a:tailEnd type="none" w="lg" len="lg"/>
          </a:ln>
          <a:effectLst/>
        </p:spPr>
        <p:txBody>
          <a:bodyPr anchor="ctr">
            <a:spAutoFit/>
          </a:bodyPr>
          <a:lstStyle/>
          <a:p>
            <a:endParaRPr lang="en-US" sz="3000"/>
          </a:p>
        </p:txBody>
      </p:sp>
      <p:sp>
        <p:nvSpPr>
          <p:cNvPr id="762890" name="Line 10"/>
          <p:cNvSpPr>
            <a:spLocks noChangeShapeType="1"/>
          </p:cNvSpPr>
          <p:nvPr/>
        </p:nvSpPr>
        <p:spPr bwMode="auto">
          <a:xfrm>
            <a:off x="3150725" y="2068234"/>
            <a:ext cx="1145536" cy="732390"/>
          </a:xfrm>
          <a:prstGeom prst="line">
            <a:avLst/>
          </a:prstGeom>
          <a:noFill/>
          <a:ln w="9525">
            <a:solidFill>
              <a:schemeClr val="tx1"/>
            </a:solidFill>
            <a:round/>
            <a:headEnd type="none" w="lg" len="lg"/>
            <a:tailEnd type="none" w="lg" len="lg"/>
          </a:ln>
          <a:effectLst/>
        </p:spPr>
        <p:txBody>
          <a:bodyPr wrap="none" anchor="ctr">
            <a:spAutoFit/>
          </a:bodyPr>
          <a:lstStyle/>
          <a:p>
            <a:endParaRPr lang="en-US" sz="3000"/>
          </a:p>
        </p:txBody>
      </p:sp>
      <p:sp>
        <p:nvSpPr>
          <p:cNvPr id="762891" name="Line 11"/>
          <p:cNvSpPr>
            <a:spLocks noChangeShapeType="1"/>
          </p:cNvSpPr>
          <p:nvPr/>
        </p:nvSpPr>
        <p:spPr bwMode="auto">
          <a:xfrm flipV="1">
            <a:off x="3150725" y="2800624"/>
            <a:ext cx="1153728" cy="1007931"/>
          </a:xfrm>
          <a:prstGeom prst="line">
            <a:avLst/>
          </a:prstGeom>
          <a:noFill/>
          <a:ln w="9525">
            <a:solidFill>
              <a:schemeClr val="tx1"/>
            </a:solidFill>
            <a:round/>
            <a:headEnd type="none" w="lg" len="lg"/>
            <a:tailEnd type="none" w="lg" len="lg"/>
          </a:ln>
          <a:effectLst/>
        </p:spPr>
        <p:txBody>
          <a:bodyPr wrap="none" anchor="ctr">
            <a:spAutoFit/>
          </a:bodyPr>
          <a:lstStyle/>
          <a:p>
            <a:endParaRPr lang="en-US" sz="3000"/>
          </a:p>
        </p:txBody>
      </p:sp>
      <p:sp>
        <p:nvSpPr>
          <p:cNvPr id="762892" name="Text Box 12"/>
          <p:cNvSpPr txBox="1">
            <a:spLocks noChangeArrowheads="1"/>
          </p:cNvSpPr>
          <p:nvPr/>
        </p:nvSpPr>
        <p:spPr bwMode="auto">
          <a:xfrm>
            <a:off x="4771994" y="2583531"/>
            <a:ext cx="883575" cy="707886"/>
          </a:xfrm>
          <a:prstGeom prst="rect">
            <a:avLst/>
          </a:prstGeom>
          <a:noFill/>
          <a:ln w="9525" algn="ctr">
            <a:noFill/>
            <a:miter lim="800000"/>
            <a:headEnd type="none" w="lg" len="lg"/>
            <a:tailEnd type="none" w="lg" len="lg"/>
          </a:ln>
          <a:effectLst/>
        </p:spPr>
        <p:txBody>
          <a:bodyPr wrap="none">
            <a:spAutoFit/>
          </a:bodyPr>
          <a:lstStyle/>
          <a:p>
            <a:pPr algn="ctr"/>
            <a:r>
              <a:rPr lang="en-US" sz="2000">
                <a:latin typeface="Arial" pitchFamily="34" charset="0"/>
              </a:rPr>
              <a:t>cheap</a:t>
            </a:r>
          </a:p>
          <a:p>
            <a:pPr algn="ctr"/>
            <a:r>
              <a:rPr lang="en-US" sz="2000">
                <a:latin typeface="Arial" pitchFamily="34" charset="0"/>
              </a:rPr>
              <a:t>glue</a:t>
            </a:r>
          </a:p>
        </p:txBody>
      </p:sp>
      <p:sp>
        <p:nvSpPr>
          <p:cNvPr id="762893" name="Text Box 13"/>
          <p:cNvSpPr txBox="1">
            <a:spLocks noChangeArrowheads="1"/>
          </p:cNvSpPr>
          <p:nvPr/>
        </p:nvSpPr>
        <p:spPr bwMode="auto">
          <a:xfrm>
            <a:off x="3665876" y="1948648"/>
            <a:ext cx="1033576" cy="738664"/>
          </a:xfrm>
          <a:prstGeom prst="rect">
            <a:avLst/>
          </a:prstGeom>
          <a:noFill/>
          <a:ln w="9525" algn="ctr">
            <a:noFill/>
            <a:miter lim="800000"/>
            <a:headEnd type="none" w="lg" len="lg"/>
            <a:tailEnd type="none" w="lg" len="lg"/>
          </a:ln>
          <a:effectLst/>
        </p:spPr>
        <p:txBody>
          <a:bodyPr wrap="square">
            <a:spAutoFit/>
          </a:bodyPr>
          <a:lstStyle/>
          <a:p>
            <a:pPr algn="ctr"/>
            <a:r>
              <a:rPr lang="en-US" sz="1400" dirty="0">
                <a:latin typeface="Arial" pitchFamily="34" charset="0"/>
              </a:rPr>
              <a:t>cheap CMOS chip</a:t>
            </a:r>
          </a:p>
        </p:txBody>
      </p:sp>
      <p:sp>
        <p:nvSpPr>
          <p:cNvPr id="762894" name="Rectangle 14"/>
          <p:cNvSpPr>
            <a:spLocks noChangeArrowheads="1"/>
          </p:cNvSpPr>
          <p:nvPr/>
        </p:nvSpPr>
        <p:spPr bwMode="auto">
          <a:xfrm>
            <a:off x="1507148" y="2395663"/>
            <a:ext cx="1425390" cy="400110"/>
          </a:xfrm>
          <a:prstGeom prst="rect">
            <a:avLst/>
          </a:prstGeom>
          <a:noFill/>
          <a:ln w="9525" algn="ctr">
            <a:noFill/>
            <a:miter lim="800000"/>
            <a:headEnd type="none" w="lg" len="lg"/>
            <a:tailEnd type="none" w="lg" len="lg"/>
          </a:ln>
          <a:effectLst/>
        </p:spPr>
        <p:txBody>
          <a:bodyPr wrap="none">
            <a:spAutoFit/>
          </a:bodyPr>
          <a:lstStyle/>
          <a:p>
            <a:pPr algn="ctr"/>
            <a:r>
              <a:rPr lang="en-US" sz="2000" dirty="0">
                <a:latin typeface="Arial" pitchFamily="34" charset="0"/>
              </a:rPr>
              <a:t>cheap lens</a:t>
            </a:r>
          </a:p>
        </p:txBody>
      </p:sp>
      <p:pic>
        <p:nvPicPr>
          <p:cNvPr id="762895" name="Picture 15" descr="tilted3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0228" y="2143382"/>
            <a:ext cx="2293802" cy="1830975"/>
          </a:xfrm>
          <a:prstGeom prst="rect">
            <a:avLst/>
          </a:prstGeom>
          <a:noFill/>
        </p:spPr>
      </p:pic>
      <p:sp>
        <p:nvSpPr>
          <p:cNvPr id="762896" name="Rectangle 16"/>
          <p:cNvSpPr>
            <a:spLocks noChangeArrowheads="1"/>
          </p:cNvSpPr>
          <p:nvPr/>
        </p:nvSpPr>
        <p:spPr bwMode="auto">
          <a:xfrm>
            <a:off x="6650045" y="1907204"/>
            <a:ext cx="883575" cy="400110"/>
          </a:xfrm>
          <a:prstGeom prst="rect">
            <a:avLst/>
          </a:prstGeom>
          <a:noFill/>
          <a:ln w="9525" algn="ctr">
            <a:noFill/>
            <a:miter lim="800000"/>
            <a:headEnd type="none" w="lg" len="lg"/>
            <a:tailEnd type="none" w="lg" len="lg"/>
          </a:ln>
          <a:effectLst/>
        </p:spPr>
        <p:txBody>
          <a:bodyPr wrap="none">
            <a:spAutoFit/>
          </a:bodyPr>
          <a:lstStyle/>
          <a:p>
            <a:pPr algn="ctr"/>
            <a:r>
              <a:rPr lang="en-US" sz="2000">
                <a:latin typeface="Arial" pitchFamily="34" charset="0"/>
              </a:rPr>
              <a:t>image</a:t>
            </a:r>
          </a:p>
        </p:txBody>
      </p:sp>
      <p:sp>
        <p:nvSpPr>
          <p:cNvPr id="762897" name="Rectangle 17"/>
          <p:cNvSpPr>
            <a:spLocks noChangeArrowheads="1"/>
          </p:cNvSpPr>
          <p:nvPr/>
        </p:nvSpPr>
        <p:spPr bwMode="auto">
          <a:xfrm>
            <a:off x="3519372" y="3440712"/>
            <a:ext cx="1018557" cy="1015663"/>
          </a:xfrm>
          <a:prstGeom prst="rect">
            <a:avLst/>
          </a:prstGeom>
          <a:noFill/>
          <a:ln w="9525" algn="ctr">
            <a:noFill/>
            <a:miter lim="800000"/>
            <a:headEnd type="none" w="lg" len="lg"/>
            <a:tailEnd type="none" w="lg" len="lg"/>
          </a:ln>
          <a:effectLst/>
        </p:spPr>
        <p:txBody>
          <a:bodyPr wrap="square">
            <a:spAutoFit/>
          </a:bodyPr>
          <a:lstStyle/>
          <a:p>
            <a:pPr algn="ctr"/>
            <a:r>
              <a:rPr lang="en-US" sz="2000">
                <a:latin typeface="Arial" pitchFamily="34" charset="0"/>
              </a:rPr>
              <a:t>cheap camera</a:t>
            </a:r>
          </a:p>
        </p:txBody>
      </p:sp>
      <p:sp>
        <p:nvSpPr>
          <p:cNvPr id="19" name="Rectangle 4"/>
          <p:cNvSpPr>
            <a:spLocks noChangeArrowheads="1"/>
          </p:cNvSpPr>
          <p:nvPr/>
        </p:nvSpPr>
        <p:spPr bwMode="auto">
          <a:xfrm>
            <a:off x="8915400" y="4877462"/>
            <a:ext cx="3276600" cy="1477328"/>
          </a:xfrm>
          <a:prstGeom prst="rect">
            <a:avLst/>
          </a:prstGeom>
          <a:noFill/>
          <a:ln w="9525">
            <a:noFill/>
            <a:miter lim="800000"/>
            <a:headEnd/>
            <a:tailEnd/>
          </a:ln>
          <a:effectLst/>
        </p:spPr>
        <p:txBody>
          <a:bodyPr wrap="square">
            <a:spAutoFit/>
          </a:bodyPr>
          <a:lstStyle/>
          <a:p>
            <a:r>
              <a:rPr lang="en-US" sz="3000" dirty="0">
                <a:latin typeface="Tahoma"/>
                <a:cs typeface="Tahoma"/>
              </a:rPr>
              <a:t>Ugly relationship between (X,Y,Z) and (</a:t>
            </a:r>
            <a:r>
              <a:rPr lang="en-US" sz="3000" dirty="0" err="1">
                <a:latin typeface="Tahoma"/>
                <a:cs typeface="Tahoma"/>
              </a:rPr>
              <a:t>x,y</a:t>
            </a:r>
            <a:r>
              <a:rPr lang="en-US" sz="3000" dirty="0">
                <a:latin typeface="Tahoma"/>
                <a:cs typeface="Tahoma"/>
              </a:rPr>
              <a:t>).</a:t>
            </a:r>
            <a:endParaRPr lang="en-US" sz="3000" baseline="-25000" dirty="0">
              <a:latin typeface="Tahoma"/>
              <a:cs typeface="Tahoma"/>
            </a:endParaRPr>
          </a:p>
        </p:txBody>
      </p:sp>
      <p:sp>
        <p:nvSpPr>
          <p:cNvPr id="20" name="Rectangle 4"/>
          <p:cNvSpPr>
            <a:spLocks noChangeArrowheads="1"/>
          </p:cNvSpPr>
          <p:nvPr/>
        </p:nvSpPr>
        <p:spPr bwMode="auto">
          <a:xfrm>
            <a:off x="1371600" y="4161882"/>
            <a:ext cx="8534400" cy="1477328"/>
          </a:xfrm>
          <a:prstGeom prst="rect">
            <a:avLst/>
          </a:prstGeom>
          <a:noFill/>
          <a:ln w="9525">
            <a:noFill/>
            <a:miter lim="800000"/>
            <a:headEnd/>
            <a:tailEnd/>
          </a:ln>
          <a:effectLst/>
        </p:spPr>
        <p:txBody>
          <a:bodyPr>
            <a:spAutoFit/>
          </a:bodyPr>
          <a:lstStyle/>
          <a:p>
            <a:endParaRPr lang="en-US" sz="3000" dirty="0">
              <a:latin typeface="Tahoma"/>
              <a:cs typeface="Tahoma"/>
            </a:endParaRPr>
          </a:p>
          <a:p>
            <a:r>
              <a:rPr lang="en-US" sz="3000" dirty="0">
                <a:latin typeface="Tahoma"/>
                <a:cs typeface="Tahoma"/>
              </a:rPr>
              <a:t>x = </a:t>
            </a:r>
            <a:r>
              <a:rPr lang="en-US" sz="3000" dirty="0" err="1">
                <a:latin typeface="Symbol" charset="2"/>
                <a:cs typeface="Symbol" charset="2"/>
              </a:rPr>
              <a:t>a</a:t>
            </a:r>
            <a:r>
              <a:rPr lang="en-US" sz="3000" dirty="0" err="1">
                <a:latin typeface="Tahoma"/>
                <a:cs typeface="Tahoma"/>
              </a:rPr>
              <a:t>X</a:t>
            </a:r>
            <a:r>
              <a:rPr lang="en-US" sz="3000" dirty="0">
                <a:latin typeface="Tahoma"/>
                <a:cs typeface="Tahoma"/>
              </a:rPr>
              <a:t>/Z – </a:t>
            </a:r>
            <a:r>
              <a:rPr lang="en-US" sz="3000" dirty="0">
                <a:latin typeface="Symbol" charset="2"/>
                <a:cs typeface="Symbol" charset="2"/>
              </a:rPr>
              <a:t>a</a:t>
            </a:r>
            <a:r>
              <a:rPr lang="en-US" sz="3000" dirty="0">
                <a:latin typeface="Tahoma"/>
                <a:cs typeface="Tahoma"/>
              </a:rPr>
              <a:t> cot(</a:t>
            </a:r>
            <a:r>
              <a:rPr lang="en-US" sz="3000" dirty="0">
                <a:latin typeface="Symbol" charset="2"/>
                <a:cs typeface="Symbol" charset="2"/>
              </a:rPr>
              <a:t>q</a:t>
            </a:r>
            <a:r>
              <a:rPr lang="en-US" sz="3000" dirty="0">
                <a:latin typeface="Tahoma"/>
                <a:cs typeface="Tahoma"/>
              </a:rPr>
              <a:t>) Y/Z + x</a:t>
            </a:r>
            <a:r>
              <a:rPr lang="en-US" sz="3000" baseline="-25000" dirty="0">
                <a:latin typeface="Tahoma"/>
                <a:cs typeface="Tahoma"/>
              </a:rPr>
              <a:t>0</a:t>
            </a:r>
          </a:p>
          <a:p>
            <a:r>
              <a:rPr lang="en-US" sz="3000" dirty="0">
                <a:latin typeface="Tahoma"/>
                <a:cs typeface="Tahoma"/>
              </a:rPr>
              <a:t>y =           </a:t>
            </a:r>
            <a:r>
              <a:rPr lang="en-US" sz="3000" dirty="0">
                <a:latin typeface="Symbol" charset="2"/>
                <a:cs typeface="Symbol" charset="2"/>
              </a:rPr>
              <a:t>b</a:t>
            </a:r>
            <a:r>
              <a:rPr lang="en-US" sz="3000" dirty="0">
                <a:latin typeface="Tahoma"/>
                <a:cs typeface="Tahoma"/>
              </a:rPr>
              <a:t>/sin(</a:t>
            </a:r>
            <a:r>
              <a:rPr lang="en-US" sz="3000" dirty="0">
                <a:latin typeface="Symbol" charset="2"/>
                <a:cs typeface="Symbol" charset="2"/>
              </a:rPr>
              <a:t>q</a:t>
            </a:r>
            <a:r>
              <a:rPr lang="en-US" sz="3000" dirty="0">
                <a:latin typeface="Tahoma"/>
                <a:cs typeface="Tahoma"/>
              </a:rPr>
              <a:t>) Y/Z + y</a:t>
            </a:r>
            <a:r>
              <a:rPr lang="en-US" sz="3000" baseline="-25000" dirty="0">
                <a:latin typeface="Tahoma"/>
                <a:cs typeface="Tahoma"/>
              </a:rPr>
              <a:t>0</a:t>
            </a:r>
          </a:p>
        </p:txBody>
      </p:sp>
    </p:spTree>
    <p:extLst>
      <p:ext uri="{BB962C8B-B14F-4D97-AF65-F5344CB8AC3E}">
        <p14:creationId xmlns:p14="http://schemas.microsoft.com/office/powerpoint/2010/main" val="366285271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sp>
        <p:nvSpPr>
          <p:cNvPr id="757762" name="Rectangle 2"/>
          <p:cNvSpPr>
            <a:spLocks noGrp="1" noChangeArrowheads="1"/>
          </p:cNvSpPr>
          <p:nvPr>
            <p:ph type="title"/>
          </p:nvPr>
        </p:nvSpPr>
        <p:spPr/>
        <p:txBody>
          <a:bodyPr/>
          <a:lstStyle/>
          <a:p>
            <a:r>
              <a:rPr lang="en-US"/>
              <a:t>Homogeneous Coordinates</a:t>
            </a:r>
          </a:p>
        </p:txBody>
      </p:sp>
      <p:sp>
        <p:nvSpPr>
          <p:cNvPr id="757763" name="Rectangle 3"/>
          <p:cNvSpPr>
            <a:spLocks noGrp="1" noChangeArrowheads="1"/>
          </p:cNvSpPr>
          <p:nvPr>
            <p:ph type="body" idx="1"/>
          </p:nvPr>
        </p:nvSpPr>
        <p:spPr>
          <a:xfrm>
            <a:off x="1676400" y="1676400"/>
            <a:ext cx="8763000" cy="4114800"/>
          </a:xfrm>
        </p:spPr>
        <p:txBody>
          <a:bodyPr>
            <a:normAutofit fontScale="77500" lnSpcReduction="20000"/>
          </a:bodyPr>
          <a:lstStyle/>
          <a:p>
            <a:pPr>
              <a:lnSpc>
                <a:spcPct val="80000"/>
              </a:lnSpc>
            </a:pPr>
            <a:r>
              <a:rPr lang="en-US" dirty="0"/>
              <a:t>Represent 2d point using 3 numbers, instead of the usual 2 numbers.</a:t>
            </a:r>
          </a:p>
          <a:p>
            <a:pPr>
              <a:lnSpc>
                <a:spcPct val="80000"/>
              </a:lnSpc>
            </a:pPr>
            <a:endParaRPr lang="en-US" dirty="0"/>
          </a:p>
          <a:p>
            <a:pPr>
              <a:lnSpc>
                <a:spcPct val="80000"/>
              </a:lnSpc>
            </a:pPr>
            <a:r>
              <a:rPr lang="en-US" dirty="0"/>
              <a:t>Mapping 2d</a:t>
            </a:r>
            <a:r>
              <a:rPr lang="en-US" dirty="0">
                <a:sym typeface="Wingdings" pitchFamily="2" charset="2"/>
              </a:rPr>
              <a:t> 2d homogeneous:</a:t>
            </a:r>
          </a:p>
          <a:p>
            <a:pPr lvl="1">
              <a:lnSpc>
                <a:spcPct val="80000"/>
              </a:lnSpc>
            </a:pPr>
            <a:r>
              <a:rPr lang="en-US" dirty="0">
                <a:sym typeface="Wingdings" pitchFamily="2" charset="2"/>
              </a:rPr>
              <a:t>(</a:t>
            </a:r>
            <a:r>
              <a:rPr lang="en-US" dirty="0" err="1">
                <a:sym typeface="Wingdings" pitchFamily="2" charset="2"/>
              </a:rPr>
              <a:t>x,y</a:t>
            </a:r>
            <a:r>
              <a:rPr lang="en-US" dirty="0">
                <a:sym typeface="Wingdings" pitchFamily="2" charset="2"/>
              </a:rPr>
              <a:t>)  (x,y,1)</a:t>
            </a:r>
          </a:p>
          <a:p>
            <a:pPr lvl="1">
              <a:lnSpc>
                <a:spcPct val="80000"/>
              </a:lnSpc>
            </a:pPr>
            <a:r>
              <a:rPr lang="en-US" dirty="0">
                <a:sym typeface="Wingdings" pitchFamily="2" charset="2"/>
              </a:rPr>
              <a:t>(</a:t>
            </a:r>
            <a:r>
              <a:rPr lang="en-US" dirty="0" err="1">
                <a:sym typeface="Wingdings" pitchFamily="2" charset="2"/>
              </a:rPr>
              <a:t>x,y</a:t>
            </a:r>
            <a:r>
              <a:rPr lang="en-US" dirty="0">
                <a:sym typeface="Wingdings" pitchFamily="2" charset="2"/>
              </a:rPr>
              <a:t>)  (</a:t>
            </a:r>
            <a:r>
              <a:rPr lang="en-US" dirty="0" err="1">
                <a:sym typeface="Wingdings" pitchFamily="2" charset="2"/>
              </a:rPr>
              <a:t>sx</a:t>
            </a:r>
            <a:r>
              <a:rPr lang="en-US" dirty="0">
                <a:sym typeface="Wingdings" pitchFamily="2" charset="2"/>
              </a:rPr>
              <a:t>, </a:t>
            </a:r>
            <a:r>
              <a:rPr lang="en-US" dirty="0" err="1">
                <a:sym typeface="Wingdings" pitchFamily="2" charset="2"/>
              </a:rPr>
              <a:t>sy</a:t>
            </a:r>
            <a:r>
              <a:rPr lang="en-US" dirty="0">
                <a:sym typeface="Wingdings" pitchFamily="2" charset="2"/>
              </a:rPr>
              <a:t>, s)</a:t>
            </a:r>
          </a:p>
          <a:p>
            <a:pPr>
              <a:lnSpc>
                <a:spcPct val="80000"/>
              </a:lnSpc>
            </a:pPr>
            <a:endParaRPr lang="en-US" dirty="0">
              <a:sym typeface="Wingdings" pitchFamily="2" charset="2"/>
            </a:endParaRPr>
          </a:p>
          <a:p>
            <a:pPr>
              <a:lnSpc>
                <a:spcPct val="80000"/>
              </a:lnSpc>
            </a:pPr>
            <a:r>
              <a:rPr lang="en-US" dirty="0">
                <a:sym typeface="Wingdings" pitchFamily="2" charset="2"/>
              </a:rPr>
              <a:t>Mapping 2d homogeneous to 2d </a:t>
            </a:r>
          </a:p>
          <a:p>
            <a:pPr lvl="1">
              <a:lnSpc>
                <a:spcPct val="80000"/>
              </a:lnSpc>
            </a:pPr>
            <a:r>
              <a:rPr lang="en-US" dirty="0">
                <a:sym typeface="Wingdings" pitchFamily="2" charset="2"/>
              </a:rPr>
              <a:t>(</a:t>
            </a:r>
            <a:r>
              <a:rPr lang="en-US" dirty="0" err="1">
                <a:sym typeface="Wingdings" pitchFamily="2" charset="2"/>
              </a:rPr>
              <a:t>a,b,w</a:t>
            </a:r>
            <a:r>
              <a:rPr lang="en-US" dirty="0">
                <a:sym typeface="Wingdings" pitchFamily="2" charset="2"/>
              </a:rPr>
              <a:t>)  (a/w, b/w)</a:t>
            </a:r>
          </a:p>
          <a:p>
            <a:pPr lvl="1">
              <a:lnSpc>
                <a:spcPct val="80000"/>
              </a:lnSpc>
            </a:pPr>
            <a:endParaRPr lang="en-US" dirty="0">
              <a:sym typeface="Wingdings" pitchFamily="2" charset="2"/>
            </a:endParaRPr>
          </a:p>
          <a:p>
            <a:pPr>
              <a:lnSpc>
                <a:spcPct val="80000"/>
              </a:lnSpc>
            </a:pPr>
            <a:r>
              <a:rPr lang="en-US" dirty="0">
                <a:sym typeface="Wingdings" pitchFamily="2" charset="2"/>
              </a:rPr>
              <a:t>The coordinates of a 3D point (X,Y,Z) </a:t>
            </a:r>
            <a:r>
              <a:rPr lang="en-US" i="1" dirty="0">
                <a:sym typeface="Wingdings" pitchFamily="2" charset="2"/>
              </a:rPr>
              <a:t>*already is*</a:t>
            </a:r>
            <a:r>
              <a:rPr lang="en-US" dirty="0">
                <a:sym typeface="Wingdings" pitchFamily="2" charset="2"/>
              </a:rPr>
              <a:t> the 2D (but homogeneous) coordinates of its projection.</a:t>
            </a:r>
          </a:p>
          <a:p>
            <a:pPr>
              <a:lnSpc>
                <a:spcPct val="80000"/>
              </a:lnSpc>
            </a:pPr>
            <a:endParaRPr lang="en-US" dirty="0">
              <a:sym typeface="Wingdings" pitchFamily="2" charset="2"/>
            </a:endParaRPr>
          </a:p>
          <a:p>
            <a:pPr>
              <a:lnSpc>
                <a:spcPct val="80000"/>
              </a:lnSpc>
            </a:pPr>
            <a:r>
              <a:rPr lang="en-US" dirty="0">
                <a:sym typeface="Wingdings" pitchFamily="2" charset="2"/>
              </a:rPr>
              <a:t>Will make some things simpler and linear.</a:t>
            </a:r>
          </a:p>
          <a:p>
            <a:pPr>
              <a:lnSpc>
                <a:spcPct val="80000"/>
              </a:lnSpc>
            </a:pPr>
            <a:endParaRPr lang="en-US" dirty="0">
              <a:sym typeface="Wingdings" pitchFamily="2" charset="2"/>
            </a:endParaRPr>
          </a:p>
          <a:p>
            <a:pPr>
              <a:lnSpc>
                <a:spcPct val="80000"/>
              </a:lnSpc>
            </a:pPr>
            <a:endParaRPr lang="en-US" dirty="0"/>
          </a:p>
        </p:txBody>
      </p:sp>
    </p:spTree>
    <p:extLst>
      <p:ext uri="{BB962C8B-B14F-4D97-AF65-F5344CB8AC3E}">
        <p14:creationId xmlns:p14="http://schemas.microsoft.com/office/powerpoint/2010/main" val="1462600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4" name="Footer Placeholder 3"/>
          <p:cNvSpPr>
            <a:spLocks noGrp="1"/>
          </p:cNvSpPr>
          <p:nvPr>
            <p:ph type="ftr" sz="quarter" idx="10"/>
          </p:nvPr>
        </p:nvSpPr>
        <p:spPr/>
        <p:txBody>
          <a:bodyPr/>
          <a:lstStyle/>
          <a:p>
            <a:r>
              <a:rPr lang="en-US"/>
              <a:t>Computer Vision, Robert Pless</a:t>
            </a:r>
          </a:p>
        </p:txBody>
      </p:sp>
      <p:graphicFrame>
        <p:nvGraphicFramePr>
          <p:cNvPr id="6" name="Object 6"/>
          <p:cNvGraphicFramePr>
            <a:graphicFrameLocks noChangeAspect="1"/>
          </p:cNvGraphicFramePr>
          <p:nvPr/>
        </p:nvGraphicFramePr>
        <p:xfrm>
          <a:off x="1828800" y="2796381"/>
          <a:ext cx="4114800" cy="1677988"/>
        </p:xfrm>
        <a:graphic>
          <a:graphicData uri="http://schemas.openxmlformats.org/presentationml/2006/ole">
            <mc:AlternateContent xmlns:mc="http://schemas.openxmlformats.org/markup-compatibility/2006">
              <mc:Choice xmlns:v="urn:schemas-microsoft-com:vml" Requires="v">
                <p:oleObj name="Equation" r:id="rId2" imgW="1993680" imgH="812520" progId="Equation.3">
                  <p:embed/>
                </p:oleObj>
              </mc:Choice>
              <mc:Fallback>
                <p:oleObj name="Equation" r:id="rId2" imgW="1993680" imgH="812520" progId="Equation.3">
                  <p:embed/>
                  <p:pic>
                    <p:nvPicPr>
                      <p:cNvPr id="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96381"/>
                        <a:ext cx="4114800" cy="16779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 name="Object 7"/>
          <p:cNvGraphicFramePr>
            <a:graphicFrameLocks noChangeAspect="1"/>
          </p:cNvGraphicFramePr>
          <p:nvPr/>
        </p:nvGraphicFramePr>
        <p:xfrm>
          <a:off x="7224252" y="2796381"/>
          <a:ext cx="3249612" cy="1468438"/>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252" y="2796381"/>
                        <a:ext cx="3249612" cy="14684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1828800" y="816739"/>
            <a:ext cx="8534400" cy="1477328"/>
          </a:xfrm>
          <a:prstGeom prst="rect">
            <a:avLst/>
          </a:prstGeom>
          <a:noFill/>
          <a:ln w="9525">
            <a:noFill/>
            <a:miter lim="800000"/>
            <a:headEnd/>
            <a:tailEnd/>
          </a:ln>
          <a:effectLst/>
        </p:spPr>
        <p:txBody>
          <a:bodyPr>
            <a:spAutoFit/>
          </a:bodyPr>
          <a:lstStyle/>
          <a:p>
            <a:endParaRPr lang="en-US" sz="3000" dirty="0">
              <a:latin typeface="Tahoma"/>
              <a:cs typeface="Tahoma"/>
            </a:endParaRPr>
          </a:p>
          <a:p>
            <a:r>
              <a:rPr lang="en-US" sz="3000" dirty="0">
                <a:latin typeface="Tahoma"/>
                <a:cs typeface="Tahoma"/>
              </a:rPr>
              <a:t>x = </a:t>
            </a:r>
            <a:r>
              <a:rPr lang="en-US" sz="3000" dirty="0" err="1">
                <a:latin typeface="Symbol" charset="2"/>
                <a:cs typeface="Symbol" charset="2"/>
              </a:rPr>
              <a:t>a</a:t>
            </a:r>
            <a:r>
              <a:rPr lang="en-US" sz="3000" dirty="0" err="1">
                <a:latin typeface="Tahoma"/>
                <a:cs typeface="Tahoma"/>
              </a:rPr>
              <a:t>X</a:t>
            </a:r>
            <a:r>
              <a:rPr lang="en-US" sz="3000" dirty="0">
                <a:latin typeface="Tahoma"/>
                <a:cs typeface="Tahoma"/>
              </a:rPr>
              <a:t>/Z – </a:t>
            </a:r>
            <a:r>
              <a:rPr lang="en-US" sz="3000" dirty="0">
                <a:latin typeface="Symbol" charset="2"/>
                <a:cs typeface="Symbol" charset="2"/>
              </a:rPr>
              <a:t>a</a:t>
            </a:r>
            <a:r>
              <a:rPr lang="en-US" sz="3000" dirty="0">
                <a:latin typeface="Tahoma"/>
                <a:cs typeface="Tahoma"/>
              </a:rPr>
              <a:t> cot(</a:t>
            </a:r>
            <a:r>
              <a:rPr lang="en-US" sz="3000" dirty="0">
                <a:latin typeface="Symbol" charset="2"/>
                <a:cs typeface="Symbol" charset="2"/>
              </a:rPr>
              <a:t>q</a:t>
            </a:r>
            <a:r>
              <a:rPr lang="en-US" sz="3000" dirty="0">
                <a:latin typeface="Tahoma"/>
                <a:cs typeface="Tahoma"/>
              </a:rPr>
              <a:t>) Y/Z + x</a:t>
            </a:r>
            <a:r>
              <a:rPr lang="en-US" sz="3000" baseline="-25000" dirty="0">
                <a:latin typeface="Tahoma"/>
                <a:cs typeface="Tahoma"/>
              </a:rPr>
              <a:t>0</a:t>
            </a:r>
          </a:p>
          <a:p>
            <a:r>
              <a:rPr lang="en-US" sz="3000" dirty="0">
                <a:latin typeface="Tahoma"/>
                <a:cs typeface="Tahoma"/>
              </a:rPr>
              <a:t>y =           </a:t>
            </a:r>
            <a:r>
              <a:rPr lang="en-US" sz="3000" dirty="0">
                <a:latin typeface="Symbol" charset="2"/>
                <a:cs typeface="Symbol" charset="2"/>
              </a:rPr>
              <a:t>b</a:t>
            </a:r>
            <a:r>
              <a:rPr lang="en-US" sz="3000" dirty="0">
                <a:latin typeface="Tahoma"/>
                <a:cs typeface="Tahoma"/>
              </a:rPr>
              <a:t>/sin(</a:t>
            </a:r>
            <a:r>
              <a:rPr lang="en-US" sz="3000" dirty="0">
                <a:latin typeface="Symbol" charset="2"/>
                <a:cs typeface="Symbol" charset="2"/>
              </a:rPr>
              <a:t>q</a:t>
            </a:r>
            <a:r>
              <a:rPr lang="en-US" sz="3000" dirty="0">
                <a:latin typeface="Tahoma"/>
                <a:cs typeface="Tahoma"/>
              </a:rPr>
              <a:t>) Y/Z + y</a:t>
            </a:r>
            <a:r>
              <a:rPr lang="en-US" sz="3000" baseline="-25000" dirty="0">
                <a:latin typeface="Tahoma"/>
                <a:cs typeface="Tahoma"/>
              </a:rPr>
              <a:t>0</a:t>
            </a:r>
          </a:p>
        </p:txBody>
      </p:sp>
    </p:spTree>
    <p:extLst>
      <p:ext uri="{BB962C8B-B14F-4D97-AF65-F5344CB8AC3E}">
        <p14:creationId xmlns:p14="http://schemas.microsoft.com/office/powerpoint/2010/main" val="412272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0" fill="hold"/>
                                        <p:tgtEl>
                                          <p:spTgt spid="7"/>
                                        </p:tgtEl>
                                        <p:attrNameLst>
                                          <p:attrName>ppt_w</p:attrName>
                                        </p:attrNameLst>
                                      </p:cBhvr>
                                      <p:tavLst>
                                        <p:tav tm="0" fmla="#ppt_w*sin(2.5*pi*$)">
                                          <p:val>
                                            <p:fltVal val="0"/>
                                          </p:val>
                                        </p:tav>
                                        <p:tav tm="100000">
                                          <p:val>
                                            <p:fltVal val="1"/>
                                          </p:val>
                                        </p:tav>
                                      </p:tavLst>
                                    </p:anim>
                                    <p:anim calcmode="lin" valueType="num">
                                      <p:cBhvr>
                                        <p:cTn id="14"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FF6383-C541-8796-4D34-956C68B91D42}"/>
              </a:ext>
            </a:extLst>
          </p:cNvPr>
          <p:cNvSpPr txBox="1"/>
          <p:nvPr/>
        </p:nvSpPr>
        <p:spPr>
          <a:xfrm>
            <a:off x="407043" y="0"/>
            <a:ext cx="11583396" cy="8171468"/>
          </a:xfrm>
          <a:prstGeom prst="rect">
            <a:avLst/>
          </a:prstGeom>
          <a:noFill/>
        </p:spPr>
        <p:txBody>
          <a:bodyPr wrap="square" rtlCol="0">
            <a:spAutoFit/>
          </a:bodyPr>
          <a:lstStyle/>
          <a:p>
            <a:r>
              <a:rPr lang="en-US" sz="2500" dirty="0">
                <a:latin typeface="Courier New" panose="02070309020205020404" pitchFamily="49" charset="0"/>
                <a:cs typeface="Courier New" panose="02070309020205020404" pitchFamily="49" charset="0"/>
              </a:rPr>
              <a:t>1080 x 1920 (1920 heigh)</a:t>
            </a:r>
          </a:p>
          <a:p>
            <a:endParaRPr lang="en-US" sz="2500" dirty="0">
              <a:latin typeface="Courier New" panose="02070309020205020404" pitchFamily="49" charset="0"/>
              <a:cs typeface="Courier New" panose="02070309020205020404" pitchFamily="49" charset="0"/>
            </a:endParaRPr>
          </a:p>
          <a:p>
            <a:r>
              <a:rPr lang="en-US" sz="2500" dirty="0">
                <a:latin typeface="Courier New" panose="02070309020205020404" pitchFamily="49" charset="0"/>
                <a:cs typeface="Courier New" panose="02070309020205020404" pitchFamily="49" charset="0"/>
              </a:rPr>
              <a:t>xo, </a:t>
            </a:r>
            <a:r>
              <a:rPr lang="en-US" sz="2500" dirty="0" err="1">
                <a:latin typeface="Courier New" panose="02070309020205020404" pitchFamily="49" charset="0"/>
                <a:cs typeface="Courier New" panose="02070309020205020404" pitchFamily="49" charset="0"/>
              </a:rPr>
              <a:t>yo</a:t>
            </a:r>
            <a:r>
              <a:rPr lang="en-US" sz="2500" dirty="0">
                <a:latin typeface="Courier New" panose="02070309020205020404" pitchFamily="49" charset="0"/>
                <a:cs typeface="Courier New" panose="02070309020205020404" pitchFamily="49" charset="0"/>
              </a:rPr>
              <a:t> = 540, 960</a:t>
            </a:r>
          </a:p>
          <a:p>
            <a:r>
              <a:rPr lang="en-US" sz="2500" dirty="0">
                <a:latin typeface="Courier New" panose="02070309020205020404" pitchFamily="49" charset="0"/>
                <a:cs typeface="Courier New" panose="02070309020205020404" pitchFamily="49" charset="0"/>
              </a:rPr>
              <a:t>We see 8 meters wide at 10 m distance</a:t>
            </a:r>
          </a:p>
          <a:p>
            <a:r>
              <a:rPr lang="en-US" sz="2500" dirty="0">
                <a:latin typeface="Courier New" panose="02070309020205020404" pitchFamily="49" charset="0"/>
                <a:cs typeface="Courier New" panose="02070309020205020404" pitchFamily="49" charset="0"/>
              </a:rPr>
              <a:t>1350 0 540   X</a:t>
            </a:r>
          </a:p>
          <a:p>
            <a:r>
              <a:rPr lang="en-US" sz="2500" dirty="0">
                <a:latin typeface="Courier New" panose="02070309020205020404" pitchFamily="49" charset="0"/>
                <a:cs typeface="Courier New" panose="02070309020205020404" pitchFamily="49" charset="0"/>
              </a:rPr>
              <a:t>0 1350 960   Y</a:t>
            </a:r>
          </a:p>
          <a:p>
            <a:r>
              <a:rPr lang="en-US" sz="2500" dirty="0">
                <a:latin typeface="Courier New" panose="02070309020205020404" pitchFamily="49" charset="0"/>
                <a:cs typeface="Courier New" panose="02070309020205020404" pitchFamily="49" charset="0"/>
              </a:rPr>
              <a:t>0 0   1   Z</a:t>
            </a:r>
          </a:p>
          <a:p>
            <a:endParaRPr lang="en-US" sz="2500" dirty="0">
              <a:latin typeface="Courier New" panose="02070309020205020404" pitchFamily="49" charset="0"/>
              <a:cs typeface="Courier New" panose="02070309020205020404" pitchFamily="49" charset="0"/>
            </a:endParaRPr>
          </a:p>
          <a:p>
            <a:r>
              <a:rPr lang="en-US" sz="2500" dirty="0" err="1">
                <a:latin typeface="Courier New" panose="02070309020205020404" pitchFamily="49" charset="0"/>
                <a:cs typeface="Courier New" panose="02070309020205020404" pitchFamily="49" charset="0"/>
              </a:rPr>
              <a:t>Xf</a:t>
            </a:r>
            <a:r>
              <a:rPr lang="en-US" sz="2500" dirty="0">
                <a:latin typeface="Courier New" panose="02070309020205020404" pitchFamily="49" charset="0"/>
                <a:cs typeface="Courier New" panose="02070309020205020404" pitchFamily="49" charset="0"/>
              </a:rPr>
              <a:t> + 540Z</a:t>
            </a:r>
          </a:p>
          <a:p>
            <a:r>
              <a:rPr lang="en-US" sz="2500" dirty="0" err="1">
                <a:latin typeface="Courier New" panose="02070309020205020404" pitchFamily="49" charset="0"/>
                <a:cs typeface="Courier New" panose="02070309020205020404" pitchFamily="49" charset="0"/>
              </a:rPr>
              <a:t>Yf</a:t>
            </a:r>
            <a:r>
              <a:rPr lang="en-US" sz="2500" dirty="0">
                <a:latin typeface="Courier New" panose="02070309020205020404" pitchFamily="49" charset="0"/>
                <a:cs typeface="Courier New" panose="02070309020205020404" pitchFamily="49" charset="0"/>
              </a:rPr>
              <a:t> + 960Z</a:t>
            </a:r>
          </a:p>
          <a:p>
            <a:r>
              <a:rPr lang="en-US" sz="2500" dirty="0">
                <a:latin typeface="Courier New" panose="02070309020205020404" pitchFamily="49" charset="0"/>
                <a:cs typeface="Courier New" panose="02070309020205020404" pitchFamily="49" charset="0"/>
              </a:rPr>
              <a:t>Z</a:t>
            </a:r>
          </a:p>
          <a:p>
            <a:endParaRPr lang="en-US" sz="2500" dirty="0">
              <a:latin typeface="Courier New" panose="02070309020205020404" pitchFamily="49" charset="0"/>
              <a:cs typeface="Courier New" panose="02070309020205020404" pitchFamily="49" charset="0"/>
            </a:endParaRPr>
          </a:p>
          <a:p>
            <a:r>
              <a:rPr lang="en-US" sz="2500" i="1" dirty="0" err="1">
                <a:latin typeface="Courier New" panose="02070309020205020404" pitchFamily="49" charset="0"/>
                <a:cs typeface="Courier New" panose="02070309020205020404" pitchFamily="49" charset="0"/>
              </a:rPr>
              <a:t>Xf</a:t>
            </a:r>
            <a:r>
              <a:rPr lang="en-US" sz="2500" i="1" dirty="0">
                <a:latin typeface="Courier New" panose="02070309020205020404" pitchFamily="49" charset="0"/>
                <a:cs typeface="Courier New" panose="02070309020205020404" pitchFamily="49" charset="0"/>
              </a:rPr>
              <a:t>/Z + 540</a:t>
            </a:r>
          </a:p>
          <a:p>
            <a:r>
              <a:rPr lang="en-US" sz="2500" i="1" dirty="0" err="1">
                <a:latin typeface="Courier New" panose="02070309020205020404" pitchFamily="49" charset="0"/>
                <a:cs typeface="Courier New" panose="02070309020205020404" pitchFamily="49" charset="0"/>
              </a:rPr>
              <a:t>Yf</a:t>
            </a:r>
            <a:r>
              <a:rPr lang="en-US" sz="2500" i="1" dirty="0">
                <a:latin typeface="Courier New" panose="02070309020205020404" pitchFamily="49" charset="0"/>
                <a:cs typeface="Courier New" panose="02070309020205020404" pitchFamily="49" charset="0"/>
              </a:rPr>
              <a:t>/Z + 960</a:t>
            </a:r>
          </a:p>
          <a:p>
            <a:r>
              <a:rPr lang="en-US" sz="2500" dirty="0">
                <a:latin typeface="Courier New" panose="02070309020205020404" pitchFamily="49" charset="0"/>
                <a:cs typeface="Courier New" panose="02070309020205020404" pitchFamily="49" charset="0"/>
              </a:rPr>
              <a:t>1</a:t>
            </a:r>
          </a:p>
          <a:p>
            <a:r>
              <a:rPr lang="en-US" sz="2500" dirty="0">
                <a:latin typeface="Courier New" panose="02070309020205020404" pitchFamily="49" charset="0"/>
                <a:cs typeface="Courier New" panose="02070309020205020404" pitchFamily="49" charset="0"/>
              </a:rPr>
              <a:t>When X is -4, and Z is 10, I want x = 0</a:t>
            </a:r>
            <a:br>
              <a:rPr lang="en-US" sz="2500" dirty="0">
                <a:latin typeface="Courier New" panose="02070309020205020404" pitchFamily="49" charset="0"/>
                <a:cs typeface="Courier New" panose="02070309020205020404" pitchFamily="49" charset="0"/>
              </a:rPr>
            </a:br>
            <a:r>
              <a:rPr lang="en-US" sz="2500" dirty="0">
                <a:latin typeface="Courier New" panose="02070309020205020404" pitchFamily="49" charset="0"/>
                <a:cs typeface="Courier New" panose="02070309020205020404" pitchFamily="49" charset="0"/>
              </a:rPr>
              <a:t>x = </a:t>
            </a:r>
            <a:r>
              <a:rPr lang="en-US" sz="2500" dirty="0" err="1">
                <a:latin typeface="Courier New" panose="02070309020205020404" pitchFamily="49" charset="0"/>
                <a:cs typeface="Courier New" panose="02070309020205020404" pitchFamily="49" charset="0"/>
              </a:rPr>
              <a:t>Xf</a:t>
            </a:r>
            <a:r>
              <a:rPr lang="en-US" sz="2500" dirty="0">
                <a:latin typeface="Courier New" panose="02070309020205020404" pitchFamily="49" charset="0"/>
                <a:cs typeface="Courier New" panose="02070309020205020404" pitchFamily="49" charset="0"/>
              </a:rPr>
              <a:t>/Z + 540</a:t>
            </a:r>
          </a:p>
          <a:p>
            <a:r>
              <a:rPr lang="en-US" sz="2500" dirty="0">
                <a:latin typeface="Courier New" panose="02070309020205020404" pitchFamily="49" charset="0"/>
                <a:cs typeface="Courier New" panose="02070309020205020404" pitchFamily="49" charset="0"/>
              </a:rPr>
              <a:t>0 = -4f/10 + 540</a:t>
            </a:r>
          </a:p>
          <a:p>
            <a:r>
              <a:rPr lang="en-US" sz="2500" dirty="0">
                <a:latin typeface="Courier New" panose="02070309020205020404" pitchFamily="49" charset="0"/>
                <a:cs typeface="Courier New" panose="02070309020205020404" pitchFamily="49" charset="0"/>
              </a:rPr>
              <a:t>4f/10 = 540</a:t>
            </a:r>
          </a:p>
          <a:p>
            <a:r>
              <a:rPr lang="en-US" sz="2500" dirty="0">
                <a:latin typeface="Courier New" panose="02070309020205020404" pitchFamily="49" charset="0"/>
                <a:cs typeface="Courier New" panose="02070309020205020404" pitchFamily="49" charset="0"/>
              </a:rPr>
              <a:t>4f = 5400</a:t>
            </a:r>
          </a:p>
          <a:p>
            <a:r>
              <a:rPr lang="en-US" sz="2500" dirty="0">
                <a:latin typeface="Courier New" panose="02070309020205020404" pitchFamily="49" charset="0"/>
                <a:cs typeface="Courier New" panose="02070309020205020404" pitchFamily="49" charset="0"/>
              </a:rPr>
              <a:t>f = 1350</a:t>
            </a:r>
          </a:p>
        </p:txBody>
      </p:sp>
    </p:spTree>
    <p:extLst>
      <p:ext uri="{BB962C8B-B14F-4D97-AF65-F5344CB8AC3E}">
        <p14:creationId xmlns:p14="http://schemas.microsoft.com/office/powerpoint/2010/main" val="2600734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Homogenous Coordinates!</a:t>
            </a:r>
          </a:p>
        </p:txBody>
      </p:sp>
      <p:sp>
        <p:nvSpPr>
          <p:cNvPr id="3" name="Content Placeholder 2"/>
          <p:cNvSpPr>
            <a:spLocks noGrp="1"/>
          </p:cNvSpPr>
          <p:nvPr>
            <p:ph idx="1"/>
          </p:nvPr>
        </p:nvSpPr>
        <p:spPr/>
        <p:txBody>
          <a:bodyPr/>
          <a:lstStyle/>
          <a:p>
            <a:r>
              <a:rPr lang="en-US" dirty="0"/>
              <a:t>Equation of a line on the plane?</a:t>
            </a:r>
          </a:p>
          <a:p>
            <a:endParaRPr lang="en-US" dirty="0"/>
          </a:p>
          <a:p>
            <a:r>
              <a:rPr lang="en-US" dirty="0"/>
              <a:t>Equation of a plane through the origin in 3D?</a:t>
            </a:r>
          </a:p>
        </p:txBody>
      </p:sp>
      <p:sp>
        <p:nvSpPr>
          <p:cNvPr id="4" name="Footer Placeholder 3"/>
          <p:cNvSpPr>
            <a:spLocks noGrp="1"/>
          </p:cNvSpPr>
          <p:nvPr>
            <p:ph type="ftr" sz="quarter" idx="10"/>
          </p:nvPr>
        </p:nvSpPr>
        <p:spPr/>
        <p:txBody>
          <a:bodyPr/>
          <a:lstStyle/>
          <a:p>
            <a:r>
              <a:rPr lang="en-US"/>
              <a:t>Computer Vision, Robert Pless</a:t>
            </a:r>
          </a:p>
        </p:txBody>
      </p:sp>
    </p:spTree>
    <p:extLst>
      <p:ext uri="{BB962C8B-B14F-4D97-AF65-F5344CB8AC3E}">
        <p14:creationId xmlns:p14="http://schemas.microsoft.com/office/powerpoint/2010/main" val="323631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Image"/>
          <p:cNvGrpSpPr/>
          <p:nvPr/>
        </p:nvGrpSpPr>
        <p:grpSpPr>
          <a:xfrm>
            <a:off x="1318617" y="4134446"/>
            <a:ext cx="4556274" cy="3341972"/>
            <a:chOff x="0" y="0"/>
            <a:chExt cx="6480033" cy="4753026"/>
          </a:xfrm>
        </p:grpSpPr>
        <p:pic>
          <p:nvPicPr>
            <p:cNvPr id="199"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0" y="88900"/>
              <a:ext cx="6226034" cy="4422827"/>
            </a:xfrm>
            <a:prstGeom prst="rect">
              <a:avLst/>
            </a:prstGeom>
            <a:ln>
              <a:noFill/>
            </a:ln>
            <a:effectLst/>
          </p:spPr>
        </p:pic>
        <p:pic>
          <p:nvPicPr>
            <p:cNvPr id="198" name="Image" descr="Image"/>
            <p:cNvPicPr>
              <a:picLocks/>
            </p:cNvPicPr>
            <p:nvPr/>
          </p:nvPicPr>
          <p:blipFill>
            <a:blip r:embed="rId3"/>
            <a:stretch>
              <a:fillRect/>
            </a:stretch>
          </p:blipFill>
          <p:spPr>
            <a:xfrm>
              <a:off x="0" y="0"/>
              <a:ext cx="6480034" cy="4753027"/>
            </a:xfrm>
            <a:prstGeom prst="rect">
              <a:avLst/>
            </a:prstGeom>
            <a:effectLst/>
          </p:spPr>
        </p:pic>
      </p:grpSp>
      <p:grpSp>
        <p:nvGrpSpPr>
          <p:cNvPr id="203" name="Image"/>
          <p:cNvGrpSpPr/>
          <p:nvPr/>
        </p:nvGrpSpPr>
        <p:grpSpPr>
          <a:xfrm>
            <a:off x="6242649" y="2463086"/>
            <a:ext cx="3804634" cy="4494276"/>
            <a:chOff x="0" y="0"/>
            <a:chExt cx="5411032" cy="6391858"/>
          </a:xfrm>
        </p:grpSpPr>
        <p:pic>
          <p:nvPicPr>
            <p:cNvPr id="202"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000" y="88900"/>
              <a:ext cx="5157033" cy="6061659"/>
            </a:xfrm>
            <a:prstGeom prst="rect">
              <a:avLst/>
            </a:prstGeom>
            <a:ln>
              <a:noFill/>
            </a:ln>
            <a:effectLst/>
          </p:spPr>
        </p:pic>
        <p:pic>
          <p:nvPicPr>
            <p:cNvPr id="201" name="Image" descr="Image"/>
            <p:cNvPicPr>
              <a:picLocks/>
            </p:cNvPicPr>
            <p:nvPr/>
          </p:nvPicPr>
          <p:blipFill>
            <a:blip r:embed="rId5"/>
            <a:stretch>
              <a:fillRect/>
            </a:stretch>
          </p:blipFill>
          <p:spPr>
            <a:xfrm>
              <a:off x="0" y="0"/>
              <a:ext cx="5411033" cy="6391859"/>
            </a:xfrm>
            <a:prstGeom prst="rect">
              <a:avLst/>
            </a:prstGeom>
            <a:effectLst/>
          </p:spPr>
        </p:pic>
      </p:grpSp>
      <p:grpSp>
        <p:nvGrpSpPr>
          <p:cNvPr id="206" name="Image"/>
          <p:cNvGrpSpPr/>
          <p:nvPr/>
        </p:nvGrpSpPr>
        <p:grpSpPr>
          <a:xfrm>
            <a:off x="1445368" y="150959"/>
            <a:ext cx="4302774" cy="4006657"/>
            <a:chOff x="0" y="0"/>
            <a:chExt cx="6119498" cy="5698355"/>
          </a:xfrm>
        </p:grpSpPr>
        <p:pic>
          <p:nvPicPr>
            <p:cNvPr id="20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000" y="88900"/>
              <a:ext cx="5865499" cy="5368156"/>
            </a:xfrm>
            <a:prstGeom prst="rect">
              <a:avLst/>
            </a:prstGeom>
            <a:ln>
              <a:noFill/>
            </a:ln>
            <a:effectLst/>
          </p:spPr>
        </p:pic>
        <p:pic>
          <p:nvPicPr>
            <p:cNvPr id="204" name="Image" descr="Image"/>
            <p:cNvPicPr>
              <a:picLocks/>
            </p:cNvPicPr>
            <p:nvPr/>
          </p:nvPicPr>
          <p:blipFill>
            <a:blip r:embed="rId7"/>
            <a:stretch>
              <a:fillRect/>
            </a:stretch>
          </p:blipFill>
          <p:spPr>
            <a:xfrm>
              <a:off x="0" y="0"/>
              <a:ext cx="6119499" cy="5698356"/>
            </a:xfrm>
            <a:prstGeom prst="rect">
              <a:avLst/>
            </a:prstGeom>
            <a:effectLst/>
          </p:spPr>
        </p:pic>
      </p:grpSp>
      <p:grpSp>
        <p:nvGrpSpPr>
          <p:cNvPr id="209" name="Image"/>
          <p:cNvGrpSpPr/>
          <p:nvPr/>
        </p:nvGrpSpPr>
        <p:grpSpPr>
          <a:xfrm>
            <a:off x="4377035" y="-105522"/>
            <a:ext cx="3881276" cy="3131051"/>
            <a:chOff x="0" y="0"/>
            <a:chExt cx="5520035" cy="4453048"/>
          </a:xfrm>
        </p:grpSpPr>
        <p:pic>
          <p:nvPicPr>
            <p:cNvPr id="208"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7000" y="88900"/>
              <a:ext cx="5266036" cy="4122849"/>
            </a:xfrm>
            <a:prstGeom prst="rect">
              <a:avLst/>
            </a:prstGeom>
            <a:ln>
              <a:noFill/>
            </a:ln>
            <a:effectLst/>
          </p:spPr>
        </p:pic>
        <p:pic>
          <p:nvPicPr>
            <p:cNvPr id="207" name="Image" descr="Image"/>
            <p:cNvPicPr>
              <a:picLocks/>
            </p:cNvPicPr>
            <p:nvPr/>
          </p:nvPicPr>
          <p:blipFill>
            <a:blip r:embed="rId9"/>
            <a:stretch>
              <a:fillRect/>
            </a:stretch>
          </p:blipFill>
          <p:spPr>
            <a:xfrm>
              <a:off x="0" y="0"/>
              <a:ext cx="5520036" cy="4453049"/>
            </a:xfrm>
            <a:prstGeom prst="rect">
              <a:avLst/>
            </a:prstGeom>
            <a:effectLst/>
          </p:spPr>
        </p:pic>
      </p:grpSp>
      <p:grpSp>
        <p:nvGrpSpPr>
          <p:cNvPr id="212" name="Image"/>
          <p:cNvGrpSpPr/>
          <p:nvPr/>
        </p:nvGrpSpPr>
        <p:grpSpPr>
          <a:xfrm>
            <a:off x="4228126" y="5585520"/>
            <a:ext cx="4556275" cy="2682722"/>
            <a:chOff x="0" y="0"/>
            <a:chExt cx="6480033" cy="3815425"/>
          </a:xfrm>
        </p:grpSpPr>
        <p:pic>
          <p:nvPicPr>
            <p:cNvPr id="211"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000" y="88900"/>
              <a:ext cx="6226034" cy="3485226"/>
            </a:xfrm>
            <a:prstGeom prst="rect">
              <a:avLst/>
            </a:prstGeom>
            <a:ln>
              <a:noFill/>
            </a:ln>
            <a:effectLst/>
          </p:spPr>
        </p:pic>
        <p:pic>
          <p:nvPicPr>
            <p:cNvPr id="210" name="Image" descr="Image"/>
            <p:cNvPicPr>
              <a:picLocks/>
            </p:cNvPicPr>
            <p:nvPr/>
          </p:nvPicPr>
          <p:blipFill>
            <a:blip r:embed="rId11"/>
            <a:stretch>
              <a:fillRect/>
            </a:stretch>
          </p:blipFill>
          <p:spPr>
            <a:xfrm>
              <a:off x="0" y="0"/>
              <a:ext cx="6480034" cy="3815426"/>
            </a:xfrm>
            <a:prstGeom prst="rect">
              <a:avLst/>
            </a:prstGeom>
            <a:effectLst/>
          </p:spPr>
        </p:pic>
      </p:grpSp>
      <p:grpSp>
        <p:nvGrpSpPr>
          <p:cNvPr id="215" name="Image"/>
          <p:cNvGrpSpPr/>
          <p:nvPr/>
        </p:nvGrpSpPr>
        <p:grpSpPr>
          <a:xfrm>
            <a:off x="9178922" y="2084896"/>
            <a:ext cx="4420196" cy="5715001"/>
            <a:chOff x="0" y="0"/>
            <a:chExt cx="6286500" cy="8128000"/>
          </a:xfrm>
        </p:grpSpPr>
        <p:pic>
          <p:nvPicPr>
            <p:cNvPr id="214" name="Image" descr="Image"/>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7000" y="88900"/>
              <a:ext cx="6032500" cy="7797800"/>
            </a:xfrm>
            <a:prstGeom prst="rect">
              <a:avLst/>
            </a:prstGeom>
            <a:ln>
              <a:noFill/>
            </a:ln>
            <a:effectLst/>
          </p:spPr>
        </p:pic>
        <p:pic>
          <p:nvPicPr>
            <p:cNvPr id="213" name="Image" descr="Image"/>
            <p:cNvPicPr>
              <a:picLocks/>
            </p:cNvPicPr>
            <p:nvPr/>
          </p:nvPicPr>
          <p:blipFill>
            <a:blip r:embed="rId13"/>
            <a:stretch>
              <a:fillRect/>
            </a:stretch>
          </p:blipFill>
          <p:spPr>
            <a:xfrm>
              <a:off x="0" y="0"/>
              <a:ext cx="6286500" cy="8128000"/>
            </a:xfrm>
            <a:prstGeom prst="rect">
              <a:avLst/>
            </a:prstGeom>
            <a:effectLst/>
          </p:spPr>
        </p:pic>
      </p:grpSp>
      <p:grpSp>
        <p:nvGrpSpPr>
          <p:cNvPr id="218" name="Image"/>
          <p:cNvGrpSpPr/>
          <p:nvPr/>
        </p:nvGrpSpPr>
        <p:grpSpPr>
          <a:xfrm>
            <a:off x="1771581" y="5491571"/>
            <a:ext cx="4313040" cy="5581056"/>
            <a:chOff x="0" y="0"/>
            <a:chExt cx="6134100" cy="7937500"/>
          </a:xfrm>
        </p:grpSpPr>
        <p:pic>
          <p:nvPicPr>
            <p:cNvPr id="217" name="Image" descr="Image"/>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7000" y="88900"/>
              <a:ext cx="5880100" cy="7607300"/>
            </a:xfrm>
            <a:prstGeom prst="rect">
              <a:avLst/>
            </a:prstGeom>
            <a:ln>
              <a:noFill/>
            </a:ln>
            <a:effectLst/>
          </p:spPr>
        </p:pic>
        <p:pic>
          <p:nvPicPr>
            <p:cNvPr id="216" name="Image" descr="Image"/>
            <p:cNvPicPr>
              <a:picLocks/>
            </p:cNvPicPr>
            <p:nvPr/>
          </p:nvPicPr>
          <p:blipFill>
            <a:blip r:embed="rId15"/>
            <a:stretch>
              <a:fillRect/>
            </a:stretch>
          </p:blipFill>
          <p:spPr>
            <a:xfrm>
              <a:off x="0" y="0"/>
              <a:ext cx="6134100" cy="7937500"/>
            </a:xfrm>
            <a:prstGeom prst="rect">
              <a:avLst/>
            </a:prstGeom>
            <a:effectLst/>
          </p:spPr>
        </p:pic>
      </p:grpSp>
      <p:grpSp>
        <p:nvGrpSpPr>
          <p:cNvPr id="221" name="Image"/>
          <p:cNvGrpSpPr/>
          <p:nvPr/>
        </p:nvGrpSpPr>
        <p:grpSpPr>
          <a:xfrm>
            <a:off x="4537266" y="2312191"/>
            <a:ext cx="5096695" cy="2722794"/>
            <a:chOff x="0" y="0"/>
            <a:chExt cx="7248631" cy="3872416"/>
          </a:xfrm>
        </p:grpSpPr>
        <p:pic>
          <p:nvPicPr>
            <p:cNvPr id="220" name="Image" descr="Image"/>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7000" y="88900"/>
              <a:ext cx="6994632" cy="3542217"/>
            </a:xfrm>
            <a:prstGeom prst="rect">
              <a:avLst/>
            </a:prstGeom>
            <a:ln>
              <a:noFill/>
            </a:ln>
            <a:effectLst/>
          </p:spPr>
        </p:pic>
        <p:pic>
          <p:nvPicPr>
            <p:cNvPr id="219" name="Image" descr="Image"/>
            <p:cNvPicPr>
              <a:picLocks/>
            </p:cNvPicPr>
            <p:nvPr/>
          </p:nvPicPr>
          <p:blipFill>
            <a:blip r:embed="rId17"/>
            <a:stretch>
              <a:fillRect/>
            </a:stretch>
          </p:blipFill>
          <p:spPr>
            <a:xfrm>
              <a:off x="0" y="0"/>
              <a:ext cx="7248632" cy="3872417"/>
            </a:xfrm>
            <a:prstGeom prst="rect">
              <a:avLst/>
            </a:prstGeom>
            <a:effectLst/>
          </p:spPr>
        </p:pic>
      </p:grpSp>
      <p:grpSp>
        <p:nvGrpSpPr>
          <p:cNvPr id="224" name="Image"/>
          <p:cNvGrpSpPr/>
          <p:nvPr/>
        </p:nvGrpSpPr>
        <p:grpSpPr>
          <a:xfrm>
            <a:off x="7473186" y="207615"/>
            <a:ext cx="3325924" cy="2196979"/>
            <a:chOff x="0" y="0"/>
            <a:chExt cx="4730201" cy="3124591"/>
          </a:xfrm>
        </p:grpSpPr>
        <p:pic>
          <p:nvPicPr>
            <p:cNvPr id="223" name="Image" descr="Image"/>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7000" y="88900"/>
              <a:ext cx="4476202" cy="2794392"/>
            </a:xfrm>
            <a:prstGeom prst="rect">
              <a:avLst/>
            </a:prstGeom>
            <a:ln>
              <a:noFill/>
            </a:ln>
            <a:effectLst/>
          </p:spPr>
        </p:pic>
        <p:pic>
          <p:nvPicPr>
            <p:cNvPr id="222" name="Image" descr="Image"/>
            <p:cNvPicPr>
              <a:picLocks/>
            </p:cNvPicPr>
            <p:nvPr/>
          </p:nvPicPr>
          <p:blipFill>
            <a:blip r:embed="rId19"/>
            <a:stretch>
              <a:fillRect/>
            </a:stretch>
          </p:blipFill>
          <p:spPr>
            <a:xfrm>
              <a:off x="0" y="0"/>
              <a:ext cx="4730202" cy="3124592"/>
            </a:xfrm>
            <a:prstGeom prst="rect">
              <a:avLst/>
            </a:prstGeom>
            <a:effectLst/>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Computer Vision, Robert Pless</a:t>
            </a:r>
          </a:p>
        </p:txBody>
      </p:sp>
      <p:graphicFrame>
        <p:nvGraphicFramePr>
          <p:cNvPr id="764930" name="Object 2"/>
          <p:cNvGraphicFramePr>
            <a:graphicFrameLocks noChangeAspect="1"/>
          </p:cNvGraphicFramePr>
          <p:nvPr/>
        </p:nvGraphicFramePr>
        <p:xfrm>
          <a:off x="4343401" y="304800"/>
          <a:ext cx="3249613" cy="1468438"/>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7649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1" y="304800"/>
                        <a:ext cx="3249613" cy="14684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4931" name="Text Box 3"/>
          <p:cNvSpPr txBox="1">
            <a:spLocks noChangeArrowheads="1"/>
          </p:cNvSpPr>
          <p:nvPr/>
        </p:nvSpPr>
        <p:spPr bwMode="auto">
          <a:xfrm>
            <a:off x="2032000" y="1898685"/>
            <a:ext cx="8397875" cy="1938992"/>
          </a:xfrm>
          <a:prstGeom prst="rect">
            <a:avLst/>
          </a:prstGeom>
          <a:noFill/>
          <a:ln w="9525">
            <a:noFill/>
            <a:miter lim="800000"/>
            <a:headEnd/>
            <a:tailEnd/>
          </a:ln>
          <a:effectLst/>
        </p:spPr>
        <p:txBody>
          <a:bodyPr>
            <a:spAutoFit/>
          </a:bodyPr>
          <a:lstStyle/>
          <a:p>
            <a:r>
              <a:rPr lang="en-US" sz="3000" dirty="0"/>
              <a:t>Given enough examples of 3D points and their 2D projections, we can solve for the 5 intrinsic parameters…</a:t>
            </a:r>
          </a:p>
          <a:p>
            <a:endParaRPr lang="en-US" sz="3000" dirty="0"/>
          </a:p>
        </p:txBody>
      </p:sp>
      <p:pic>
        <p:nvPicPr>
          <p:cNvPr id="764932" name="ss5.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2209800" y="3276600"/>
            <a:ext cx="3657600" cy="2743200"/>
          </a:xfrm>
          <a:prstGeom prst="rect">
            <a:avLst/>
          </a:prstGeom>
          <a:noFill/>
        </p:spPr>
      </p:pic>
      <p:pic>
        <p:nvPicPr>
          <p:cNvPr id="764933" name="Picture 5"/>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58000" y="3276600"/>
            <a:ext cx="2438400" cy="2133600"/>
          </a:xfrm>
          <a:prstGeom prst="rect">
            <a:avLst/>
          </a:prstGeom>
          <a:noFill/>
          <a:ln w="9525">
            <a:noFill/>
            <a:miter lim="800000"/>
            <a:headEnd/>
            <a:tailEnd/>
          </a:ln>
          <a:effectLst/>
        </p:spPr>
      </p:pic>
      <p:sp>
        <p:nvSpPr>
          <p:cNvPr id="764934" name="Text Box 6"/>
          <p:cNvSpPr txBox="1">
            <a:spLocks noChangeArrowheads="1"/>
          </p:cNvSpPr>
          <p:nvPr/>
        </p:nvSpPr>
        <p:spPr bwMode="auto">
          <a:xfrm>
            <a:off x="6370493" y="5638801"/>
            <a:ext cx="184731" cy="553998"/>
          </a:xfrm>
          <a:prstGeom prst="rect">
            <a:avLst/>
          </a:prstGeom>
          <a:noFill/>
          <a:ln w="9525">
            <a:noFill/>
            <a:miter lim="800000"/>
            <a:headEnd/>
            <a:tailEnd/>
          </a:ln>
          <a:effectLst/>
        </p:spPr>
        <p:txBody>
          <a:bodyPr wrap="none">
            <a:spAutoFit/>
          </a:bodyPr>
          <a:lstStyle/>
          <a:p>
            <a:endParaRPr lang="en-US" sz="3000"/>
          </a:p>
        </p:txBody>
      </p:sp>
      <p:sp>
        <p:nvSpPr>
          <p:cNvPr id="764935" name="Text Box 7"/>
          <p:cNvSpPr txBox="1">
            <a:spLocks noChangeArrowheads="1"/>
          </p:cNvSpPr>
          <p:nvPr/>
        </p:nvSpPr>
        <p:spPr bwMode="auto">
          <a:xfrm>
            <a:off x="6095813" y="5608638"/>
            <a:ext cx="4906984" cy="1015663"/>
          </a:xfrm>
          <a:prstGeom prst="rect">
            <a:avLst/>
          </a:prstGeom>
          <a:noFill/>
          <a:ln w="9525">
            <a:noFill/>
            <a:miter lim="800000"/>
            <a:headEnd/>
            <a:tailEnd/>
          </a:ln>
          <a:effectLst/>
        </p:spPr>
        <p:txBody>
          <a:bodyPr wrap="none">
            <a:spAutoFit/>
          </a:bodyPr>
          <a:lstStyle/>
          <a:p>
            <a:r>
              <a:rPr lang="en-US" sz="3000"/>
              <a:t>Example calibration object…</a:t>
            </a:r>
          </a:p>
          <a:p>
            <a:endParaRPr lang="en-US" sz="30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649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64932"/>
                                        </p:tgtEl>
                                      </p:cBhvr>
                                    </p:cmd>
                                  </p:childTnLst>
                                </p:cTn>
                              </p:par>
                            </p:childTnLst>
                          </p:cTn>
                        </p:par>
                      </p:childTnLst>
                    </p:cTn>
                  </p:par>
                </p:childTnLst>
              </p:cTn>
              <p:nextCondLst>
                <p:cond evt="onClick" delay="0">
                  <p:tgtEl>
                    <p:spTgt spid="764932"/>
                  </p:tgtEl>
                </p:cond>
              </p:nextCondLst>
            </p:seq>
            <p:video>
              <p:cMediaNode>
                <p:cTn id="7" fill="hold" display="0">
                  <p:stCondLst>
                    <p:cond delay="indefinite"/>
                  </p:stCondLst>
                  <p:endCondLst>
                    <p:cond evt="onNext" delay="0">
                      <p:tgtEl>
                        <p:sldTgt/>
                      </p:tgtEl>
                    </p:cond>
                    <p:cond evt="onPrev" delay="0">
                      <p:tgtEl>
                        <p:sldTgt/>
                      </p:tgtEl>
                    </p:cond>
                  </p:endCondLst>
                </p:cTn>
                <p:tgtEl>
                  <p:spTgt spid="76493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96674" name="Rectangle 2"/>
          <p:cNvSpPr>
            <a:spLocks noGrp="1" noChangeArrowheads="1"/>
          </p:cNvSpPr>
          <p:nvPr>
            <p:ph type="title"/>
          </p:nvPr>
        </p:nvSpPr>
        <p:spPr/>
        <p:txBody>
          <a:bodyPr/>
          <a:lstStyle/>
          <a:p>
            <a:r>
              <a:rPr lang="en-US"/>
              <a:t>Practical Linear Algebra 1:</a:t>
            </a:r>
          </a:p>
        </p:txBody>
      </p:sp>
      <p:sp>
        <p:nvSpPr>
          <p:cNvPr id="796675" name="Rectangle 3"/>
          <p:cNvSpPr>
            <a:spLocks noGrp="1" noChangeArrowheads="1"/>
          </p:cNvSpPr>
          <p:nvPr>
            <p:ph type="body" idx="1"/>
          </p:nvPr>
        </p:nvSpPr>
        <p:spPr>
          <a:xfrm>
            <a:off x="2209800" y="1981200"/>
            <a:ext cx="4419600" cy="4114800"/>
          </a:xfrm>
        </p:spPr>
        <p:txBody>
          <a:bodyPr>
            <a:normAutofit/>
          </a:bodyPr>
          <a:lstStyle/>
          <a:p>
            <a:r>
              <a:rPr lang="en-US" dirty="0"/>
              <a:t>Given many examples of the equation at the right, solve for the matrix of values </a:t>
            </a:r>
            <a:r>
              <a:rPr lang="en-US" dirty="0" err="1"/>
              <a:t>fx</a:t>
            </a:r>
            <a:r>
              <a:rPr lang="en-US" dirty="0"/>
              <a:t>, </a:t>
            </a:r>
            <a:r>
              <a:rPr lang="en-US" dirty="0" err="1"/>
              <a:t>fy</a:t>
            </a:r>
            <a:r>
              <a:rPr lang="en-US" dirty="0"/>
              <a:t>, s, x0, y0</a:t>
            </a:r>
          </a:p>
          <a:p>
            <a:endParaRPr lang="en-US" dirty="0"/>
          </a:p>
          <a:p>
            <a:r>
              <a:rPr lang="en-US" dirty="0"/>
              <a:t>How can we solve for this?</a:t>
            </a:r>
          </a:p>
        </p:txBody>
      </p:sp>
      <p:graphicFrame>
        <p:nvGraphicFramePr>
          <p:cNvPr id="796676" name="Object 4"/>
          <p:cNvGraphicFramePr>
            <a:graphicFrameLocks noChangeAspect="1"/>
          </p:cNvGraphicFramePr>
          <p:nvPr/>
        </p:nvGraphicFramePr>
        <p:xfrm>
          <a:off x="6858001" y="1828800"/>
          <a:ext cx="3249613" cy="1468438"/>
        </p:xfrm>
        <a:graphic>
          <a:graphicData uri="http://schemas.openxmlformats.org/presentationml/2006/ole">
            <mc:AlternateContent xmlns:mc="http://schemas.openxmlformats.org/markup-compatibility/2006">
              <mc:Choice xmlns:v="urn:schemas-microsoft-com:vml" Requires="v">
                <p:oleObj name="Equation" r:id="rId2" imgW="1574640" imgH="711000" progId="Equation.3">
                  <p:embed/>
                </p:oleObj>
              </mc:Choice>
              <mc:Fallback>
                <p:oleObj name="Equation" r:id="rId2" imgW="1574640" imgH="711000" progId="Equation.3">
                  <p:embed/>
                  <p:pic>
                    <p:nvPicPr>
                      <p:cNvPr id="7966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1828800"/>
                        <a:ext cx="3249613" cy="14684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graphicFrame>
        <p:nvGraphicFramePr>
          <p:cNvPr id="800770" name="Object 2"/>
          <p:cNvGraphicFramePr>
            <a:graphicFrameLocks noChangeAspect="1"/>
          </p:cNvGraphicFramePr>
          <p:nvPr/>
        </p:nvGraphicFramePr>
        <p:xfrm>
          <a:off x="8305801" y="228600"/>
          <a:ext cx="2106613" cy="952500"/>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8007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1" y="228600"/>
                        <a:ext cx="2106613" cy="952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00771" name="Text Box 3"/>
          <p:cNvSpPr txBox="1">
            <a:spLocks noChangeArrowheads="1"/>
          </p:cNvSpPr>
          <p:nvPr/>
        </p:nvSpPr>
        <p:spPr bwMode="auto">
          <a:xfrm>
            <a:off x="1981201" y="1524001"/>
            <a:ext cx="8397875" cy="1938992"/>
          </a:xfrm>
          <a:prstGeom prst="rect">
            <a:avLst/>
          </a:prstGeom>
          <a:noFill/>
          <a:ln w="9525">
            <a:noFill/>
            <a:miter lim="800000"/>
            <a:headEnd/>
            <a:tailEnd/>
          </a:ln>
          <a:effectLst/>
        </p:spPr>
        <p:txBody>
          <a:bodyPr>
            <a:spAutoFit/>
          </a:bodyPr>
          <a:lstStyle/>
          <a:p>
            <a:r>
              <a:rPr lang="en-US" sz="3000"/>
              <a:t>Given enough examples of 3D points and their 2D projections, we can solve for the 5 intrinsic parameters…</a:t>
            </a:r>
          </a:p>
          <a:p>
            <a:endParaRPr lang="en-US" sz="3000"/>
          </a:p>
        </p:txBody>
      </p:sp>
      <p:pic>
        <p:nvPicPr>
          <p:cNvPr id="800772" name="ss5.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4114800" y="3592551"/>
            <a:ext cx="3657600" cy="2743200"/>
          </a:xfrm>
          <a:prstGeom prst="rect">
            <a:avLst/>
          </a:prstGeom>
          <a:noFill/>
        </p:spPr>
      </p:pic>
      <p:sp>
        <p:nvSpPr>
          <p:cNvPr id="800774" name="Text Box 6"/>
          <p:cNvSpPr txBox="1">
            <a:spLocks noChangeArrowheads="1"/>
          </p:cNvSpPr>
          <p:nvPr/>
        </p:nvSpPr>
        <p:spPr bwMode="auto">
          <a:xfrm>
            <a:off x="6370493" y="5638801"/>
            <a:ext cx="184731" cy="553998"/>
          </a:xfrm>
          <a:prstGeom prst="rect">
            <a:avLst/>
          </a:prstGeom>
          <a:noFill/>
          <a:ln w="9525">
            <a:noFill/>
            <a:miter lim="800000"/>
            <a:headEnd/>
            <a:tailEnd/>
          </a:ln>
          <a:effectLst/>
        </p:spPr>
        <p:txBody>
          <a:bodyPr wrap="none">
            <a:spAutoFit/>
          </a:bodyPr>
          <a:lstStyle/>
          <a:p>
            <a:endParaRPr lang="en-US" sz="3000"/>
          </a:p>
        </p:txBody>
      </p:sp>
      <p:sp>
        <p:nvSpPr>
          <p:cNvPr id="800776" name="Text Box 8"/>
          <p:cNvSpPr txBox="1">
            <a:spLocks noChangeArrowheads="1"/>
          </p:cNvSpPr>
          <p:nvPr/>
        </p:nvSpPr>
        <p:spPr bwMode="auto">
          <a:xfrm>
            <a:off x="2651126" y="579438"/>
            <a:ext cx="4892675" cy="1015663"/>
          </a:xfrm>
          <a:prstGeom prst="rect">
            <a:avLst/>
          </a:prstGeom>
          <a:noFill/>
          <a:ln w="9525">
            <a:noFill/>
            <a:miter lim="800000"/>
            <a:headEnd/>
            <a:tailEnd/>
          </a:ln>
          <a:effectLst/>
        </p:spPr>
        <p:txBody>
          <a:bodyPr>
            <a:spAutoFit/>
          </a:bodyPr>
          <a:lstStyle/>
          <a:p>
            <a:r>
              <a:rPr lang="en-US" sz="3000"/>
              <a:t>… and all this assumes that we know X,Y,Z</a:t>
            </a:r>
          </a:p>
        </p:txBody>
      </p:sp>
      <p:sp>
        <p:nvSpPr>
          <p:cNvPr id="800777" name="Text Box 9"/>
          <p:cNvSpPr txBox="1">
            <a:spLocks noChangeArrowheads="1"/>
          </p:cNvSpPr>
          <p:nvPr/>
        </p:nvSpPr>
        <p:spPr bwMode="auto">
          <a:xfrm>
            <a:off x="3132220" y="6172201"/>
            <a:ext cx="1245854" cy="553998"/>
          </a:xfrm>
          <a:prstGeom prst="rect">
            <a:avLst/>
          </a:prstGeom>
          <a:noFill/>
          <a:ln w="9525">
            <a:noFill/>
            <a:miter lim="800000"/>
            <a:headEnd/>
            <a:tailEnd/>
          </a:ln>
          <a:effectLst/>
        </p:spPr>
        <p:txBody>
          <a:bodyPr wrap="none">
            <a:spAutoFit/>
          </a:bodyPr>
          <a:lstStyle/>
          <a:p>
            <a:r>
              <a:rPr lang="en-US" sz="3000">
                <a:solidFill>
                  <a:schemeClr val="accent2"/>
                </a:solidFill>
              </a:rPr>
              <a:t>(0,0,0)</a:t>
            </a:r>
          </a:p>
        </p:txBody>
      </p:sp>
      <p:sp>
        <p:nvSpPr>
          <p:cNvPr id="800778" name="Line 10"/>
          <p:cNvSpPr>
            <a:spLocks noChangeShapeType="1"/>
          </p:cNvSpPr>
          <p:nvPr/>
        </p:nvSpPr>
        <p:spPr bwMode="auto">
          <a:xfrm flipV="1">
            <a:off x="3733800" y="4724400"/>
            <a:ext cx="228600" cy="1524000"/>
          </a:xfrm>
          <a:prstGeom prst="line">
            <a:avLst/>
          </a:prstGeom>
          <a:noFill/>
          <a:ln w="25400">
            <a:solidFill>
              <a:schemeClr val="accent2"/>
            </a:solidFill>
            <a:round/>
            <a:headEnd/>
            <a:tailEnd type="triangle" w="med" len="med"/>
          </a:ln>
          <a:effectLst/>
        </p:spPr>
        <p:txBody>
          <a:bodyPr/>
          <a:lstStyle/>
          <a:p>
            <a:endParaRPr lang="en-US" sz="3000"/>
          </a:p>
        </p:txBody>
      </p:sp>
      <p:sp>
        <p:nvSpPr>
          <p:cNvPr id="800779" name="Text Box 11"/>
          <p:cNvSpPr txBox="1">
            <a:spLocks noChangeArrowheads="1"/>
          </p:cNvSpPr>
          <p:nvPr/>
        </p:nvSpPr>
        <p:spPr bwMode="auto">
          <a:xfrm>
            <a:off x="1395315" y="2895601"/>
            <a:ext cx="2687467" cy="553998"/>
          </a:xfrm>
          <a:prstGeom prst="rect">
            <a:avLst/>
          </a:prstGeom>
          <a:noFill/>
          <a:ln w="9525">
            <a:noFill/>
            <a:miter lim="800000"/>
            <a:headEnd/>
            <a:tailEnd/>
          </a:ln>
          <a:effectLst/>
        </p:spPr>
        <p:txBody>
          <a:bodyPr wrap="none">
            <a:spAutoFit/>
          </a:bodyPr>
          <a:lstStyle/>
          <a:p>
            <a:r>
              <a:rPr lang="en-US" sz="3000"/>
              <a:t>Exactly Known!</a:t>
            </a:r>
          </a:p>
        </p:txBody>
      </p:sp>
      <p:sp>
        <p:nvSpPr>
          <p:cNvPr id="800780" name="Line 12"/>
          <p:cNvSpPr>
            <a:spLocks noChangeShapeType="1"/>
          </p:cNvSpPr>
          <p:nvPr/>
        </p:nvSpPr>
        <p:spPr bwMode="auto">
          <a:xfrm>
            <a:off x="3886200" y="3124200"/>
            <a:ext cx="76200" cy="1143000"/>
          </a:xfrm>
          <a:prstGeom prst="line">
            <a:avLst/>
          </a:prstGeom>
          <a:noFill/>
          <a:ln w="25400">
            <a:solidFill>
              <a:schemeClr val="accent2"/>
            </a:solidFill>
            <a:round/>
            <a:headEnd/>
            <a:tailEnd type="triangle" w="med" len="med"/>
          </a:ln>
          <a:effectLst/>
        </p:spPr>
        <p:txBody>
          <a:bodyPr/>
          <a:lstStyle/>
          <a:p>
            <a:endParaRPr lang="en-US" sz="30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0077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00772"/>
                                        </p:tgtEl>
                                      </p:cBhvr>
                                    </p:cmd>
                                  </p:childTnLst>
                                </p:cTn>
                              </p:par>
                            </p:childTnLst>
                          </p:cTn>
                        </p:par>
                      </p:childTnLst>
                    </p:cTn>
                  </p:par>
                </p:childTnLst>
              </p:cTn>
              <p:nextCondLst>
                <p:cond evt="onClick" delay="0">
                  <p:tgtEl>
                    <p:spTgt spid="800772"/>
                  </p:tgtEl>
                </p:cond>
              </p:nextCondLst>
            </p:seq>
            <p:video>
              <p:cMediaNode>
                <p:cTn id="7" fill="hold" display="0">
                  <p:stCondLst>
                    <p:cond delay="indefinite"/>
                  </p:stCondLst>
                  <p:endCondLst>
                    <p:cond evt="onNext" delay="0">
                      <p:tgtEl>
                        <p:sldTgt/>
                      </p:tgtEl>
                    </p:cond>
                    <p:cond evt="onPrev" delay="0">
                      <p:tgtEl>
                        <p:sldTgt/>
                      </p:tgtEl>
                    </p:cond>
                  </p:endCondLst>
                </p:cTn>
                <p:tgtEl>
                  <p:spTgt spid="80077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graphicFrame>
        <p:nvGraphicFramePr>
          <p:cNvPr id="765954" name="Object 2"/>
          <p:cNvGraphicFramePr>
            <a:graphicFrameLocks noChangeAspect="1"/>
          </p:cNvGraphicFramePr>
          <p:nvPr/>
        </p:nvGraphicFramePr>
        <p:xfrm>
          <a:off x="4343401" y="304800"/>
          <a:ext cx="3249613" cy="1468438"/>
        </p:xfrm>
        <a:graphic>
          <a:graphicData uri="http://schemas.openxmlformats.org/presentationml/2006/ole">
            <mc:AlternateContent xmlns:mc="http://schemas.openxmlformats.org/markup-compatibility/2006">
              <mc:Choice xmlns:v="urn:schemas-microsoft-com:vml" Requires="v">
                <p:oleObj name="Equation" r:id="rId2" imgW="1574640" imgH="711000" progId="Equation.3">
                  <p:embed/>
                </p:oleObj>
              </mc:Choice>
              <mc:Fallback>
                <p:oleObj name="Equation" r:id="rId2" imgW="1574640" imgH="711000" progId="Equation.3">
                  <p:embed/>
                  <p:pic>
                    <p:nvPicPr>
                      <p:cNvPr id="7659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304800"/>
                        <a:ext cx="3249613" cy="14684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5955" name="Text Box 3"/>
          <p:cNvSpPr txBox="1">
            <a:spLocks noChangeArrowheads="1"/>
          </p:cNvSpPr>
          <p:nvPr/>
        </p:nvSpPr>
        <p:spPr bwMode="auto">
          <a:xfrm>
            <a:off x="1897063" y="1773238"/>
            <a:ext cx="8397875" cy="5170646"/>
          </a:xfrm>
          <a:prstGeom prst="rect">
            <a:avLst/>
          </a:prstGeom>
          <a:noFill/>
          <a:ln w="9525">
            <a:noFill/>
            <a:miter lim="800000"/>
            <a:headEnd/>
            <a:tailEnd/>
          </a:ln>
          <a:effectLst/>
        </p:spPr>
        <p:txBody>
          <a:bodyPr>
            <a:spAutoFit/>
          </a:bodyPr>
          <a:lstStyle/>
          <a:p>
            <a:r>
              <a:rPr lang="en-US" sz="3000" dirty="0"/>
              <a:t>More commonly, we can put a collection of points (usually in a grid) in the world with known relative position, but with unknown position relative to the camera.</a:t>
            </a:r>
          </a:p>
          <a:p>
            <a:endParaRPr lang="en-US" sz="3000" dirty="0"/>
          </a:p>
          <a:p>
            <a:r>
              <a:rPr lang="en-US" sz="3000" dirty="0"/>
              <a:t>Then we need to solve for the intrinsic calibration parameters, and the extrinsic parameters (the unknown relative position of the grid). </a:t>
            </a:r>
          </a:p>
          <a:p>
            <a:endParaRPr lang="en-US" sz="3000" dirty="0"/>
          </a:p>
          <a:p>
            <a:r>
              <a:rPr lang="en-US" sz="3000" dirty="0"/>
              <a:t>How do we represent the unknown relative position of the grid?</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en-US"/>
              <a:t>Computer Vision, Robert Pless</a:t>
            </a:r>
          </a:p>
        </p:txBody>
      </p:sp>
      <p:sp>
        <p:nvSpPr>
          <p:cNvPr id="766978" name="Text Box 2"/>
          <p:cNvSpPr txBox="1">
            <a:spLocks noChangeArrowheads="1"/>
          </p:cNvSpPr>
          <p:nvPr/>
        </p:nvSpPr>
        <p:spPr bwMode="auto">
          <a:xfrm>
            <a:off x="1828801" y="228600"/>
            <a:ext cx="8397875" cy="553998"/>
          </a:xfrm>
          <a:prstGeom prst="rect">
            <a:avLst/>
          </a:prstGeom>
          <a:noFill/>
          <a:ln w="9525">
            <a:noFill/>
            <a:miter lim="800000"/>
            <a:headEnd/>
            <a:tailEnd/>
          </a:ln>
          <a:effectLst/>
        </p:spPr>
        <p:txBody>
          <a:bodyPr>
            <a:spAutoFit/>
          </a:bodyPr>
          <a:lstStyle/>
          <a:p>
            <a:r>
              <a:rPr lang="en-US" sz="3000"/>
              <a:t>The grid defines its own coordinate system</a:t>
            </a:r>
          </a:p>
        </p:txBody>
      </p:sp>
      <p:pic>
        <p:nvPicPr>
          <p:cNvPr id="766979" name="Picture 3" descr="cap1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34761" y="1089104"/>
            <a:ext cx="3446463" cy="2586038"/>
          </a:xfrm>
          <a:prstGeom prst="rect">
            <a:avLst/>
          </a:prstGeom>
          <a:noFill/>
        </p:spPr>
      </p:pic>
      <p:sp>
        <p:nvSpPr>
          <p:cNvPr id="766980" name="Line 4"/>
          <p:cNvSpPr>
            <a:spLocks noChangeShapeType="1"/>
          </p:cNvSpPr>
          <p:nvPr/>
        </p:nvSpPr>
        <p:spPr bwMode="auto">
          <a:xfrm>
            <a:off x="8863360" y="1393904"/>
            <a:ext cx="152400" cy="1447800"/>
          </a:xfrm>
          <a:prstGeom prst="line">
            <a:avLst/>
          </a:prstGeom>
          <a:noFill/>
          <a:ln w="31750">
            <a:solidFill>
              <a:srgbClr val="FF0000"/>
            </a:solidFill>
            <a:round/>
            <a:headEnd/>
            <a:tailEnd/>
          </a:ln>
          <a:effectLst/>
        </p:spPr>
        <p:txBody>
          <a:bodyPr/>
          <a:lstStyle/>
          <a:p>
            <a:endParaRPr lang="en-US" sz="3000"/>
          </a:p>
        </p:txBody>
      </p:sp>
      <p:sp>
        <p:nvSpPr>
          <p:cNvPr id="766981" name="Line 5"/>
          <p:cNvSpPr>
            <a:spLocks noChangeShapeType="1"/>
          </p:cNvSpPr>
          <p:nvPr/>
        </p:nvSpPr>
        <p:spPr bwMode="auto">
          <a:xfrm flipV="1">
            <a:off x="8863360" y="1317704"/>
            <a:ext cx="1676400" cy="76200"/>
          </a:xfrm>
          <a:prstGeom prst="line">
            <a:avLst/>
          </a:prstGeom>
          <a:noFill/>
          <a:ln w="31750">
            <a:solidFill>
              <a:srgbClr val="FF0000"/>
            </a:solidFill>
            <a:round/>
            <a:headEnd/>
            <a:tailEnd/>
          </a:ln>
          <a:effectLst/>
        </p:spPr>
        <p:txBody>
          <a:bodyPr/>
          <a:lstStyle/>
          <a:p>
            <a:endParaRPr lang="en-US" sz="3000"/>
          </a:p>
        </p:txBody>
      </p:sp>
      <p:sp>
        <p:nvSpPr>
          <p:cNvPr id="766982" name="Line 6"/>
          <p:cNvSpPr>
            <a:spLocks noChangeShapeType="1"/>
          </p:cNvSpPr>
          <p:nvPr/>
        </p:nvSpPr>
        <p:spPr bwMode="auto">
          <a:xfrm flipH="1">
            <a:off x="8329960" y="1393904"/>
            <a:ext cx="533400" cy="609600"/>
          </a:xfrm>
          <a:prstGeom prst="line">
            <a:avLst/>
          </a:prstGeom>
          <a:noFill/>
          <a:ln w="31750">
            <a:solidFill>
              <a:srgbClr val="FF0000"/>
            </a:solidFill>
            <a:round/>
            <a:headEnd/>
            <a:tailEnd/>
          </a:ln>
          <a:effectLst/>
        </p:spPr>
        <p:txBody>
          <a:bodyPr/>
          <a:lstStyle/>
          <a:p>
            <a:endParaRPr lang="en-US" sz="3000"/>
          </a:p>
        </p:txBody>
      </p:sp>
      <p:sp>
        <p:nvSpPr>
          <p:cNvPr id="766983" name="Text Box 7"/>
          <p:cNvSpPr txBox="1">
            <a:spLocks noChangeArrowheads="1"/>
          </p:cNvSpPr>
          <p:nvPr/>
        </p:nvSpPr>
        <p:spPr bwMode="auto">
          <a:xfrm>
            <a:off x="9583727" y="906543"/>
            <a:ext cx="397866" cy="553998"/>
          </a:xfrm>
          <a:prstGeom prst="rect">
            <a:avLst/>
          </a:prstGeom>
          <a:noFill/>
          <a:ln w="9525">
            <a:noFill/>
            <a:miter lim="800000"/>
            <a:headEnd/>
            <a:tailEnd/>
          </a:ln>
          <a:effectLst/>
        </p:spPr>
        <p:txBody>
          <a:bodyPr wrap="none">
            <a:spAutoFit/>
          </a:bodyPr>
          <a:lstStyle/>
          <a:p>
            <a:r>
              <a:rPr lang="en-US" sz="3000">
                <a:solidFill>
                  <a:srgbClr val="FF0000"/>
                </a:solidFill>
              </a:rPr>
              <a:t>X</a:t>
            </a:r>
          </a:p>
        </p:txBody>
      </p:sp>
      <p:sp>
        <p:nvSpPr>
          <p:cNvPr id="766984" name="Text Box 8"/>
          <p:cNvSpPr txBox="1">
            <a:spLocks noChangeArrowheads="1"/>
          </p:cNvSpPr>
          <p:nvPr/>
        </p:nvSpPr>
        <p:spPr bwMode="auto">
          <a:xfrm>
            <a:off x="8677720" y="2308305"/>
            <a:ext cx="391454" cy="553998"/>
          </a:xfrm>
          <a:prstGeom prst="rect">
            <a:avLst/>
          </a:prstGeom>
          <a:noFill/>
          <a:ln w="9525">
            <a:noFill/>
            <a:miter lim="800000"/>
            <a:headEnd/>
            <a:tailEnd/>
          </a:ln>
          <a:effectLst/>
        </p:spPr>
        <p:txBody>
          <a:bodyPr wrap="none">
            <a:spAutoFit/>
          </a:bodyPr>
          <a:lstStyle/>
          <a:p>
            <a:r>
              <a:rPr lang="en-US" sz="3000">
                <a:solidFill>
                  <a:srgbClr val="FF0000"/>
                </a:solidFill>
              </a:rPr>
              <a:t>Y</a:t>
            </a:r>
          </a:p>
        </p:txBody>
      </p:sp>
      <p:sp>
        <p:nvSpPr>
          <p:cNvPr id="766985" name="Text Box 9"/>
          <p:cNvSpPr txBox="1">
            <a:spLocks noChangeArrowheads="1"/>
          </p:cNvSpPr>
          <p:nvPr/>
        </p:nvSpPr>
        <p:spPr bwMode="auto">
          <a:xfrm>
            <a:off x="8237266" y="1317705"/>
            <a:ext cx="383438" cy="553998"/>
          </a:xfrm>
          <a:prstGeom prst="rect">
            <a:avLst/>
          </a:prstGeom>
          <a:noFill/>
          <a:ln w="9525">
            <a:noFill/>
            <a:miter lim="800000"/>
            <a:headEnd/>
            <a:tailEnd/>
          </a:ln>
          <a:effectLst/>
        </p:spPr>
        <p:txBody>
          <a:bodyPr wrap="none">
            <a:spAutoFit/>
          </a:bodyPr>
          <a:lstStyle/>
          <a:p>
            <a:r>
              <a:rPr lang="en-US" sz="3000">
                <a:solidFill>
                  <a:srgbClr val="FF0000"/>
                </a:solidFill>
              </a:rPr>
              <a:t>Z</a:t>
            </a:r>
          </a:p>
        </p:txBody>
      </p:sp>
      <p:sp>
        <p:nvSpPr>
          <p:cNvPr id="766986" name="Rectangle 10"/>
          <p:cNvSpPr>
            <a:spLocks noChangeArrowheads="1"/>
          </p:cNvSpPr>
          <p:nvPr/>
        </p:nvSpPr>
        <p:spPr bwMode="auto">
          <a:xfrm>
            <a:off x="177259" y="832270"/>
            <a:ext cx="7554953" cy="2400657"/>
          </a:xfrm>
          <a:prstGeom prst="rect">
            <a:avLst/>
          </a:prstGeom>
          <a:noFill/>
          <a:ln w="9525">
            <a:noFill/>
            <a:miter lim="800000"/>
            <a:headEnd/>
            <a:tailEnd/>
          </a:ln>
          <a:effectLst/>
        </p:spPr>
        <p:txBody>
          <a:bodyPr wrap="square">
            <a:spAutoFit/>
          </a:bodyPr>
          <a:lstStyle/>
          <a:p>
            <a:r>
              <a:rPr lang="en-US" sz="3000" dirty="0"/>
              <a:t>That coordinate system has a </a:t>
            </a:r>
          </a:p>
          <a:p>
            <a:r>
              <a:rPr lang="en-US" sz="3000" dirty="0"/>
              <a:t>Euclidean transformation that relates its coordinates to the camera coordinates… that is, there is some R, T such that:</a:t>
            </a:r>
          </a:p>
          <a:p>
            <a:endParaRPr lang="en-US" sz="3000" dirty="0"/>
          </a:p>
        </p:txBody>
      </p:sp>
      <p:graphicFrame>
        <p:nvGraphicFramePr>
          <p:cNvPr id="766987" name="Object 11"/>
          <p:cNvGraphicFramePr>
            <a:graphicFrameLocks noChangeAspect="1"/>
          </p:cNvGraphicFramePr>
          <p:nvPr/>
        </p:nvGraphicFramePr>
        <p:xfrm>
          <a:off x="1315729" y="3186760"/>
          <a:ext cx="3052763" cy="3290887"/>
        </p:xfrm>
        <a:graphic>
          <a:graphicData uri="http://schemas.openxmlformats.org/presentationml/2006/ole">
            <mc:AlternateContent xmlns:mc="http://schemas.openxmlformats.org/markup-compatibility/2006">
              <mc:Choice xmlns:v="urn:schemas-microsoft-com:vml" Requires="v">
                <p:oleObj name="Equation" r:id="rId3" imgW="1650960" imgH="1777680" progId="Equation.3">
                  <p:embed/>
                </p:oleObj>
              </mc:Choice>
              <mc:Fallback>
                <p:oleObj name="Equation" r:id="rId3" imgW="1650960" imgH="1777680" progId="Equation.3">
                  <p:embed/>
                  <p:pic>
                    <p:nvPicPr>
                      <p:cNvPr id="766987"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729" y="3186760"/>
                        <a:ext cx="3052763" cy="32908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6988" name="Text Box 12"/>
          <p:cNvSpPr txBox="1">
            <a:spLocks noChangeArrowheads="1"/>
          </p:cNvSpPr>
          <p:nvPr/>
        </p:nvSpPr>
        <p:spPr bwMode="auto">
          <a:xfrm>
            <a:off x="8081964" y="4298861"/>
            <a:ext cx="4038600" cy="1477328"/>
          </a:xfrm>
          <a:prstGeom prst="rect">
            <a:avLst/>
          </a:prstGeom>
          <a:noFill/>
          <a:ln w="9525">
            <a:noFill/>
            <a:miter lim="800000"/>
            <a:headEnd/>
            <a:tailEnd/>
          </a:ln>
          <a:effectLst/>
        </p:spPr>
        <p:txBody>
          <a:bodyPr>
            <a:spAutoFit/>
          </a:bodyPr>
          <a:lstStyle/>
          <a:p>
            <a:r>
              <a:rPr lang="en-US" sz="3000" dirty="0"/>
              <a:t>With enough example points, could we solve for R,T? </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p:cNvSpPr>
            <a:spLocks noGrp="1"/>
          </p:cNvSpPr>
          <p:nvPr>
            <p:ph type="ftr" sz="quarter" idx="10"/>
          </p:nvPr>
        </p:nvSpPr>
        <p:spPr/>
        <p:txBody>
          <a:bodyPr/>
          <a:lstStyle/>
          <a:p>
            <a:r>
              <a:rPr lang="en-US"/>
              <a:t>Computer Vision, Robert Pless</a:t>
            </a:r>
          </a:p>
        </p:txBody>
      </p:sp>
      <p:sp>
        <p:nvSpPr>
          <p:cNvPr id="768002" name="Text Box 2"/>
          <p:cNvSpPr txBox="1">
            <a:spLocks noChangeArrowheads="1"/>
          </p:cNvSpPr>
          <p:nvPr/>
        </p:nvSpPr>
        <p:spPr bwMode="auto">
          <a:xfrm>
            <a:off x="1155436" y="457201"/>
            <a:ext cx="10007035" cy="553998"/>
          </a:xfrm>
          <a:prstGeom prst="rect">
            <a:avLst/>
          </a:prstGeom>
          <a:noFill/>
          <a:ln w="9525">
            <a:noFill/>
            <a:miter lim="800000"/>
            <a:headEnd/>
            <a:tailEnd/>
          </a:ln>
          <a:effectLst/>
        </p:spPr>
        <p:txBody>
          <a:bodyPr wrap="none">
            <a:spAutoFit/>
          </a:bodyPr>
          <a:lstStyle/>
          <a:p>
            <a:r>
              <a:rPr lang="en-US" sz="3000"/>
              <a:t>An aside…Representation of Rotation with a Rotation Matrix</a:t>
            </a:r>
          </a:p>
        </p:txBody>
      </p:sp>
      <p:sp>
        <p:nvSpPr>
          <p:cNvPr id="768003" name="Text Box 3"/>
          <p:cNvSpPr txBox="1">
            <a:spLocks noChangeArrowheads="1"/>
          </p:cNvSpPr>
          <p:nvPr/>
        </p:nvSpPr>
        <p:spPr bwMode="auto">
          <a:xfrm>
            <a:off x="2209800" y="1219201"/>
            <a:ext cx="7848600" cy="1938992"/>
          </a:xfrm>
          <a:prstGeom prst="rect">
            <a:avLst/>
          </a:prstGeom>
          <a:noFill/>
          <a:ln w="9525">
            <a:noFill/>
            <a:miter lim="800000"/>
            <a:headEnd/>
            <a:tailEnd/>
          </a:ln>
          <a:effectLst/>
        </p:spPr>
        <p:txBody>
          <a:bodyPr>
            <a:spAutoFit/>
          </a:bodyPr>
          <a:lstStyle/>
          <a:p>
            <a:r>
              <a:rPr lang="en-US" sz="3000"/>
              <a:t>Rotation matrix R has two properties:</a:t>
            </a:r>
          </a:p>
          <a:p>
            <a:endParaRPr lang="en-US" sz="3000"/>
          </a:p>
          <a:p>
            <a:r>
              <a:rPr lang="en-US" sz="3000"/>
              <a:t>Property 1:</a:t>
            </a:r>
          </a:p>
          <a:p>
            <a:pPr lvl="2"/>
            <a:r>
              <a:rPr lang="en-US" sz="3000"/>
              <a:t>           R is orthonormal, i.e.</a:t>
            </a:r>
          </a:p>
        </p:txBody>
      </p:sp>
      <p:graphicFrame>
        <p:nvGraphicFramePr>
          <p:cNvPr id="768004" name="Object 4"/>
          <p:cNvGraphicFramePr>
            <a:graphicFrameLocks noChangeAspect="1"/>
          </p:cNvGraphicFramePr>
          <p:nvPr/>
        </p:nvGraphicFramePr>
        <p:xfrm>
          <a:off x="5886451" y="2482851"/>
          <a:ext cx="112713" cy="214313"/>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76800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1" y="2482851"/>
                        <a:ext cx="112713" cy="2143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68005" name="Object 5"/>
          <p:cNvGraphicFramePr>
            <a:graphicFrameLocks noChangeAspect="1"/>
          </p:cNvGraphicFramePr>
          <p:nvPr/>
        </p:nvGraphicFramePr>
        <p:xfrm>
          <a:off x="7391400" y="2209800"/>
          <a:ext cx="1676400" cy="585788"/>
        </p:xfrm>
        <a:graphic>
          <a:graphicData uri="http://schemas.openxmlformats.org/presentationml/2006/ole">
            <mc:AlternateContent xmlns:mc="http://schemas.openxmlformats.org/markup-compatibility/2006">
              <mc:Choice xmlns:v="urn:schemas-microsoft-com:vml" Requires="v">
                <p:oleObj name="Equation" r:id="rId4" imgW="545760" imgH="190440" progId="Equation.3">
                  <p:embed/>
                </p:oleObj>
              </mc:Choice>
              <mc:Fallback>
                <p:oleObj name="Equation" r:id="rId4" imgW="545760" imgH="190440" progId="Equation.3">
                  <p:embed/>
                  <p:pic>
                    <p:nvPicPr>
                      <p:cNvPr id="76800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209800"/>
                        <a:ext cx="1676400" cy="5857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8006" name="Text Box 6"/>
          <p:cNvSpPr txBox="1">
            <a:spLocks noChangeArrowheads="1"/>
          </p:cNvSpPr>
          <p:nvPr/>
        </p:nvSpPr>
        <p:spPr bwMode="auto">
          <a:xfrm>
            <a:off x="4123850" y="2819401"/>
            <a:ext cx="2648610" cy="553998"/>
          </a:xfrm>
          <a:prstGeom prst="rect">
            <a:avLst/>
          </a:prstGeom>
          <a:noFill/>
          <a:ln w="9525">
            <a:noFill/>
            <a:miter lim="800000"/>
            <a:headEnd/>
            <a:tailEnd/>
          </a:ln>
          <a:effectLst/>
        </p:spPr>
        <p:txBody>
          <a:bodyPr wrap="none">
            <a:spAutoFit/>
          </a:bodyPr>
          <a:lstStyle/>
          <a:p>
            <a:r>
              <a:rPr lang="en-US" sz="3000"/>
              <a:t>In other words,</a:t>
            </a:r>
          </a:p>
        </p:txBody>
      </p:sp>
      <p:graphicFrame>
        <p:nvGraphicFramePr>
          <p:cNvPr id="768007" name="Object 7"/>
          <p:cNvGraphicFramePr>
            <a:graphicFrameLocks noChangeAspect="1"/>
          </p:cNvGraphicFramePr>
          <p:nvPr/>
        </p:nvGraphicFramePr>
        <p:xfrm>
          <a:off x="7467600" y="2743201"/>
          <a:ext cx="1600200" cy="523875"/>
        </p:xfrm>
        <a:graphic>
          <a:graphicData uri="http://schemas.openxmlformats.org/presentationml/2006/ole">
            <mc:AlternateContent xmlns:mc="http://schemas.openxmlformats.org/markup-compatibility/2006">
              <mc:Choice xmlns:v="urn:schemas-microsoft-com:vml" Requires="v">
                <p:oleObj name="Equation" r:id="rId6" imgW="583920" imgH="190440" progId="Equation.3">
                  <p:embed/>
                </p:oleObj>
              </mc:Choice>
              <mc:Fallback>
                <p:oleObj name="Equation" r:id="rId6" imgW="583920" imgH="190440" progId="Equation.3">
                  <p:embed/>
                  <p:pic>
                    <p:nvPicPr>
                      <p:cNvPr id="76800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743201"/>
                        <a:ext cx="1600200" cy="523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8008" name="Text Box 8"/>
          <p:cNvSpPr txBox="1">
            <a:spLocks noChangeArrowheads="1"/>
          </p:cNvSpPr>
          <p:nvPr/>
        </p:nvSpPr>
        <p:spPr bwMode="auto">
          <a:xfrm>
            <a:off x="1725027" y="3505201"/>
            <a:ext cx="6300443" cy="553998"/>
          </a:xfrm>
          <a:prstGeom prst="rect">
            <a:avLst/>
          </a:prstGeom>
          <a:noFill/>
          <a:ln w="9525">
            <a:noFill/>
            <a:miter lim="800000"/>
            <a:headEnd/>
            <a:tailEnd/>
          </a:ln>
          <a:effectLst/>
        </p:spPr>
        <p:txBody>
          <a:bodyPr wrap="none">
            <a:spAutoFit/>
          </a:bodyPr>
          <a:lstStyle/>
          <a:p>
            <a:r>
              <a:rPr lang="en-US" sz="3000"/>
              <a:t>Property 2:      Determinant of R is 1.</a:t>
            </a:r>
            <a:r>
              <a:rPr lang="en-US" sz="3000">
                <a:latin typeface="Times New Roman" pitchFamily="18" charset="0"/>
              </a:rPr>
              <a:t>   </a:t>
            </a:r>
          </a:p>
        </p:txBody>
      </p:sp>
      <p:sp>
        <p:nvSpPr>
          <p:cNvPr id="768009" name="Text Box 9"/>
          <p:cNvSpPr txBox="1">
            <a:spLocks noChangeArrowheads="1"/>
          </p:cNvSpPr>
          <p:nvPr/>
        </p:nvSpPr>
        <p:spPr bwMode="auto">
          <a:xfrm>
            <a:off x="1441805" y="4114800"/>
            <a:ext cx="9330759" cy="1015663"/>
          </a:xfrm>
          <a:prstGeom prst="rect">
            <a:avLst/>
          </a:prstGeom>
          <a:noFill/>
          <a:ln w="9525">
            <a:noFill/>
            <a:miter lim="800000"/>
            <a:headEnd/>
            <a:tailEnd/>
          </a:ln>
          <a:effectLst/>
        </p:spPr>
        <p:txBody>
          <a:bodyPr wrap="none">
            <a:spAutoFit/>
          </a:bodyPr>
          <a:lstStyle/>
          <a:p>
            <a:r>
              <a:rPr lang="en-US" sz="3000"/>
              <a:t>Therefore, although the following matrix is orthonormal,</a:t>
            </a:r>
          </a:p>
          <a:p>
            <a:r>
              <a:rPr lang="en-US" sz="3000"/>
              <a:t>it is not a rotation matrix because its determinant is -1.</a:t>
            </a:r>
          </a:p>
        </p:txBody>
      </p:sp>
      <p:graphicFrame>
        <p:nvGraphicFramePr>
          <p:cNvPr id="768010" name="Object 10"/>
          <p:cNvGraphicFramePr>
            <a:graphicFrameLocks noChangeAspect="1"/>
          </p:cNvGraphicFramePr>
          <p:nvPr/>
        </p:nvGraphicFramePr>
        <p:xfrm>
          <a:off x="2881313" y="4876800"/>
          <a:ext cx="2133600" cy="1962150"/>
        </p:xfrm>
        <a:graphic>
          <a:graphicData uri="http://schemas.openxmlformats.org/presentationml/2006/ole">
            <mc:AlternateContent xmlns:mc="http://schemas.openxmlformats.org/markup-compatibility/2006">
              <mc:Choice xmlns:v="urn:schemas-microsoft-com:vml" Requires="v">
                <p:oleObj name="Equation" r:id="rId8" imgW="774360" imgH="711000" progId="Equation.3">
                  <p:embed/>
                </p:oleObj>
              </mc:Choice>
              <mc:Fallback>
                <p:oleObj name="Equation" r:id="rId8" imgW="774360" imgH="711000" progId="Equation.3">
                  <p:embed/>
                  <p:pic>
                    <p:nvPicPr>
                      <p:cNvPr id="76801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1313" y="4876800"/>
                        <a:ext cx="2133600" cy="19621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8011" name="Text Box 11"/>
          <p:cNvSpPr txBox="1">
            <a:spLocks noChangeArrowheads="1"/>
          </p:cNvSpPr>
          <p:nvPr/>
        </p:nvSpPr>
        <p:spPr bwMode="auto">
          <a:xfrm>
            <a:off x="5902204" y="5562601"/>
            <a:ext cx="4038285" cy="553998"/>
          </a:xfrm>
          <a:prstGeom prst="rect">
            <a:avLst/>
          </a:prstGeom>
          <a:noFill/>
          <a:ln w="9525">
            <a:noFill/>
            <a:miter lim="800000"/>
            <a:headEnd/>
            <a:tailEnd/>
          </a:ln>
          <a:effectLst/>
        </p:spPr>
        <p:txBody>
          <a:bodyPr wrap="none">
            <a:spAutoFit/>
          </a:bodyPr>
          <a:lstStyle/>
          <a:p>
            <a:r>
              <a:rPr lang="en-US" sz="3000">
                <a:latin typeface="Times New Roman" pitchFamily="18" charset="0"/>
              </a:rPr>
              <a:t>this is a reflection matrix</a:t>
            </a:r>
          </a:p>
        </p:txBody>
      </p:sp>
      <p:sp>
        <p:nvSpPr>
          <p:cNvPr id="768012" name="Line 12"/>
          <p:cNvSpPr>
            <a:spLocks noChangeShapeType="1"/>
          </p:cNvSpPr>
          <p:nvPr/>
        </p:nvSpPr>
        <p:spPr bwMode="auto">
          <a:xfrm flipH="1">
            <a:off x="5243513" y="5791200"/>
            <a:ext cx="1066800" cy="0"/>
          </a:xfrm>
          <a:prstGeom prst="line">
            <a:avLst/>
          </a:prstGeom>
          <a:noFill/>
          <a:ln w="41275">
            <a:solidFill>
              <a:schemeClr val="tx1"/>
            </a:solidFill>
            <a:round/>
            <a:headEnd/>
            <a:tailEnd type="triangle" w="med" len="med"/>
          </a:ln>
          <a:effectLst/>
        </p:spPr>
        <p:txBody>
          <a:bodyPr wrap="none" anchor="ctr"/>
          <a:lstStyle/>
          <a:p>
            <a:endParaRPr lang="en-US" sz="3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1"/>
          <p:cNvSpPr>
            <a:spLocks noGrp="1"/>
          </p:cNvSpPr>
          <p:nvPr>
            <p:ph type="ftr" sz="quarter" idx="10"/>
          </p:nvPr>
        </p:nvSpPr>
        <p:spPr/>
        <p:txBody>
          <a:bodyPr/>
          <a:lstStyle/>
          <a:p>
            <a:r>
              <a:rPr lang="en-US"/>
              <a:t>Computer Vision, Robert Pless</a:t>
            </a:r>
          </a:p>
        </p:txBody>
      </p:sp>
      <p:sp>
        <p:nvSpPr>
          <p:cNvPr id="769026" name="Text Box 2"/>
          <p:cNvSpPr txBox="1">
            <a:spLocks noChangeArrowheads="1"/>
          </p:cNvSpPr>
          <p:nvPr/>
        </p:nvSpPr>
        <p:spPr bwMode="auto">
          <a:xfrm>
            <a:off x="2987503" y="533401"/>
            <a:ext cx="7089185" cy="553998"/>
          </a:xfrm>
          <a:prstGeom prst="rect">
            <a:avLst/>
          </a:prstGeom>
          <a:noFill/>
          <a:ln w="9525">
            <a:noFill/>
            <a:miter lim="800000"/>
            <a:headEnd/>
            <a:tailEnd/>
          </a:ln>
          <a:effectLst/>
        </p:spPr>
        <p:txBody>
          <a:bodyPr wrap="none">
            <a:spAutoFit/>
          </a:bodyPr>
          <a:lstStyle/>
          <a:p>
            <a:r>
              <a:rPr lang="en-US" sz="3000"/>
              <a:t>Representation of Rotation -- Euler Angles</a:t>
            </a:r>
          </a:p>
        </p:txBody>
      </p:sp>
      <p:sp>
        <p:nvSpPr>
          <p:cNvPr id="769027" name="Text Box 3"/>
          <p:cNvSpPr txBox="1">
            <a:spLocks noChangeArrowheads="1"/>
          </p:cNvSpPr>
          <p:nvPr/>
        </p:nvSpPr>
        <p:spPr bwMode="auto">
          <a:xfrm>
            <a:off x="1786734" y="1143000"/>
            <a:ext cx="6089359" cy="1938992"/>
          </a:xfrm>
          <a:prstGeom prst="rect">
            <a:avLst/>
          </a:prstGeom>
          <a:noFill/>
          <a:ln w="9525">
            <a:noFill/>
            <a:miter lim="800000"/>
            <a:headEnd/>
            <a:tailEnd/>
          </a:ln>
          <a:effectLst/>
        </p:spPr>
        <p:txBody>
          <a:bodyPr wrap="none">
            <a:spAutoFit/>
          </a:bodyPr>
          <a:lstStyle/>
          <a:p>
            <a:pPr>
              <a:buFontTx/>
              <a:buChar char="•"/>
            </a:pPr>
            <a:r>
              <a:rPr lang="en-US" sz="3000"/>
              <a:t>  Euler angles </a:t>
            </a:r>
          </a:p>
          <a:p>
            <a:pPr lvl="1">
              <a:buFontTx/>
              <a:buChar char="•"/>
            </a:pPr>
            <a:r>
              <a:rPr lang="en-US" sz="3000"/>
              <a:t> pitch:    rotation about x axis :     </a:t>
            </a:r>
          </a:p>
          <a:p>
            <a:pPr lvl="1">
              <a:buFontTx/>
              <a:buChar char="•"/>
            </a:pPr>
            <a:r>
              <a:rPr lang="en-US" sz="3000"/>
              <a:t> yaw:      rotation about y axis:  </a:t>
            </a:r>
          </a:p>
          <a:p>
            <a:pPr lvl="1">
              <a:buFontTx/>
              <a:buChar char="•"/>
            </a:pPr>
            <a:r>
              <a:rPr lang="en-US" sz="3000"/>
              <a:t> roll:      rotation about z axis:  </a:t>
            </a:r>
          </a:p>
        </p:txBody>
      </p:sp>
      <p:graphicFrame>
        <p:nvGraphicFramePr>
          <p:cNvPr id="769028" name="Object 4"/>
          <p:cNvGraphicFramePr>
            <a:graphicFrameLocks noChangeAspect="1"/>
          </p:cNvGraphicFramePr>
          <p:nvPr/>
        </p:nvGraphicFramePr>
        <p:xfrm>
          <a:off x="6038851" y="3321051"/>
          <a:ext cx="112713" cy="214313"/>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76902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1" y="3321051"/>
                        <a:ext cx="112713" cy="2143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769029" name="Group 5"/>
          <p:cNvGrpSpPr>
            <a:grpSpLocks/>
          </p:cNvGrpSpPr>
          <p:nvPr/>
        </p:nvGrpSpPr>
        <p:grpSpPr bwMode="auto">
          <a:xfrm>
            <a:off x="6342063" y="1143001"/>
            <a:ext cx="4097339" cy="3611563"/>
            <a:chOff x="1695" y="226"/>
            <a:chExt cx="2581" cy="2275"/>
          </a:xfrm>
        </p:grpSpPr>
        <p:grpSp>
          <p:nvGrpSpPr>
            <p:cNvPr id="769030" name="Group 6"/>
            <p:cNvGrpSpPr>
              <a:grpSpLocks/>
            </p:cNvGrpSpPr>
            <p:nvPr/>
          </p:nvGrpSpPr>
          <p:grpSpPr bwMode="auto">
            <a:xfrm>
              <a:off x="1968" y="528"/>
              <a:ext cx="2016" cy="1728"/>
              <a:chOff x="1776" y="96"/>
              <a:chExt cx="2016" cy="1728"/>
            </a:xfrm>
          </p:grpSpPr>
          <p:sp>
            <p:nvSpPr>
              <p:cNvPr id="769031" name="Line 7"/>
              <p:cNvSpPr>
                <a:spLocks noChangeShapeType="1"/>
              </p:cNvSpPr>
              <p:nvPr/>
            </p:nvSpPr>
            <p:spPr bwMode="auto">
              <a:xfrm flipV="1">
                <a:off x="2640" y="96"/>
                <a:ext cx="0" cy="1152"/>
              </a:xfrm>
              <a:prstGeom prst="line">
                <a:avLst/>
              </a:prstGeom>
              <a:noFill/>
              <a:ln w="19050">
                <a:solidFill>
                  <a:schemeClr val="tx1"/>
                </a:solidFill>
                <a:round/>
                <a:headEnd/>
                <a:tailEnd type="triangle" w="med" len="med"/>
              </a:ln>
              <a:effectLst/>
            </p:spPr>
            <p:txBody>
              <a:bodyPr wrap="none" anchor="ctr"/>
              <a:lstStyle/>
              <a:p>
                <a:endParaRPr lang="en-US" sz="3000"/>
              </a:p>
            </p:txBody>
          </p:sp>
          <p:sp>
            <p:nvSpPr>
              <p:cNvPr id="769032" name="Line 8"/>
              <p:cNvSpPr>
                <a:spLocks noChangeShapeType="1"/>
              </p:cNvSpPr>
              <p:nvPr/>
            </p:nvSpPr>
            <p:spPr bwMode="auto">
              <a:xfrm flipH="1">
                <a:off x="1776" y="1248"/>
                <a:ext cx="864" cy="576"/>
              </a:xfrm>
              <a:prstGeom prst="line">
                <a:avLst/>
              </a:prstGeom>
              <a:noFill/>
              <a:ln w="19050">
                <a:solidFill>
                  <a:schemeClr val="tx1"/>
                </a:solidFill>
                <a:round/>
                <a:headEnd/>
                <a:tailEnd type="triangle" w="med" len="med"/>
              </a:ln>
              <a:effectLst/>
            </p:spPr>
            <p:txBody>
              <a:bodyPr wrap="none" anchor="ctr"/>
              <a:lstStyle/>
              <a:p>
                <a:endParaRPr lang="en-US" sz="3000"/>
              </a:p>
            </p:txBody>
          </p:sp>
          <p:sp>
            <p:nvSpPr>
              <p:cNvPr id="769033" name="Line 9"/>
              <p:cNvSpPr>
                <a:spLocks noChangeShapeType="1"/>
              </p:cNvSpPr>
              <p:nvPr/>
            </p:nvSpPr>
            <p:spPr bwMode="auto">
              <a:xfrm>
                <a:off x="2640" y="1248"/>
                <a:ext cx="1152" cy="0"/>
              </a:xfrm>
              <a:prstGeom prst="line">
                <a:avLst/>
              </a:prstGeom>
              <a:noFill/>
              <a:ln w="19050">
                <a:solidFill>
                  <a:schemeClr val="tx1"/>
                </a:solidFill>
                <a:round/>
                <a:headEnd/>
                <a:tailEnd type="triangle" w="med" len="med"/>
              </a:ln>
              <a:effectLst/>
            </p:spPr>
            <p:txBody>
              <a:bodyPr wrap="none" anchor="ctr"/>
              <a:lstStyle/>
              <a:p>
                <a:endParaRPr lang="en-US" sz="3000"/>
              </a:p>
            </p:txBody>
          </p:sp>
          <p:sp>
            <p:nvSpPr>
              <p:cNvPr id="769034" name="Freeform 10"/>
              <p:cNvSpPr>
                <a:spLocks/>
              </p:cNvSpPr>
              <p:nvPr/>
            </p:nvSpPr>
            <p:spPr bwMode="auto">
              <a:xfrm>
                <a:off x="2448" y="432"/>
                <a:ext cx="432" cy="240"/>
              </a:xfrm>
              <a:custGeom>
                <a:avLst/>
                <a:gdLst/>
                <a:ahLst/>
                <a:cxnLst>
                  <a:cxn ang="0">
                    <a:pos x="240" y="48"/>
                  </a:cxn>
                  <a:cxn ang="0">
                    <a:pos x="48" y="192"/>
                  </a:cxn>
                  <a:cxn ang="0">
                    <a:pos x="0" y="384"/>
                  </a:cxn>
                  <a:cxn ang="0">
                    <a:pos x="48" y="576"/>
                  </a:cxn>
                  <a:cxn ang="0">
                    <a:pos x="240" y="768"/>
                  </a:cxn>
                  <a:cxn ang="0">
                    <a:pos x="528" y="864"/>
                  </a:cxn>
                  <a:cxn ang="0">
                    <a:pos x="816" y="816"/>
                  </a:cxn>
                  <a:cxn ang="0">
                    <a:pos x="1008" y="720"/>
                  </a:cxn>
                  <a:cxn ang="0">
                    <a:pos x="1152" y="576"/>
                  </a:cxn>
                  <a:cxn ang="0">
                    <a:pos x="1200" y="432"/>
                  </a:cxn>
                  <a:cxn ang="0">
                    <a:pos x="1200" y="192"/>
                  </a:cxn>
                  <a:cxn ang="0">
                    <a:pos x="960" y="48"/>
                  </a:cxn>
                  <a:cxn ang="0">
                    <a:pos x="720" y="0"/>
                  </a:cxn>
                </a:cxnLst>
                <a:rect l="0" t="0" r="r" b="b"/>
                <a:pathLst>
                  <a:path w="1240" h="872">
                    <a:moveTo>
                      <a:pt x="240" y="48"/>
                    </a:moveTo>
                    <a:cubicBezTo>
                      <a:pt x="164" y="92"/>
                      <a:pt x="88" y="136"/>
                      <a:pt x="48" y="192"/>
                    </a:cubicBezTo>
                    <a:cubicBezTo>
                      <a:pt x="8" y="248"/>
                      <a:pt x="0" y="320"/>
                      <a:pt x="0" y="384"/>
                    </a:cubicBezTo>
                    <a:cubicBezTo>
                      <a:pt x="0" y="448"/>
                      <a:pt x="8" y="512"/>
                      <a:pt x="48" y="576"/>
                    </a:cubicBezTo>
                    <a:cubicBezTo>
                      <a:pt x="88" y="640"/>
                      <a:pt x="160" y="720"/>
                      <a:pt x="240" y="768"/>
                    </a:cubicBezTo>
                    <a:cubicBezTo>
                      <a:pt x="320" y="816"/>
                      <a:pt x="432" y="856"/>
                      <a:pt x="528" y="864"/>
                    </a:cubicBezTo>
                    <a:cubicBezTo>
                      <a:pt x="624" y="872"/>
                      <a:pt x="736" y="840"/>
                      <a:pt x="816" y="816"/>
                    </a:cubicBezTo>
                    <a:cubicBezTo>
                      <a:pt x="896" y="792"/>
                      <a:pt x="952" y="760"/>
                      <a:pt x="1008" y="720"/>
                    </a:cubicBezTo>
                    <a:cubicBezTo>
                      <a:pt x="1064" y="680"/>
                      <a:pt x="1120" y="624"/>
                      <a:pt x="1152" y="576"/>
                    </a:cubicBezTo>
                    <a:cubicBezTo>
                      <a:pt x="1184" y="528"/>
                      <a:pt x="1192" y="496"/>
                      <a:pt x="1200" y="432"/>
                    </a:cubicBezTo>
                    <a:cubicBezTo>
                      <a:pt x="1208" y="368"/>
                      <a:pt x="1240" y="256"/>
                      <a:pt x="1200" y="192"/>
                    </a:cubicBezTo>
                    <a:cubicBezTo>
                      <a:pt x="1160" y="128"/>
                      <a:pt x="1040" y="80"/>
                      <a:pt x="960" y="48"/>
                    </a:cubicBezTo>
                    <a:cubicBezTo>
                      <a:pt x="880" y="16"/>
                      <a:pt x="800" y="8"/>
                      <a:pt x="720" y="0"/>
                    </a:cubicBezTo>
                  </a:path>
                </a:pathLst>
              </a:custGeom>
              <a:noFill/>
              <a:ln w="19050">
                <a:solidFill>
                  <a:schemeClr val="tx1"/>
                </a:solidFill>
                <a:round/>
                <a:headEnd/>
                <a:tailEnd type="triangle" w="med" len="med"/>
              </a:ln>
              <a:effectLst/>
            </p:spPr>
            <p:txBody>
              <a:bodyPr wrap="none" anchor="ctr"/>
              <a:lstStyle/>
              <a:p>
                <a:endParaRPr lang="en-US" sz="3000"/>
              </a:p>
            </p:txBody>
          </p:sp>
          <p:sp>
            <p:nvSpPr>
              <p:cNvPr id="769035" name="Freeform 11"/>
              <p:cNvSpPr>
                <a:spLocks/>
              </p:cNvSpPr>
              <p:nvPr/>
            </p:nvSpPr>
            <p:spPr bwMode="auto">
              <a:xfrm rot="-5263105">
                <a:off x="2023" y="1441"/>
                <a:ext cx="432" cy="240"/>
              </a:xfrm>
              <a:custGeom>
                <a:avLst/>
                <a:gdLst/>
                <a:ahLst/>
                <a:cxnLst>
                  <a:cxn ang="0">
                    <a:pos x="240" y="48"/>
                  </a:cxn>
                  <a:cxn ang="0">
                    <a:pos x="48" y="192"/>
                  </a:cxn>
                  <a:cxn ang="0">
                    <a:pos x="0" y="384"/>
                  </a:cxn>
                  <a:cxn ang="0">
                    <a:pos x="48" y="576"/>
                  </a:cxn>
                  <a:cxn ang="0">
                    <a:pos x="240" y="768"/>
                  </a:cxn>
                  <a:cxn ang="0">
                    <a:pos x="528" y="864"/>
                  </a:cxn>
                  <a:cxn ang="0">
                    <a:pos x="816" y="816"/>
                  </a:cxn>
                  <a:cxn ang="0">
                    <a:pos x="1008" y="720"/>
                  </a:cxn>
                  <a:cxn ang="0">
                    <a:pos x="1152" y="576"/>
                  </a:cxn>
                  <a:cxn ang="0">
                    <a:pos x="1200" y="432"/>
                  </a:cxn>
                  <a:cxn ang="0">
                    <a:pos x="1200" y="192"/>
                  </a:cxn>
                  <a:cxn ang="0">
                    <a:pos x="960" y="48"/>
                  </a:cxn>
                  <a:cxn ang="0">
                    <a:pos x="720" y="0"/>
                  </a:cxn>
                </a:cxnLst>
                <a:rect l="0" t="0" r="r" b="b"/>
                <a:pathLst>
                  <a:path w="1240" h="872">
                    <a:moveTo>
                      <a:pt x="240" y="48"/>
                    </a:moveTo>
                    <a:cubicBezTo>
                      <a:pt x="164" y="92"/>
                      <a:pt x="88" y="136"/>
                      <a:pt x="48" y="192"/>
                    </a:cubicBezTo>
                    <a:cubicBezTo>
                      <a:pt x="8" y="248"/>
                      <a:pt x="0" y="320"/>
                      <a:pt x="0" y="384"/>
                    </a:cubicBezTo>
                    <a:cubicBezTo>
                      <a:pt x="0" y="448"/>
                      <a:pt x="8" y="512"/>
                      <a:pt x="48" y="576"/>
                    </a:cubicBezTo>
                    <a:cubicBezTo>
                      <a:pt x="88" y="640"/>
                      <a:pt x="160" y="720"/>
                      <a:pt x="240" y="768"/>
                    </a:cubicBezTo>
                    <a:cubicBezTo>
                      <a:pt x="320" y="816"/>
                      <a:pt x="432" y="856"/>
                      <a:pt x="528" y="864"/>
                    </a:cubicBezTo>
                    <a:cubicBezTo>
                      <a:pt x="624" y="872"/>
                      <a:pt x="736" y="840"/>
                      <a:pt x="816" y="816"/>
                    </a:cubicBezTo>
                    <a:cubicBezTo>
                      <a:pt x="896" y="792"/>
                      <a:pt x="952" y="760"/>
                      <a:pt x="1008" y="720"/>
                    </a:cubicBezTo>
                    <a:cubicBezTo>
                      <a:pt x="1064" y="680"/>
                      <a:pt x="1120" y="624"/>
                      <a:pt x="1152" y="576"/>
                    </a:cubicBezTo>
                    <a:cubicBezTo>
                      <a:pt x="1184" y="528"/>
                      <a:pt x="1192" y="496"/>
                      <a:pt x="1200" y="432"/>
                    </a:cubicBezTo>
                    <a:cubicBezTo>
                      <a:pt x="1208" y="368"/>
                      <a:pt x="1240" y="256"/>
                      <a:pt x="1200" y="192"/>
                    </a:cubicBezTo>
                    <a:cubicBezTo>
                      <a:pt x="1160" y="128"/>
                      <a:pt x="1040" y="80"/>
                      <a:pt x="960" y="48"/>
                    </a:cubicBezTo>
                    <a:cubicBezTo>
                      <a:pt x="880" y="16"/>
                      <a:pt x="800" y="8"/>
                      <a:pt x="720" y="0"/>
                    </a:cubicBezTo>
                  </a:path>
                </a:pathLst>
              </a:custGeom>
              <a:noFill/>
              <a:ln w="19050">
                <a:solidFill>
                  <a:schemeClr val="tx1"/>
                </a:solidFill>
                <a:round/>
                <a:headEnd/>
                <a:tailEnd type="triangle" w="med" len="med"/>
              </a:ln>
              <a:effectLst/>
            </p:spPr>
            <p:txBody>
              <a:bodyPr wrap="none" anchor="ctr"/>
              <a:lstStyle/>
              <a:p>
                <a:endParaRPr lang="en-US" sz="3000"/>
              </a:p>
            </p:txBody>
          </p:sp>
          <p:sp>
            <p:nvSpPr>
              <p:cNvPr id="769036" name="Freeform 12"/>
              <p:cNvSpPr>
                <a:spLocks/>
              </p:cNvSpPr>
              <p:nvPr/>
            </p:nvSpPr>
            <p:spPr bwMode="auto">
              <a:xfrm rot="-15846445">
                <a:off x="3076" y="1138"/>
                <a:ext cx="432" cy="240"/>
              </a:xfrm>
              <a:custGeom>
                <a:avLst/>
                <a:gdLst/>
                <a:ahLst/>
                <a:cxnLst>
                  <a:cxn ang="0">
                    <a:pos x="240" y="48"/>
                  </a:cxn>
                  <a:cxn ang="0">
                    <a:pos x="48" y="192"/>
                  </a:cxn>
                  <a:cxn ang="0">
                    <a:pos x="0" y="384"/>
                  </a:cxn>
                  <a:cxn ang="0">
                    <a:pos x="48" y="576"/>
                  </a:cxn>
                  <a:cxn ang="0">
                    <a:pos x="240" y="768"/>
                  </a:cxn>
                  <a:cxn ang="0">
                    <a:pos x="528" y="864"/>
                  </a:cxn>
                  <a:cxn ang="0">
                    <a:pos x="816" y="816"/>
                  </a:cxn>
                  <a:cxn ang="0">
                    <a:pos x="1008" y="720"/>
                  </a:cxn>
                  <a:cxn ang="0">
                    <a:pos x="1152" y="576"/>
                  </a:cxn>
                  <a:cxn ang="0">
                    <a:pos x="1200" y="432"/>
                  </a:cxn>
                  <a:cxn ang="0">
                    <a:pos x="1200" y="192"/>
                  </a:cxn>
                  <a:cxn ang="0">
                    <a:pos x="960" y="48"/>
                  </a:cxn>
                  <a:cxn ang="0">
                    <a:pos x="720" y="0"/>
                  </a:cxn>
                </a:cxnLst>
                <a:rect l="0" t="0" r="r" b="b"/>
                <a:pathLst>
                  <a:path w="1240" h="872">
                    <a:moveTo>
                      <a:pt x="240" y="48"/>
                    </a:moveTo>
                    <a:cubicBezTo>
                      <a:pt x="164" y="92"/>
                      <a:pt x="88" y="136"/>
                      <a:pt x="48" y="192"/>
                    </a:cubicBezTo>
                    <a:cubicBezTo>
                      <a:pt x="8" y="248"/>
                      <a:pt x="0" y="320"/>
                      <a:pt x="0" y="384"/>
                    </a:cubicBezTo>
                    <a:cubicBezTo>
                      <a:pt x="0" y="448"/>
                      <a:pt x="8" y="512"/>
                      <a:pt x="48" y="576"/>
                    </a:cubicBezTo>
                    <a:cubicBezTo>
                      <a:pt x="88" y="640"/>
                      <a:pt x="160" y="720"/>
                      <a:pt x="240" y="768"/>
                    </a:cubicBezTo>
                    <a:cubicBezTo>
                      <a:pt x="320" y="816"/>
                      <a:pt x="432" y="856"/>
                      <a:pt x="528" y="864"/>
                    </a:cubicBezTo>
                    <a:cubicBezTo>
                      <a:pt x="624" y="872"/>
                      <a:pt x="736" y="840"/>
                      <a:pt x="816" y="816"/>
                    </a:cubicBezTo>
                    <a:cubicBezTo>
                      <a:pt x="896" y="792"/>
                      <a:pt x="952" y="760"/>
                      <a:pt x="1008" y="720"/>
                    </a:cubicBezTo>
                    <a:cubicBezTo>
                      <a:pt x="1064" y="680"/>
                      <a:pt x="1120" y="624"/>
                      <a:pt x="1152" y="576"/>
                    </a:cubicBezTo>
                    <a:cubicBezTo>
                      <a:pt x="1184" y="528"/>
                      <a:pt x="1192" y="496"/>
                      <a:pt x="1200" y="432"/>
                    </a:cubicBezTo>
                    <a:cubicBezTo>
                      <a:pt x="1208" y="368"/>
                      <a:pt x="1240" y="256"/>
                      <a:pt x="1200" y="192"/>
                    </a:cubicBezTo>
                    <a:cubicBezTo>
                      <a:pt x="1160" y="128"/>
                      <a:pt x="1040" y="80"/>
                      <a:pt x="960" y="48"/>
                    </a:cubicBezTo>
                    <a:cubicBezTo>
                      <a:pt x="880" y="16"/>
                      <a:pt x="800" y="8"/>
                      <a:pt x="720" y="0"/>
                    </a:cubicBezTo>
                  </a:path>
                </a:pathLst>
              </a:custGeom>
              <a:noFill/>
              <a:ln w="19050">
                <a:solidFill>
                  <a:schemeClr val="tx1"/>
                </a:solidFill>
                <a:round/>
                <a:headEnd/>
                <a:tailEnd type="triangle" w="med" len="med"/>
              </a:ln>
              <a:effectLst/>
            </p:spPr>
            <p:txBody>
              <a:bodyPr wrap="none" anchor="ctr"/>
              <a:lstStyle/>
              <a:p>
                <a:endParaRPr lang="en-US" sz="3000"/>
              </a:p>
            </p:txBody>
          </p:sp>
        </p:grpSp>
        <p:sp>
          <p:nvSpPr>
            <p:cNvPr id="769037" name="Text Box 13"/>
            <p:cNvSpPr txBox="1">
              <a:spLocks noChangeArrowheads="1"/>
            </p:cNvSpPr>
            <p:nvPr/>
          </p:nvSpPr>
          <p:spPr bwMode="auto">
            <a:xfrm>
              <a:off x="1695" y="2152"/>
              <a:ext cx="291" cy="349"/>
            </a:xfrm>
            <a:prstGeom prst="rect">
              <a:avLst/>
            </a:prstGeom>
            <a:noFill/>
            <a:ln w="9525">
              <a:noFill/>
              <a:miter lim="800000"/>
              <a:headEnd/>
              <a:tailEnd/>
            </a:ln>
            <a:effectLst/>
          </p:spPr>
          <p:txBody>
            <a:bodyPr wrap="none">
              <a:spAutoFit/>
            </a:bodyPr>
            <a:lstStyle/>
            <a:p>
              <a:r>
                <a:rPr lang="en-US" sz="3000">
                  <a:latin typeface="Times New Roman" pitchFamily="18" charset="0"/>
                </a:rPr>
                <a:t>X</a:t>
              </a:r>
            </a:p>
          </p:txBody>
        </p:sp>
        <p:sp>
          <p:nvSpPr>
            <p:cNvPr id="769038" name="Text Box 14"/>
            <p:cNvSpPr txBox="1">
              <a:spLocks noChangeArrowheads="1"/>
            </p:cNvSpPr>
            <p:nvPr/>
          </p:nvSpPr>
          <p:spPr bwMode="auto">
            <a:xfrm>
              <a:off x="3985" y="1528"/>
              <a:ext cx="291" cy="349"/>
            </a:xfrm>
            <a:prstGeom prst="rect">
              <a:avLst/>
            </a:prstGeom>
            <a:noFill/>
            <a:ln w="9525">
              <a:noFill/>
              <a:miter lim="800000"/>
              <a:headEnd/>
              <a:tailEnd/>
            </a:ln>
            <a:effectLst/>
          </p:spPr>
          <p:txBody>
            <a:bodyPr wrap="none">
              <a:spAutoFit/>
            </a:bodyPr>
            <a:lstStyle/>
            <a:p>
              <a:r>
                <a:rPr lang="en-US" sz="3000">
                  <a:latin typeface="Times New Roman" pitchFamily="18" charset="0"/>
                </a:rPr>
                <a:t>Y</a:t>
              </a:r>
            </a:p>
          </p:txBody>
        </p:sp>
        <p:sp>
          <p:nvSpPr>
            <p:cNvPr id="769039" name="Text Box 15"/>
            <p:cNvSpPr txBox="1">
              <a:spLocks noChangeArrowheads="1"/>
            </p:cNvSpPr>
            <p:nvPr/>
          </p:nvSpPr>
          <p:spPr bwMode="auto">
            <a:xfrm>
              <a:off x="2730" y="226"/>
              <a:ext cx="265" cy="349"/>
            </a:xfrm>
            <a:prstGeom prst="rect">
              <a:avLst/>
            </a:prstGeom>
            <a:noFill/>
            <a:ln w="9525">
              <a:noFill/>
              <a:miter lim="800000"/>
              <a:headEnd/>
              <a:tailEnd/>
            </a:ln>
            <a:effectLst/>
          </p:spPr>
          <p:txBody>
            <a:bodyPr wrap="none">
              <a:spAutoFit/>
            </a:bodyPr>
            <a:lstStyle/>
            <a:p>
              <a:r>
                <a:rPr lang="en-US" sz="3000">
                  <a:latin typeface="Times New Roman" pitchFamily="18" charset="0"/>
                </a:rPr>
                <a:t>Z</a:t>
              </a:r>
            </a:p>
          </p:txBody>
        </p:sp>
        <p:sp>
          <p:nvSpPr>
            <p:cNvPr id="769040" name="Text Box 16"/>
            <p:cNvSpPr txBox="1">
              <a:spLocks noChangeArrowheads="1"/>
            </p:cNvSpPr>
            <p:nvPr/>
          </p:nvSpPr>
          <p:spPr bwMode="auto">
            <a:xfrm>
              <a:off x="1987" y="1466"/>
              <a:ext cx="116" cy="349"/>
            </a:xfrm>
            <a:prstGeom prst="rect">
              <a:avLst/>
            </a:prstGeom>
            <a:noFill/>
            <a:ln w="9525">
              <a:noFill/>
              <a:miter lim="800000"/>
              <a:headEnd/>
              <a:tailEnd/>
            </a:ln>
            <a:effectLst/>
          </p:spPr>
          <p:txBody>
            <a:bodyPr wrap="none">
              <a:spAutoFit/>
            </a:bodyPr>
            <a:lstStyle/>
            <a:p>
              <a:endParaRPr lang="en-US" sz="3000">
                <a:latin typeface="Times New Roman" pitchFamily="18" charset="0"/>
              </a:endParaRPr>
            </a:p>
          </p:txBody>
        </p:sp>
        <p:graphicFrame>
          <p:nvGraphicFramePr>
            <p:cNvPr id="769041" name="Object 17"/>
            <p:cNvGraphicFramePr>
              <a:graphicFrameLocks noChangeAspect="1"/>
            </p:cNvGraphicFramePr>
            <p:nvPr/>
          </p:nvGraphicFramePr>
          <p:xfrm>
            <a:off x="2064" y="1680"/>
            <a:ext cx="240" cy="223"/>
          </p:xfrm>
          <a:graphic>
            <a:graphicData uri="http://schemas.openxmlformats.org/presentationml/2006/ole">
              <mc:AlternateContent xmlns:mc="http://schemas.openxmlformats.org/markup-compatibility/2006">
                <mc:Choice xmlns:v="urn:schemas-microsoft-com:vml" Requires="v">
                  <p:oleObj name="Equation" r:id="rId4" imgW="152280" imgH="139680" progId="Equation.3">
                    <p:embed/>
                  </p:oleObj>
                </mc:Choice>
                <mc:Fallback>
                  <p:oleObj name="Equation" r:id="rId4" imgW="152280" imgH="139680" progId="Equation.3">
                    <p:embed/>
                    <p:pic>
                      <p:nvPicPr>
                        <p:cNvPr id="769041"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1680"/>
                          <a:ext cx="240" cy="22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69042" name="Object 18"/>
            <p:cNvGraphicFramePr>
              <a:graphicFrameLocks noChangeAspect="1"/>
            </p:cNvGraphicFramePr>
            <p:nvPr/>
          </p:nvGraphicFramePr>
          <p:xfrm>
            <a:off x="3648" y="1776"/>
            <a:ext cx="209" cy="336"/>
          </p:xfrm>
          <a:graphic>
            <a:graphicData uri="http://schemas.openxmlformats.org/presentationml/2006/ole">
              <mc:AlternateContent xmlns:mc="http://schemas.openxmlformats.org/markup-compatibility/2006">
                <mc:Choice xmlns:v="urn:schemas-microsoft-com:vml" Requires="v">
                  <p:oleObj name="Equation" r:id="rId6" imgW="126720" imgH="203040" progId="Equation.3">
                    <p:embed/>
                  </p:oleObj>
                </mc:Choice>
                <mc:Fallback>
                  <p:oleObj name="Equation" r:id="rId6" imgW="126720" imgH="203040" progId="Equation.3">
                    <p:embed/>
                    <p:pic>
                      <p:nvPicPr>
                        <p:cNvPr id="769042"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 y="1776"/>
                          <a:ext cx="209" cy="33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69043" name="Object 19"/>
            <p:cNvGraphicFramePr>
              <a:graphicFrameLocks noChangeAspect="1"/>
            </p:cNvGraphicFramePr>
            <p:nvPr/>
          </p:nvGraphicFramePr>
          <p:xfrm>
            <a:off x="2976" y="624"/>
            <a:ext cx="288" cy="258"/>
          </p:xfrm>
          <a:graphic>
            <a:graphicData uri="http://schemas.openxmlformats.org/presentationml/2006/ole">
              <mc:AlternateContent xmlns:mc="http://schemas.openxmlformats.org/markup-compatibility/2006">
                <mc:Choice xmlns:v="urn:schemas-microsoft-com:vml" Requires="v">
                  <p:oleObj name="Equation" r:id="rId8" imgW="139680" imgH="126720" progId="Equation.3">
                    <p:embed/>
                  </p:oleObj>
                </mc:Choice>
                <mc:Fallback>
                  <p:oleObj name="Equation" r:id="rId8" imgW="139680" imgH="126720" progId="Equation.3">
                    <p:embed/>
                    <p:pic>
                      <p:nvPicPr>
                        <p:cNvPr id="769043"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6" y="624"/>
                          <a:ext cx="288" cy="25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aphicFrame>
        <p:nvGraphicFramePr>
          <p:cNvPr id="769044" name="Object 20"/>
          <p:cNvGraphicFramePr>
            <a:graphicFrameLocks noChangeAspect="1"/>
          </p:cNvGraphicFramePr>
          <p:nvPr/>
        </p:nvGraphicFramePr>
        <p:xfrm>
          <a:off x="2133601" y="4953001"/>
          <a:ext cx="7624763" cy="1641475"/>
        </p:xfrm>
        <a:graphic>
          <a:graphicData uri="http://schemas.openxmlformats.org/presentationml/2006/ole">
            <mc:AlternateContent xmlns:mc="http://schemas.openxmlformats.org/markup-compatibility/2006">
              <mc:Choice xmlns:v="urn:schemas-microsoft-com:vml" Requires="v">
                <p:oleObj name="Equation" r:id="rId10" imgW="4609800" imgH="990360" progId="Equation.3">
                  <p:embed/>
                </p:oleObj>
              </mc:Choice>
              <mc:Fallback>
                <p:oleObj name="Equation" r:id="rId10" imgW="4609800" imgH="990360" progId="Equation.3">
                  <p:embed/>
                  <p:pic>
                    <p:nvPicPr>
                      <p:cNvPr id="769044"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1" y="4953001"/>
                        <a:ext cx="7624763" cy="16414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Computer Vision, Robert Pless</a:t>
            </a:r>
          </a:p>
        </p:txBody>
      </p:sp>
      <p:graphicFrame>
        <p:nvGraphicFramePr>
          <p:cNvPr id="770050" name="Object 2"/>
          <p:cNvGraphicFramePr>
            <a:graphicFrameLocks noChangeAspect="1"/>
          </p:cNvGraphicFramePr>
          <p:nvPr/>
        </p:nvGraphicFramePr>
        <p:xfrm>
          <a:off x="6781801" y="528638"/>
          <a:ext cx="3052763" cy="1833562"/>
        </p:xfrm>
        <a:graphic>
          <a:graphicData uri="http://schemas.openxmlformats.org/presentationml/2006/ole">
            <mc:AlternateContent xmlns:mc="http://schemas.openxmlformats.org/markup-compatibility/2006">
              <mc:Choice xmlns:v="urn:schemas-microsoft-com:vml" Requires="v">
                <p:oleObj name="Equation" r:id="rId2" imgW="1650960" imgH="990360" progId="Equation.3">
                  <p:embed/>
                </p:oleObj>
              </mc:Choice>
              <mc:Fallback>
                <p:oleObj name="Equation" r:id="rId2" imgW="1650960" imgH="990360" progId="Equation.3">
                  <p:embed/>
                  <p:pic>
                    <p:nvPicPr>
                      <p:cNvPr id="770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528638"/>
                        <a:ext cx="3052763" cy="18335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70051" name="Object 3"/>
          <p:cNvGraphicFramePr>
            <a:graphicFrameLocks noGrp="1" noChangeAspect="1"/>
          </p:cNvGraphicFramePr>
          <p:nvPr>
            <p:ph type="body" idx="1"/>
          </p:nvPr>
        </p:nvGraphicFramePr>
        <p:xfrm>
          <a:off x="2057400" y="681038"/>
          <a:ext cx="3429000" cy="1547812"/>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77005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681038"/>
                        <a:ext cx="3429000" cy="15478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0052" name="Text Box 4"/>
          <p:cNvSpPr txBox="1">
            <a:spLocks noChangeArrowheads="1"/>
          </p:cNvSpPr>
          <p:nvPr/>
        </p:nvSpPr>
        <p:spPr bwMode="auto">
          <a:xfrm>
            <a:off x="6045274" y="1011238"/>
            <a:ext cx="404278" cy="584775"/>
          </a:xfrm>
          <a:prstGeom prst="rect">
            <a:avLst/>
          </a:prstGeom>
          <a:noFill/>
          <a:ln w="9525">
            <a:noFill/>
            <a:miter lim="800000"/>
            <a:headEnd/>
            <a:tailEnd/>
          </a:ln>
          <a:effectLst/>
        </p:spPr>
        <p:txBody>
          <a:bodyPr wrap="none">
            <a:spAutoFit/>
          </a:bodyPr>
          <a:lstStyle/>
          <a:p>
            <a:r>
              <a:rPr lang="en-US" sz="3200"/>
              <a:t>+</a:t>
            </a:r>
          </a:p>
        </p:txBody>
      </p:sp>
      <p:graphicFrame>
        <p:nvGraphicFramePr>
          <p:cNvPr id="770053" name="Object 5"/>
          <p:cNvGraphicFramePr>
            <a:graphicFrameLocks noChangeAspect="1"/>
          </p:cNvGraphicFramePr>
          <p:nvPr/>
        </p:nvGraphicFramePr>
        <p:xfrm>
          <a:off x="1752600" y="2590801"/>
          <a:ext cx="5392738" cy="2155825"/>
        </p:xfrm>
        <a:graphic>
          <a:graphicData uri="http://schemas.openxmlformats.org/presentationml/2006/ole">
            <mc:AlternateContent xmlns:mc="http://schemas.openxmlformats.org/markup-compatibility/2006">
              <mc:Choice xmlns:v="urn:schemas-microsoft-com:vml" Requires="v">
                <p:oleObj name="Equation" r:id="rId6" imgW="2476440" imgH="990360" progId="Equation.3">
                  <p:embed/>
                </p:oleObj>
              </mc:Choice>
              <mc:Fallback>
                <p:oleObj name="Equation" r:id="rId6" imgW="2476440" imgH="990360" progId="Equation.3">
                  <p:embed/>
                  <p:pic>
                    <p:nvPicPr>
                      <p:cNvPr id="77005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590801"/>
                        <a:ext cx="5392738" cy="21558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0054" name="Oval 6"/>
          <p:cNvSpPr>
            <a:spLocks noChangeArrowheads="1"/>
          </p:cNvSpPr>
          <p:nvPr/>
        </p:nvSpPr>
        <p:spPr bwMode="auto">
          <a:xfrm>
            <a:off x="2286000" y="2362200"/>
            <a:ext cx="4038600" cy="2514600"/>
          </a:xfrm>
          <a:prstGeom prst="ellipse">
            <a:avLst/>
          </a:prstGeom>
          <a:noFill/>
          <a:ln w="25400">
            <a:solidFill>
              <a:srgbClr val="800000"/>
            </a:solidFill>
            <a:round/>
            <a:headEnd/>
            <a:tailEnd/>
          </a:ln>
          <a:effectLst/>
        </p:spPr>
        <p:txBody>
          <a:bodyPr wrap="none" anchor="ctr"/>
          <a:lstStyle/>
          <a:p>
            <a:endParaRPr lang="en-US" sz="3000"/>
          </a:p>
        </p:txBody>
      </p:sp>
      <p:sp>
        <p:nvSpPr>
          <p:cNvPr id="770055" name="Text Box 7"/>
          <p:cNvSpPr txBox="1">
            <a:spLocks noChangeArrowheads="1"/>
          </p:cNvSpPr>
          <p:nvPr/>
        </p:nvSpPr>
        <p:spPr bwMode="auto">
          <a:xfrm>
            <a:off x="2133601" y="4940300"/>
            <a:ext cx="7788275" cy="2862322"/>
          </a:xfrm>
          <a:prstGeom prst="rect">
            <a:avLst/>
          </a:prstGeom>
          <a:noFill/>
          <a:ln w="9525">
            <a:noFill/>
            <a:miter lim="800000"/>
            <a:headEnd/>
            <a:tailEnd/>
          </a:ln>
          <a:effectLst/>
        </p:spPr>
        <p:txBody>
          <a:bodyPr>
            <a:spAutoFit/>
          </a:bodyPr>
          <a:lstStyle/>
          <a:p>
            <a:r>
              <a:rPr lang="en-US" sz="3000"/>
              <a:t>P is a 4X3 matrix, that defines projection of points (used in graphics).  P has 11 degrees of freedom, (the scale of the matrix doesn’t matter).  5 intrinsic parameters, 3 rotation, 3 translation</a:t>
            </a:r>
          </a:p>
          <a:p>
            <a:endParaRPr lang="en-US" sz="3000"/>
          </a:p>
        </p:txBody>
      </p:sp>
      <p:graphicFrame>
        <p:nvGraphicFramePr>
          <p:cNvPr id="770056" name="Object 8"/>
          <p:cNvGraphicFramePr>
            <a:graphicFrameLocks noChangeAspect="1"/>
          </p:cNvGraphicFramePr>
          <p:nvPr/>
        </p:nvGraphicFramePr>
        <p:xfrm>
          <a:off x="8305800" y="2590801"/>
          <a:ext cx="2128838" cy="2155825"/>
        </p:xfrm>
        <a:graphic>
          <a:graphicData uri="http://schemas.openxmlformats.org/presentationml/2006/ole">
            <mc:AlternateContent xmlns:mc="http://schemas.openxmlformats.org/markup-compatibility/2006">
              <mc:Choice xmlns:v="urn:schemas-microsoft-com:vml" Requires="v">
                <p:oleObj name="Equation" r:id="rId8" imgW="977760" imgH="990360" progId="Equation.3">
                  <p:embed/>
                </p:oleObj>
              </mc:Choice>
              <mc:Fallback>
                <p:oleObj name="Equation" r:id="rId8" imgW="977760" imgH="990360" progId="Equation.3">
                  <p:embed/>
                  <p:pic>
                    <p:nvPicPr>
                      <p:cNvPr id="770056"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2590801"/>
                        <a:ext cx="2128838" cy="21558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0057" name="Text Box 9"/>
          <p:cNvSpPr txBox="1">
            <a:spLocks noChangeArrowheads="1"/>
          </p:cNvSpPr>
          <p:nvPr/>
        </p:nvSpPr>
        <p:spPr bwMode="auto">
          <a:xfrm>
            <a:off x="2961364" y="46039"/>
            <a:ext cx="3875741" cy="553998"/>
          </a:xfrm>
          <a:prstGeom prst="rect">
            <a:avLst/>
          </a:prstGeom>
          <a:noFill/>
          <a:ln w="9525">
            <a:noFill/>
            <a:miter lim="800000"/>
            <a:headEnd/>
            <a:tailEnd/>
          </a:ln>
          <a:effectLst/>
        </p:spPr>
        <p:txBody>
          <a:bodyPr wrap="none">
            <a:spAutoFit/>
          </a:bodyPr>
          <a:lstStyle/>
          <a:p>
            <a:r>
              <a:rPr lang="en-US" sz="3000"/>
              <a:t>Putting it all together…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Computer Vision, Robert Pless</a:t>
            </a:r>
          </a:p>
        </p:txBody>
      </p:sp>
      <p:sp>
        <p:nvSpPr>
          <p:cNvPr id="771074" name="Rectangle 2"/>
          <p:cNvSpPr>
            <a:spLocks noGrp="1" noChangeArrowheads="1"/>
          </p:cNvSpPr>
          <p:nvPr>
            <p:ph type="title"/>
          </p:nvPr>
        </p:nvSpPr>
        <p:spPr/>
        <p:txBody>
          <a:bodyPr/>
          <a:lstStyle/>
          <a:p>
            <a:endParaRPr lang="en-US"/>
          </a:p>
        </p:txBody>
      </p:sp>
      <p:sp>
        <p:nvSpPr>
          <p:cNvPr id="771075" name="Rectangle 3"/>
          <p:cNvSpPr>
            <a:spLocks noGrp="1" noChangeArrowheads="1"/>
          </p:cNvSpPr>
          <p:nvPr>
            <p:ph type="body" idx="1"/>
          </p:nvPr>
        </p:nvSpPr>
        <p:spPr/>
        <p:txBody>
          <a:bodyPr/>
          <a:lstStyle/>
          <a:p>
            <a:r>
              <a:rPr lang="en-US"/>
              <a:t>Given many examples of:</a:t>
            </a:r>
          </a:p>
          <a:p>
            <a:pPr lvl="1"/>
            <a:r>
              <a:rPr lang="en-US"/>
              <a:t>World points (X,Y,Z), and </a:t>
            </a:r>
          </a:p>
          <a:p>
            <a:pPr lvl="1"/>
            <a:r>
              <a:rPr lang="en-US"/>
              <a:t>Their image points (x,y)</a:t>
            </a:r>
          </a:p>
          <a:p>
            <a:r>
              <a:rPr lang="en-US"/>
              <a:t>Solve for P.</a:t>
            </a:r>
          </a:p>
          <a:p>
            <a:endParaRPr lang="en-US"/>
          </a:p>
          <a:p>
            <a:r>
              <a:rPr lang="en-US"/>
              <a:t>Then</a:t>
            </a:r>
          </a:p>
        </p:txBody>
      </p:sp>
      <p:graphicFrame>
        <p:nvGraphicFramePr>
          <p:cNvPr id="771076" name="Object 4"/>
          <p:cNvGraphicFramePr>
            <a:graphicFrameLocks noChangeAspect="1"/>
          </p:cNvGraphicFramePr>
          <p:nvPr/>
        </p:nvGraphicFramePr>
        <p:xfrm>
          <a:off x="7315200" y="1524001"/>
          <a:ext cx="2266950" cy="2543175"/>
        </p:xfrm>
        <a:graphic>
          <a:graphicData uri="http://schemas.openxmlformats.org/presentationml/2006/ole">
            <mc:AlternateContent xmlns:mc="http://schemas.openxmlformats.org/markup-compatibility/2006">
              <mc:Choice xmlns:v="urn:schemas-microsoft-com:vml" Requires="v">
                <p:oleObj name="Equation" r:id="rId2" imgW="1041120" imgH="1168200" progId="Equation.3">
                  <p:embed/>
                </p:oleObj>
              </mc:Choice>
              <mc:Fallback>
                <p:oleObj name="Equation" r:id="rId2" imgW="1041120" imgH="1168200" progId="Equation.3">
                  <p:embed/>
                  <p:pic>
                    <p:nvPicPr>
                      <p:cNvPr id="7710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524001"/>
                        <a:ext cx="2266950" cy="2543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71077" name="Object 5"/>
          <p:cNvGraphicFramePr>
            <a:graphicFrameLocks noChangeAspect="1"/>
          </p:cNvGraphicFramePr>
          <p:nvPr/>
        </p:nvGraphicFramePr>
        <p:xfrm>
          <a:off x="3581400" y="3962400"/>
          <a:ext cx="2089150" cy="1316038"/>
        </p:xfrm>
        <a:graphic>
          <a:graphicData uri="http://schemas.openxmlformats.org/presentationml/2006/ole">
            <mc:AlternateContent xmlns:mc="http://schemas.openxmlformats.org/markup-compatibility/2006">
              <mc:Choice xmlns:v="urn:schemas-microsoft-com:vml" Requires="v">
                <p:oleObj name="Equation" r:id="rId4" imgW="1130040" imgH="711000" progId="Equation.3">
                  <p:embed/>
                </p:oleObj>
              </mc:Choice>
              <mc:Fallback>
                <p:oleObj name="Equation" r:id="rId4" imgW="1130040" imgH="711000" progId="Equation.3">
                  <p:embed/>
                  <p:pic>
                    <p:nvPicPr>
                      <p:cNvPr id="77107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962400"/>
                        <a:ext cx="2089150" cy="13160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1078" name="Oval 6"/>
          <p:cNvSpPr>
            <a:spLocks noChangeArrowheads="1"/>
          </p:cNvSpPr>
          <p:nvPr/>
        </p:nvSpPr>
        <p:spPr bwMode="auto">
          <a:xfrm>
            <a:off x="5181600" y="3810000"/>
            <a:ext cx="457200" cy="1524000"/>
          </a:xfrm>
          <a:prstGeom prst="ellipse">
            <a:avLst/>
          </a:prstGeom>
          <a:noFill/>
          <a:ln w="9525">
            <a:solidFill>
              <a:srgbClr val="FF0000"/>
            </a:solidFill>
            <a:round/>
            <a:headEnd/>
            <a:tailEnd/>
          </a:ln>
          <a:effectLst/>
        </p:spPr>
        <p:txBody>
          <a:bodyPr wrap="none" anchor="ctr"/>
          <a:lstStyle/>
          <a:p>
            <a:endParaRPr lang="en-US" sz="3000"/>
          </a:p>
        </p:txBody>
      </p:sp>
      <p:sp>
        <p:nvSpPr>
          <p:cNvPr id="771079" name="Text Box 7"/>
          <p:cNvSpPr txBox="1">
            <a:spLocks noChangeArrowheads="1"/>
          </p:cNvSpPr>
          <p:nvPr/>
        </p:nvSpPr>
        <p:spPr bwMode="auto">
          <a:xfrm>
            <a:off x="5490531" y="5456239"/>
            <a:ext cx="1971565" cy="553998"/>
          </a:xfrm>
          <a:prstGeom prst="rect">
            <a:avLst/>
          </a:prstGeom>
          <a:noFill/>
          <a:ln w="9525">
            <a:noFill/>
            <a:miter lim="800000"/>
            <a:headEnd/>
            <a:tailEnd/>
          </a:ln>
          <a:effectLst/>
        </p:spPr>
        <p:txBody>
          <a:bodyPr wrap="none">
            <a:spAutoFit/>
          </a:bodyPr>
          <a:lstStyle/>
          <a:p>
            <a:r>
              <a:rPr lang="en-US" sz="3000"/>
              <a:t>translation</a:t>
            </a:r>
          </a:p>
        </p:txBody>
      </p:sp>
      <p:sp>
        <p:nvSpPr>
          <p:cNvPr id="771080" name="Oval 8"/>
          <p:cNvSpPr>
            <a:spLocks noChangeArrowheads="1"/>
          </p:cNvSpPr>
          <p:nvPr/>
        </p:nvSpPr>
        <p:spPr bwMode="auto">
          <a:xfrm>
            <a:off x="4038600" y="3962400"/>
            <a:ext cx="1295400" cy="1524000"/>
          </a:xfrm>
          <a:prstGeom prst="ellipse">
            <a:avLst/>
          </a:prstGeom>
          <a:noFill/>
          <a:ln w="9525">
            <a:solidFill>
              <a:schemeClr val="accent2"/>
            </a:solidFill>
            <a:round/>
            <a:headEnd/>
            <a:tailEnd/>
          </a:ln>
          <a:effectLst/>
        </p:spPr>
        <p:txBody>
          <a:bodyPr wrap="none" anchor="ctr"/>
          <a:lstStyle/>
          <a:p>
            <a:endParaRPr lang="en-US" sz="3000"/>
          </a:p>
        </p:txBody>
      </p:sp>
      <p:sp>
        <p:nvSpPr>
          <p:cNvPr id="771081" name="Text Box 9"/>
          <p:cNvSpPr txBox="1">
            <a:spLocks noChangeArrowheads="1"/>
          </p:cNvSpPr>
          <p:nvPr/>
        </p:nvSpPr>
        <p:spPr bwMode="auto">
          <a:xfrm>
            <a:off x="2514601" y="5334001"/>
            <a:ext cx="2530475" cy="1477328"/>
          </a:xfrm>
          <a:prstGeom prst="rect">
            <a:avLst/>
          </a:prstGeom>
          <a:noFill/>
          <a:ln w="9525">
            <a:noFill/>
            <a:miter lim="800000"/>
            <a:headEnd/>
            <a:tailEnd/>
          </a:ln>
          <a:effectLst/>
        </p:spPr>
        <p:txBody>
          <a:bodyPr>
            <a:spAutoFit/>
          </a:bodyPr>
          <a:lstStyle/>
          <a:p>
            <a:r>
              <a:rPr lang="en-US" sz="3000"/>
              <a:t>Rotation + intrinsic, all mixed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10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10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10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1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8" grpId="0" animBg="1"/>
      <p:bldP spid="771079" grpId="0"/>
      <p:bldP spid="771080" grpId="0" animBg="1"/>
      <p:bldP spid="77108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Computer Vision, Robert Pless</a:t>
            </a:r>
          </a:p>
        </p:txBody>
      </p:sp>
      <p:sp>
        <p:nvSpPr>
          <p:cNvPr id="772098" name="Rectangle 2"/>
          <p:cNvSpPr>
            <a:spLocks noGrp="1" noChangeArrowheads="1"/>
          </p:cNvSpPr>
          <p:nvPr>
            <p:ph type="title"/>
          </p:nvPr>
        </p:nvSpPr>
        <p:spPr/>
        <p:txBody>
          <a:bodyPr/>
          <a:lstStyle/>
          <a:p>
            <a:endParaRPr lang="en-US"/>
          </a:p>
        </p:txBody>
      </p:sp>
      <p:sp>
        <p:nvSpPr>
          <p:cNvPr id="772099" name="Rectangle 3"/>
          <p:cNvSpPr>
            <a:spLocks noGrp="1" noChangeArrowheads="1"/>
          </p:cNvSpPr>
          <p:nvPr>
            <p:ph type="body" idx="1"/>
          </p:nvPr>
        </p:nvSpPr>
        <p:spPr/>
        <p:txBody>
          <a:bodyPr/>
          <a:lstStyle/>
          <a:p>
            <a:pPr>
              <a:buFontTx/>
              <a:buNone/>
            </a:pPr>
            <a:endParaRPr lang="en-US"/>
          </a:p>
          <a:p>
            <a:pPr>
              <a:buFontTx/>
              <a:buNone/>
            </a:pPr>
            <a:endParaRPr lang="en-US"/>
          </a:p>
          <a:p>
            <a:pPr>
              <a:buFontTx/>
              <a:buNone/>
            </a:pPr>
            <a:endParaRPr lang="en-US"/>
          </a:p>
          <a:p>
            <a:pPr>
              <a:buFontTx/>
              <a:buNone/>
            </a:pPr>
            <a:endParaRPr lang="en-US"/>
          </a:p>
          <a:p>
            <a:pPr>
              <a:buFontTx/>
              <a:buNone/>
            </a:pPr>
            <a:endParaRPr lang="en-US"/>
          </a:p>
        </p:txBody>
      </p:sp>
      <p:graphicFrame>
        <p:nvGraphicFramePr>
          <p:cNvPr id="772100" name="Object 4"/>
          <p:cNvGraphicFramePr>
            <a:graphicFrameLocks noChangeAspect="1"/>
          </p:cNvGraphicFramePr>
          <p:nvPr/>
        </p:nvGraphicFramePr>
        <p:xfrm>
          <a:off x="1752600" y="1447800"/>
          <a:ext cx="2089150" cy="1316038"/>
        </p:xfrm>
        <a:graphic>
          <a:graphicData uri="http://schemas.openxmlformats.org/presentationml/2006/ole">
            <mc:AlternateContent xmlns:mc="http://schemas.openxmlformats.org/markup-compatibility/2006">
              <mc:Choice xmlns:v="urn:schemas-microsoft-com:vml" Requires="v">
                <p:oleObj name="Equation" r:id="rId2" imgW="1130040" imgH="711000" progId="Equation.3">
                  <p:embed/>
                </p:oleObj>
              </mc:Choice>
              <mc:Fallback>
                <p:oleObj name="Equation" r:id="rId2" imgW="1130040" imgH="711000" progId="Equation.3">
                  <p:embed/>
                  <p:pic>
                    <p:nvPicPr>
                      <p:cNvPr id="77210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47800"/>
                        <a:ext cx="2089150" cy="13160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2101" name="Oval 5"/>
          <p:cNvSpPr>
            <a:spLocks noChangeArrowheads="1"/>
          </p:cNvSpPr>
          <p:nvPr/>
        </p:nvSpPr>
        <p:spPr bwMode="auto">
          <a:xfrm>
            <a:off x="2209800" y="1371600"/>
            <a:ext cx="1295400" cy="1524000"/>
          </a:xfrm>
          <a:prstGeom prst="ellipse">
            <a:avLst/>
          </a:prstGeom>
          <a:noFill/>
          <a:ln w="9525">
            <a:solidFill>
              <a:schemeClr val="accent2"/>
            </a:solidFill>
            <a:round/>
            <a:headEnd/>
            <a:tailEnd/>
          </a:ln>
          <a:effectLst/>
        </p:spPr>
        <p:txBody>
          <a:bodyPr wrap="none" anchor="ctr"/>
          <a:lstStyle/>
          <a:p>
            <a:endParaRPr lang="en-US" sz="3000"/>
          </a:p>
        </p:txBody>
      </p:sp>
      <p:sp>
        <p:nvSpPr>
          <p:cNvPr id="772102" name="Text Box 6"/>
          <p:cNvSpPr txBox="1">
            <a:spLocks noChangeArrowheads="1"/>
          </p:cNvSpPr>
          <p:nvPr/>
        </p:nvSpPr>
        <p:spPr bwMode="auto">
          <a:xfrm>
            <a:off x="1524000" y="3124200"/>
            <a:ext cx="3124200" cy="3323987"/>
          </a:xfrm>
          <a:prstGeom prst="rect">
            <a:avLst/>
          </a:prstGeom>
          <a:noFill/>
          <a:ln w="9525">
            <a:noFill/>
            <a:miter lim="800000"/>
            <a:headEnd/>
            <a:tailEnd/>
          </a:ln>
          <a:effectLst/>
        </p:spPr>
        <p:txBody>
          <a:bodyPr>
            <a:spAutoFit/>
          </a:bodyPr>
          <a:lstStyle/>
          <a:p>
            <a:r>
              <a:rPr lang="en-US" sz="3000"/>
              <a:t>Then take the QR decomposition of this part of the matrix to get the rotation and the intrinsic parameters.</a:t>
            </a:r>
          </a:p>
        </p:txBody>
      </p:sp>
      <p:pic>
        <p:nvPicPr>
          <p:cNvPr id="77210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6114" y="1524000"/>
            <a:ext cx="6097086" cy="3962400"/>
          </a:xfrm>
          <a:prstGeom prst="rect">
            <a:avLst/>
          </a:prstGeom>
          <a:noFill/>
          <a:ln w="9525">
            <a:noFill/>
            <a:miter lim="800000"/>
            <a:headEnd/>
            <a:tailEnd/>
          </a:ln>
          <a:effectLst/>
        </p:spPr>
      </p:pic>
      <p:sp>
        <p:nvSpPr>
          <p:cNvPr id="772104" name="Text Box 8"/>
          <p:cNvSpPr txBox="1">
            <a:spLocks noChangeArrowheads="1"/>
          </p:cNvSpPr>
          <p:nvPr/>
        </p:nvSpPr>
        <p:spPr bwMode="auto">
          <a:xfrm>
            <a:off x="7538771" y="6248401"/>
            <a:ext cx="3173048" cy="553998"/>
          </a:xfrm>
          <a:prstGeom prst="rect">
            <a:avLst/>
          </a:prstGeom>
          <a:noFill/>
          <a:ln w="9525">
            <a:noFill/>
            <a:miter lim="800000"/>
            <a:headEnd/>
            <a:tailEnd/>
          </a:ln>
          <a:effectLst/>
        </p:spPr>
        <p:txBody>
          <a:bodyPr wrap="none">
            <a:spAutoFit/>
          </a:bodyPr>
          <a:lstStyle/>
          <a:p>
            <a:r>
              <a:rPr lang="en-US" sz="3000" dirty="0"/>
              <a:t>(from </a:t>
            </a:r>
            <a:r>
              <a:rPr lang="en-US" sz="3000" dirty="0" err="1"/>
              <a:t>mathworld</a:t>
            </a:r>
            <a:r>
              <a:rPr lang="en-US" sz="3000"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LiDAR Pipeline"/>
          <p:cNvSpPr txBox="1">
            <a:spLocks noGrp="1"/>
          </p:cNvSpPr>
          <p:nvPr>
            <p:ph type="title"/>
          </p:nvPr>
        </p:nvSpPr>
        <p:spPr>
          <a:prstGeom prst="rect">
            <a:avLst/>
          </a:prstGeom>
        </p:spPr>
        <p:txBody>
          <a:bodyPr/>
          <a:lstStyle/>
          <a:p>
            <a:r>
              <a:t>LiDAR Pipeline</a:t>
            </a:r>
          </a:p>
        </p:txBody>
      </p:sp>
      <p:sp>
        <p:nvSpPr>
          <p:cNvPr id="227" name="Arrow"/>
          <p:cNvSpPr/>
          <p:nvPr/>
        </p:nvSpPr>
        <p:spPr>
          <a:xfrm>
            <a:off x="4100632" y="4875434"/>
            <a:ext cx="892970" cy="892970"/>
          </a:xfrm>
          <a:prstGeom prst="rightArrow">
            <a:avLst>
              <a:gd name="adj1" fmla="val 32000"/>
              <a:gd name="adj2" fmla="val 64000"/>
            </a:avLst>
          </a:prstGeom>
          <a:blipFill>
            <a:blip r:embed="rId2"/>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28" name="Deep Object  Detection"/>
          <p:cNvSpPr/>
          <p:nvPr/>
        </p:nvSpPr>
        <p:spPr>
          <a:xfrm>
            <a:off x="5048208" y="4875434"/>
            <a:ext cx="1999283" cy="892970"/>
          </a:xfrm>
          <a:prstGeom prst="rect">
            <a:avLst/>
          </a:prstGeom>
          <a:gradFill>
            <a:gsLst>
              <a:gs pos="0">
                <a:srgbClr val="E2DAB2">
                  <a:alpha val="80000"/>
                </a:srgbClr>
              </a:gs>
              <a:gs pos="100000">
                <a:srgbClr val="E1D5AA">
                  <a:alpha val="80000"/>
                </a:srgbClr>
              </a:gs>
            </a:gsLst>
            <a:lin ang="5400000"/>
          </a:gradFill>
          <a:ln w="12700">
            <a:solidFill>
              <a:srgbClr val="A39E97"/>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defRPr sz="3000"/>
            </a:pPr>
            <a:r>
              <a:rPr sz="2110"/>
              <a:t>Deep Object </a:t>
            </a:r>
            <a:br>
              <a:rPr sz="2110"/>
            </a:br>
            <a:r>
              <a:rPr sz="2110"/>
              <a:t>Detection</a:t>
            </a:r>
          </a:p>
        </p:txBody>
      </p:sp>
      <p:pic>
        <p:nvPicPr>
          <p:cNvPr id="229" name="bbox.png" descr="bbox.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3048" y="4914741"/>
            <a:ext cx="2694570" cy="814354"/>
          </a:xfrm>
          <a:prstGeom prst="rect">
            <a:avLst/>
          </a:prstGeom>
          <a:ln w="12700">
            <a:miter lim="400000"/>
          </a:ln>
        </p:spPr>
      </p:pic>
      <p:sp>
        <p:nvSpPr>
          <p:cNvPr id="230" name="Arrow"/>
          <p:cNvSpPr/>
          <p:nvPr/>
        </p:nvSpPr>
        <p:spPr>
          <a:xfrm>
            <a:off x="7102098" y="4875434"/>
            <a:ext cx="892970" cy="892970"/>
          </a:xfrm>
          <a:prstGeom prst="rightArrow">
            <a:avLst>
              <a:gd name="adj1" fmla="val 32000"/>
              <a:gd name="adj2" fmla="val 64000"/>
            </a:avLst>
          </a:prstGeom>
          <a:blipFill>
            <a:blip r:embed="rId2"/>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31" name="Arrow"/>
          <p:cNvSpPr/>
          <p:nvPr/>
        </p:nvSpPr>
        <p:spPr>
          <a:xfrm rot="5397145">
            <a:off x="5601469" y="3876171"/>
            <a:ext cx="892970" cy="892970"/>
          </a:xfrm>
          <a:prstGeom prst="rightArrow">
            <a:avLst>
              <a:gd name="adj1" fmla="val 32000"/>
              <a:gd name="adj2" fmla="val 64000"/>
            </a:avLst>
          </a:prstGeom>
          <a:blipFill>
            <a:blip r:embed="rId2"/>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32" name="LiDAR point cloud"/>
          <p:cNvSpPr txBox="1"/>
          <p:nvPr/>
        </p:nvSpPr>
        <p:spPr>
          <a:xfrm>
            <a:off x="5059659" y="2082430"/>
            <a:ext cx="2150653"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lvl1pPr>
          </a:lstStyle>
          <a:p>
            <a:r>
              <a:rPr sz="2110"/>
              <a:t>LiDAR point cloud</a:t>
            </a:r>
          </a:p>
        </p:txBody>
      </p:sp>
      <p:sp>
        <p:nvSpPr>
          <p:cNvPr id="233" name="Frontal Image(s)"/>
          <p:cNvSpPr txBox="1"/>
          <p:nvPr/>
        </p:nvSpPr>
        <p:spPr>
          <a:xfrm>
            <a:off x="1799581" y="4522409"/>
            <a:ext cx="1959384"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lvl1pPr>
          </a:lstStyle>
          <a:p>
            <a:r>
              <a:rPr sz="2110"/>
              <a:t>Frontal Image(s)</a:t>
            </a:r>
          </a:p>
        </p:txBody>
      </p:sp>
      <p:sp>
        <p:nvSpPr>
          <p:cNvPr id="234" name="Predicted B-Boxes"/>
          <p:cNvSpPr txBox="1"/>
          <p:nvPr/>
        </p:nvSpPr>
        <p:spPr>
          <a:xfrm>
            <a:off x="8315958" y="4522409"/>
            <a:ext cx="2202142"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lvl1pPr>
          </a:lstStyle>
          <a:p>
            <a:r>
              <a:rPr sz="2110"/>
              <a:t>Predicted B-Boxes</a:t>
            </a:r>
          </a:p>
        </p:txBody>
      </p:sp>
      <p:pic>
        <p:nvPicPr>
          <p:cNvPr id="235"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8666" y="4861481"/>
            <a:ext cx="2686999" cy="920875"/>
          </a:xfrm>
          <a:custGeom>
            <a:avLst/>
            <a:gdLst/>
            <a:ahLst/>
            <a:cxnLst>
              <a:cxn ang="0">
                <a:pos x="wd2" y="hd2"/>
              </a:cxn>
              <a:cxn ang="5400000">
                <a:pos x="wd2" y="hd2"/>
              </a:cxn>
              <a:cxn ang="10800000">
                <a:pos x="wd2" y="hd2"/>
              </a:cxn>
              <a:cxn ang="16200000">
                <a:pos x="wd2" y="hd2"/>
              </a:cxn>
            </a:cxnLst>
            <a:rect l="0" t="0" r="r" b="b"/>
            <a:pathLst>
              <a:path w="21558" h="21596" extrusionOk="0">
                <a:moveTo>
                  <a:pt x="1084" y="0"/>
                </a:moveTo>
                <a:lnTo>
                  <a:pt x="1048" y="1832"/>
                </a:lnTo>
                <a:lnTo>
                  <a:pt x="1012" y="3665"/>
                </a:lnTo>
                <a:lnTo>
                  <a:pt x="506" y="3776"/>
                </a:lnTo>
                <a:lnTo>
                  <a:pt x="0" y="3881"/>
                </a:lnTo>
                <a:lnTo>
                  <a:pt x="0" y="12735"/>
                </a:lnTo>
                <a:lnTo>
                  <a:pt x="0" y="21596"/>
                </a:lnTo>
                <a:lnTo>
                  <a:pt x="6849" y="21596"/>
                </a:lnTo>
                <a:cubicBezTo>
                  <a:pt x="13469" y="21596"/>
                  <a:pt x="13697" y="21573"/>
                  <a:pt x="13697" y="20942"/>
                </a:cubicBezTo>
                <a:cubicBezTo>
                  <a:pt x="13697" y="20153"/>
                  <a:pt x="13999" y="19318"/>
                  <a:pt x="14105" y="19816"/>
                </a:cubicBezTo>
                <a:cubicBezTo>
                  <a:pt x="14145" y="20008"/>
                  <a:pt x="14800" y="20156"/>
                  <a:pt x="15602" y="20156"/>
                </a:cubicBezTo>
                <a:cubicBezTo>
                  <a:pt x="17110" y="20156"/>
                  <a:pt x="17299" y="20267"/>
                  <a:pt x="17192" y="21086"/>
                </a:cubicBezTo>
                <a:cubicBezTo>
                  <a:pt x="17135" y="21520"/>
                  <a:pt x="17377" y="21596"/>
                  <a:pt x="18799" y="21596"/>
                </a:cubicBezTo>
                <a:lnTo>
                  <a:pt x="20474" y="21596"/>
                </a:lnTo>
                <a:lnTo>
                  <a:pt x="20510" y="19770"/>
                </a:lnTo>
                <a:lnTo>
                  <a:pt x="20546" y="17938"/>
                </a:lnTo>
                <a:lnTo>
                  <a:pt x="21052" y="17833"/>
                </a:lnTo>
                <a:lnTo>
                  <a:pt x="21558" y="17728"/>
                </a:lnTo>
                <a:lnTo>
                  <a:pt x="21558" y="13416"/>
                </a:lnTo>
                <a:cubicBezTo>
                  <a:pt x="21558" y="10686"/>
                  <a:pt x="21510" y="9015"/>
                  <a:pt x="21428" y="8867"/>
                </a:cubicBezTo>
                <a:cubicBezTo>
                  <a:pt x="21335" y="8699"/>
                  <a:pt x="21335" y="8531"/>
                  <a:pt x="21428" y="8259"/>
                </a:cubicBezTo>
                <a:cubicBezTo>
                  <a:pt x="21585" y="7798"/>
                  <a:pt x="21600" y="5497"/>
                  <a:pt x="21448" y="5039"/>
                </a:cubicBezTo>
                <a:cubicBezTo>
                  <a:pt x="21388" y="4857"/>
                  <a:pt x="21319" y="3692"/>
                  <a:pt x="21298" y="2447"/>
                </a:cubicBezTo>
                <a:lnTo>
                  <a:pt x="21260" y="183"/>
                </a:lnTo>
                <a:lnTo>
                  <a:pt x="20801" y="72"/>
                </a:lnTo>
                <a:cubicBezTo>
                  <a:pt x="20486" y="-4"/>
                  <a:pt x="20270" y="157"/>
                  <a:pt x="20107" y="589"/>
                </a:cubicBezTo>
                <a:cubicBezTo>
                  <a:pt x="19880" y="1188"/>
                  <a:pt x="19862" y="1190"/>
                  <a:pt x="19715" y="602"/>
                </a:cubicBezTo>
                <a:cubicBezTo>
                  <a:pt x="19585" y="81"/>
                  <a:pt x="19387" y="-3"/>
                  <a:pt x="18423" y="39"/>
                </a:cubicBezTo>
                <a:cubicBezTo>
                  <a:pt x="17716" y="70"/>
                  <a:pt x="17164" y="269"/>
                  <a:pt x="16966" y="569"/>
                </a:cubicBezTo>
                <a:cubicBezTo>
                  <a:pt x="16587" y="1144"/>
                  <a:pt x="15769" y="1209"/>
                  <a:pt x="15656" y="674"/>
                </a:cubicBezTo>
                <a:cubicBezTo>
                  <a:pt x="15598" y="401"/>
                  <a:pt x="15539" y="401"/>
                  <a:pt x="15446" y="674"/>
                </a:cubicBezTo>
                <a:cubicBezTo>
                  <a:pt x="15374" y="882"/>
                  <a:pt x="15067" y="1053"/>
                  <a:pt x="14763" y="1053"/>
                </a:cubicBezTo>
                <a:cubicBezTo>
                  <a:pt x="14285" y="1053"/>
                  <a:pt x="14192" y="1176"/>
                  <a:pt x="14071" y="1950"/>
                </a:cubicBezTo>
                <a:cubicBezTo>
                  <a:pt x="13907" y="2999"/>
                  <a:pt x="13518" y="2975"/>
                  <a:pt x="13518" y="1917"/>
                </a:cubicBezTo>
                <a:cubicBezTo>
                  <a:pt x="13518" y="1537"/>
                  <a:pt x="13427" y="957"/>
                  <a:pt x="13314" y="628"/>
                </a:cubicBezTo>
                <a:cubicBezTo>
                  <a:pt x="13127" y="80"/>
                  <a:pt x="12615" y="35"/>
                  <a:pt x="7097" y="19"/>
                </a:cubicBezTo>
                <a:lnTo>
                  <a:pt x="1084" y="0"/>
                </a:lnTo>
                <a:close/>
              </a:path>
            </a:pathLst>
          </a:custGeom>
          <a:ln w="12700">
            <a:miter lim="400000"/>
          </a:ln>
        </p:spPr>
      </p:pic>
      <p:sp>
        <p:nvSpPr>
          <p:cNvPr id="236" name="[Ku. et al. 2018, Yang et al. 2018,  Shi et al. 2019]"/>
          <p:cNvSpPr txBox="1"/>
          <p:nvPr/>
        </p:nvSpPr>
        <p:spPr>
          <a:xfrm>
            <a:off x="1686825" y="1497036"/>
            <a:ext cx="5081007" cy="364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700"/>
            </a:lvl1pPr>
          </a:lstStyle>
          <a:p>
            <a:r>
              <a:rPr sz="1899"/>
              <a:t>[Ku. et al. 2018, Yang et al. 2018,  Shi et al. 2019]</a:t>
            </a:r>
          </a:p>
        </p:txBody>
      </p:sp>
      <p:pic>
        <p:nvPicPr>
          <p:cNvPr id="23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4687" y="2462940"/>
            <a:ext cx="2406177" cy="131117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tereo Pipeline"/>
          <p:cNvSpPr txBox="1">
            <a:spLocks noGrp="1"/>
          </p:cNvSpPr>
          <p:nvPr>
            <p:ph type="title"/>
          </p:nvPr>
        </p:nvSpPr>
        <p:spPr>
          <a:prstGeom prst="rect">
            <a:avLst/>
          </a:prstGeom>
        </p:spPr>
        <p:txBody>
          <a:bodyPr/>
          <a:lstStyle/>
          <a:p>
            <a:r>
              <a:t>Stereo Pipeline</a:t>
            </a:r>
          </a:p>
        </p:txBody>
      </p:sp>
      <p:pic>
        <p:nvPicPr>
          <p:cNvPr id="240"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62901" y="2742355"/>
            <a:ext cx="2687000" cy="920875"/>
          </a:xfrm>
          <a:custGeom>
            <a:avLst/>
            <a:gdLst/>
            <a:ahLst/>
            <a:cxnLst>
              <a:cxn ang="0">
                <a:pos x="wd2" y="hd2"/>
              </a:cxn>
              <a:cxn ang="5400000">
                <a:pos x="wd2" y="hd2"/>
              </a:cxn>
              <a:cxn ang="10800000">
                <a:pos x="wd2" y="hd2"/>
              </a:cxn>
              <a:cxn ang="16200000">
                <a:pos x="wd2" y="hd2"/>
              </a:cxn>
            </a:cxnLst>
            <a:rect l="0" t="0" r="r" b="b"/>
            <a:pathLst>
              <a:path w="21558" h="21596" extrusionOk="0">
                <a:moveTo>
                  <a:pt x="1084" y="0"/>
                </a:moveTo>
                <a:lnTo>
                  <a:pt x="1048" y="1832"/>
                </a:lnTo>
                <a:lnTo>
                  <a:pt x="1012" y="3665"/>
                </a:lnTo>
                <a:lnTo>
                  <a:pt x="506" y="3776"/>
                </a:lnTo>
                <a:lnTo>
                  <a:pt x="0" y="3881"/>
                </a:lnTo>
                <a:lnTo>
                  <a:pt x="0" y="12735"/>
                </a:lnTo>
                <a:lnTo>
                  <a:pt x="0" y="21596"/>
                </a:lnTo>
                <a:lnTo>
                  <a:pt x="6849" y="21596"/>
                </a:lnTo>
                <a:cubicBezTo>
                  <a:pt x="13469" y="21596"/>
                  <a:pt x="13697" y="21573"/>
                  <a:pt x="13697" y="20942"/>
                </a:cubicBezTo>
                <a:cubicBezTo>
                  <a:pt x="13697" y="20153"/>
                  <a:pt x="13999" y="19318"/>
                  <a:pt x="14105" y="19816"/>
                </a:cubicBezTo>
                <a:cubicBezTo>
                  <a:pt x="14145" y="20008"/>
                  <a:pt x="14800" y="20156"/>
                  <a:pt x="15602" y="20156"/>
                </a:cubicBezTo>
                <a:cubicBezTo>
                  <a:pt x="17110" y="20156"/>
                  <a:pt x="17299" y="20267"/>
                  <a:pt x="17192" y="21086"/>
                </a:cubicBezTo>
                <a:cubicBezTo>
                  <a:pt x="17135" y="21520"/>
                  <a:pt x="17377" y="21596"/>
                  <a:pt x="18799" y="21596"/>
                </a:cubicBezTo>
                <a:lnTo>
                  <a:pt x="20474" y="21596"/>
                </a:lnTo>
                <a:lnTo>
                  <a:pt x="20510" y="19770"/>
                </a:lnTo>
                <a:lnTo>
                  <a:pt x="20546" y="17938"/>
                </a:lnTo>
                <a:lnTo>
                  <a:pt x="21052" y="17833"/>
                </a:lnTo>
                <a:lnTo>
                  <a:pt x="21558" y="17728"/>
                </a:lnTo>
                <a:lnTo>
                  <a:pt x="21558" y="13416"/>
                </a:lnTo>
                <a:cubicBezTo>
                  <a:pt x="21558" y="10686"/>
                  <a:pt x="21510" y="9015"/>
                  <a:pt x="21428" y="8867"/>
                </a:cubicBezTo>
                <a:cubicBezTo>
                  <a:pt x="21335" y="8699"/>
                  <a:pt x="21335" y="8531"/>
                  <a:pt x="21428" y="8259"/>
                </a:cubicBezTo>
                <a:cubicBezTo>
                  <a:pt x="21585" y="7798"/>
                  <a:pt x="21600" y="5497"/>
                  <a:pt x="21448" y="5039"/>
                </a:cubicBezTo>
                <a:cubicBezTo>
                  <a:pt x="21388" y="4857"/>
                  <a:pt x="21319" y="3692"/>
                  <a:pt x="21298" y="2447"/>
                </a:cubicBezTo>
                <a:lnTo>
                  <a:pt x="21260" y="183"/>
                </a:lnTo>
                <a:lnTo>
                  <a:pt x="20801" y="72"/>
                </a:lnTo>
                <a:cubicBezTo>
                  <a:pt x="20486" y="-4"/>
                  <a:pt x="20270" y="157"/>
                  <a:pt x="20107" y="589"/>
                </a:cubicBezTo>
                <a:cubicBezTo>
                  <a:pt x="19880" y="1188"/>
                  <a:pt x="19862" y="1190"/>
                  <a:pt x="19715" y="602"/>
                </a:cubicBezTo>
                <a:cubicBezTo>
                  <a:pt x="19585" y="81"/>
                  <a:pt x="19387" y="-3"/>
                  <a:pt x="18423" y="39"/>
                </a:cubicBezTo>
                <a:cubicBezTo>
                  <a:pt x="17716" y="70"/>
                  <a:pt x="17164" y="269"/>
                  <a:pt x="16966" y="569"/>
                </a:cubicBezTo>
                <a:cubicBezTo>
                  <a:pt x="16587" y="1144"/>
                  <a:pt x="15769" y="1209"/>
                  <a:pt x="15656" y="674"/>
                </a:cubicBezTo>
                <a:cubicBezTo>
                  <a:pt x="15598" y="401"/>
                  <a:pt x="15539" y="401"/>
                  <a:pt x="15446" y="674"/>
                </a:cubicBezTo>
                <a:cubicBezTo>
                  <a:pt x="15374" y="882"/>
                  <a:pt x="15067" y="1053"/>
                  <a:pt x="14763" y="1053"/>
                </a:cubicBezTo>
                <a:cubicBezTo>
                  <a:pt x="14285" y="1053"/>
                  <a:pt x="14192" y="1176"/>
                  <a:pt x="14071" y="1950"/>
                </a:cubicBezTo>
                <a:cubicBezTo>
                  <a:pt x="13907" y="2999"/>
                  <a:pt x="13518" y="2975"/>
                  <a:pt x="13518" y="1917"/>
                </a:cubicBezTo>
                <a:cubicBezTo>
                  <a:pt x="13518" y="1537"/>
                  <a:pt x="13427" y="957"/>
                  <a:pt x="13314" y="628"/>
                </a:cubicBezTo>
                <a:cubicBezTo>
                  <a:pt x="13127" y="80"/>
                  <a:pt x="12615" y="35"/>
                  <a:pt x="7097" y="19"/>
                </a:cubicBezTo>
                <a:lnTo>
                  <a:pt x="1084" y="0"/>
                </a:lnTo>
                <a:close/>
              </a:path>
            </a:pathLst>
          </a:custGeom>
          <a:ln w="12700">
            <a:miter lim="400000"/>
          </a:ln>
        </p:spPr>
      </p:pic>
      <p:sp>
        <p:nvSpPr>
          <p:cNvPr id="241" name="Arrow"/>
          <p:cNvSpPr/>
          <p:nvPr/>
        </p:nvSpPr>
        <p:spPr>
          <a:xfrm>
            <a:off x="4100632" y="2742355"/>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grpSp>
        <p:nvGrpSpPr>
          <p:cNvPr id="245" name="Group"/>
          <p:cNvGrpSpPr/>
          <p:nvPr/>
        </p:nvGrpSpPr>
        <p:grpSpPr>
          <a:xfrm>
            <a:off x="5294407" y="2376237"/>
            <a:ext cx="1506886" cy="1625205"/>
            <a:chOff x="0" y="0"/>
            <a:chExt cx="2143125" cy="2311401"/>
          </a:xfrm>
        </p:grpSpPr>
        <p:sp>
          <p:nvSpPr>
            <p:cNvPr id="242" name="Shape"/>
            <p:cNvSpPr/>
            <p:nvPr/>
          </p:nvSpPr>
          <p:spPr>
            <a:xfrm>
              <a:off x="0" y="455613"/>
              <a:ext cx="1073150"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1" y="15098"/>
                  </a:lnTo>
                  <a:lnTo>
                    <a:pt x="21600" y="21600"/>
                  </a:lnTo>
                  <a:lnTo>
                    <a:pt x="21600" y="5941"/>
                  </a:lnTo>
                  <a:lnTo>
                    <a:pt x="0" y="0"/>
                  </a:lnTo>
                  <a:close/>
                </a:path>
              </a:pathLst>
            </a:custGeom>
            <a:solidFill>
              <a:srgbClr val="E5E5E5"/>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243" name="Shape"/>
            <p:cNvSpPr/>
            <p:nvPr/>
          </p:nvSpPr>
          <p:spPr>
            <a:xfrm>
              <a:off x="1073150" y="455613"/>
              <a:ext cx="1069975" cy="1855789"/>
            </a:xfrm>
            <a:custGeom>
              <a:avLst/>
              <a:gdLst/>
              <a:ahLst/>
              <a:cxnLst>
                <a:cxn ang="0">
                  <a:pos x="wd2" y="hd2"/>
                </a:cxn>
                <a:cxn ang="5400000">
                  <a:pos x="wd2" y="hd2"/>
                </a:cxn>
                <a:cxn ang="10800000">
                  <a:pos x="wd2" y="hd2"/>
                </a:cxn>
                <a:cxn ang="16200000">
                  <a:pos x="wd2" y="hd2"/>
                </a:cxn>
              </a:cxnLst>
              <a:rect l="0" t="0" r="r" b="b"/>
              <a:pathLst>
                <a:path w="21600" h="21600" extrusionOk="0">
                  <a:moveTo>
                    <a:pt x="0" y="5941"/>
                  </a:moveTo>
                  <a:lnTo>
                    <a:pt x="21600" y="0"/>
                  </a:lnTo>
                  <a:lnTo>
                    <a:pt x="20630" y="15098"/>
                  </a:lnTo>
                  <a:lnTo>
                    <a:pt x="0" y="21600"/>
                  </a:lnTo>
                  <a:lnTo>
                    <a:pt x="0" y="5941"/>
                  </a:lnTo>
                  <a:close/>
                </a:path>
              </a:pathLst>
            </a:custGeom>
            <a:solidFill>
              <a:srgbClr val="CFCFCE"/>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sp>
          <p:nvSpPr>
            <p:cNvPr id="244" name="Shape"/>
            <p:cNvSpPr/>
            <p:nvPr/>
          </p:nvSpPr>
          <p:spPr>
            <a:xfrm>
              <a:off x="0" y="0"/>
              <a:ext cx="2143126" cy="966788"/>
            </a:xfrm>
            <a:custGeom>
              <a:avLst/>
              <a:gdLst/>
              <a:ahLst/>
              <a:cxnLst>
                <a:cxn ang="0">
                  <a:pos x="wd2" y="hd2"/>
                </a:cxn>
                <a:cxn ang="5400000">
                  <a:pos x="wd2" y="hd2"/>
                </a:cxn>
                <a:cxn ang="10800000">
                  <a:pos x="wd2" y="hd2"/>
                </a:cxn>
                <a:cxn ang="16200000">
                  <a:pos x="wd2" y="hd2"/>
                </a:cxn>
              </a:cxnLst>
              <a:rect l="0" t="0" r="r" b="b"/>
              <a:pathLst>
                <a:path w="21600" h="21600" extrusionOk="0">
                  <a:moveTo>
                    <a:pt x="0" y="10190"/>
                  </a:moveTo>
                  <a:lnTo>
                    <a:pt x="10817" y="0"/>
                  </a:lnTo>
                  <a:lnTo>
                    <a:pt x="21600" y="10190"/>
                  </a:lnTo>
                  <a:lnTo>
                    <a:pt x="10817" y="21600"/>
                  </a:lnTo>
                  <a:lnTo>
                    <a:pt x="0" y="10190"/>
                  </a:lnTo>
                  <a:close/>
                </a:path>
              </a:pathLst>
            </a:custGeom>
            <a:solidFill>
              <a:srgbClr val="F2F2F2"/>
            </a:solidFill>
            <a:ln w="12700" cap="flat">
              <a:noFill/>
              <a:miter lim="400000"/>
            </a:ln>
            <a:effectLst/>
          </p:spPr>
          <p:txBody>
            <a:bodyPr wrap="square" lIns="32146" tIns="32146" rIns="32146" bIns="32146" numCol="1" anchor="t">
              <a:noAutofit/>
            </a:bodyPr>
            <a:lstStyle/>
            <a:p>
              <a:pPr defTabSz="642961">
                <a:defRPr sz="1800">
                  <a:solidFill>
                    <a:srgbClr val="000000"/>
                  </a:solidFill>
                  <a:latin typeface="Calibri"/>
                  <a:ea typeface="Calibri"/>
                  <a:cs typeface="Calibri"/>
                  <a:sym typeface="Calibri"/>
                </a:defRPr>
              </a:pPr>
              <a:endParaRPr sz="1266"/>
            </a:p>
          </p:txBody>
        </p:sp>
      </p:grpSp>
      <p:sp>
        <p:nvSpPr>
          <p:cNvPr id="246" name="Arrow"/>
          <p:cNvSpPr/>
          <p:nvPr/>
        </p:nvSpPr>
        <p:spPr>
          <a:xfrm>
            <a:off x="7102098" y="2742355"/>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47" name="Stereo Images"/>
          <p:cNvSpPr txBox="1"/>
          <p:nvPr/>
        </p:nvSpPr>
        <p:spPr>
          <a:xfrm>
            <a:off x="1930308" y="2162192"/>
            <a:ext cx="173701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Stereo Images</a:t>
            </a:r>
          </a:p>
        </p:txBody>
      </p:sp>
      <p:sp>
        <p:nvSpPr>
          <p:cNvPr id="248" name="Disparity Estimation"/>
          <p:cNvSpPr txBox="1"/>
          <p:nvPr/>
        </p:nvSpPr>
        <p:spPr>
          <a:xfrm>
            <a:off x="4973725" y="2162192"/>
            <a:ext cx="2424574"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 Estimation</a:t>
            </a:r>
          </a:p>
        </p:txBody>
      </p:sp>
      <p:sp>
        <p:nvSpPr>
          <p:cNvPr id="249" name="Disparity Map"/>
          <p:cNvSpPr txBox="1"/>
          <p:nvPr/>
        </p:nvSpPr>
        <p:spPr>
          <a:xfrm>
            <a:off x="8693941" y="2162192"/>
            <a:ext cx="1678345"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Disparity Map</a:t>
            </a:r>
          </a:p>
        </p:txBody>
      </p:sp>
      <p:pic>
        <p:nvPicPr>
          <p:cNvPr id="250"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77214" y="4741314"/>
            <a:ext cx="2687000" cy="920875"/>
          </a:xfrm>
          <a:custGeom>
            <a:avLst/>
            <a:gdLst/>
            <a:ahLst/>
            <a:cxnLst>
              <a:cxn ang="0">
                <a:pos x="wd2" y="hd2"/>
              </a:cxn>
              <a:cxn ang="5400000">
                <a:pos x="wd2" y="hd2"/>
              </a:cxn>
              <a:cxn ang="10800000">
                <a:pos x="wd2" y="hd2"/>
              </a:cxn>
              <a:cxn ang="16200000">
                <a:pos x="wd2" y="hd2"/>
              </a:cxn>
            </a:cxnLst>
            <a:rect l="0" t="0" r="r" b="b"/>
            <a:pathLst>
              <a:path w="21558" h="21596" extrusionOk="0">
                <a:moveTo>
                  <a:pt x="1084" y="0"/>
                </a:moveTo>
                <a:lnTo>
                  <a:pt x="1048" y="1832"/>
                </a:lnTo>
                <a:lnTo>
                  <a:pt x="1012" y="3665"/>
                </a:lnTo>
                <a:lnTo>
                  <a:pt x="506" y="3776"/>
                </a:lnTo>
                <a:lnTo>
                  <a:pt x="0" y="3881"/>
                </a:lnTo>
                <a:lnTo>
                  <a:pt x="0" y="12735"/>
                </a:lnTo>
                <a:lnTo>
                  <a:pt x="0" y="21596"/>
                </a:lnTo>
                <a:lnTo>
                  <a:pt x="6849" y="21596"/>
                </a:lnTo>
                <a:cubicBezTo>
                  <a:pt x="13469" y="21596"/>
                  <a:pt x="13697" y="21573"/>
                  <a:pt x="13697" y="20942"/>
                </a:cubicBezTo>
                <a:cubicBezTo>
                  <a:pt x="13697" y="20153"/>
                  <a:pt x="13999" y="19318"/>
                  <a:pt x="14105" y="19816"/>
                </a:cubicBezTo>
                <a:cubicBezTo>
                  <a:pt x="14145" y="20008"/>
                  <a:pt x="14800" y="20156"/>
                  <a:pt x="15602" y="20156"/>
                </a:cubicBezTo>
                <a:cubicBezTo>
                  <a:pt x="17110" y="20156"/>
                  <a:pt x="17299" y="20267"/>
                  <a:pt x="17192" y="21086"/>
                </a:cubicBezTo>
                <a:cubicBezTo>
                  <a:pt x="17135" y="21520"/>
                  <a:pt x="17377" y="21596"/>
                  <a:pt x="18799" y="21596"/>
                </a:cubicBezTo>
                <a:lnTo>
                  <a:pt x="20474" y="21596"/>
                </a:lnTo>
                <a:lnTo>
                  <a:pt x="20510" y="19770"/>
                </a:lnTo>
                <a:lnTo>
                  <a:pt x="20546" y="17938"/>
                </a:lnTo>
                <a:lnTo>
                  <a:pt x="21052" y="17833"/>
                </a:lnTo>
                <a:lnTo>
                  <a:pt x="21558" y="17728"/>
                </a:lnTo>
                <a:lnTo>
                  <a:pt x="21558" y="13416"/>
                </a:lnTo>
                <a:cubicBezTo>
                  <a:pt x="21558" y="10686"/>
                  <a:pt x="21510" y="9015"/>
                  <a:pt x="21428" y="8867"/>
                </a:cubicBezTo>
                <a:cubicBezTo>
                  <a:pt x="21335" y="8699"/>
                  <a:pt x="21335" y="8531"/>
                  <a:pt x="21428" y="8259"/>
                </a:cubicBezTo>
                <a:cubicBezTo>
                  <a:pt x="21585" y="7798"/>
                  <a:pt x="21600" y="5497"/>
                  <a:pt x="21448" y="5039"/>
                </a:cubicBezTo>
                <a:cubicBezTo>
                  <a:pt x="21388" y="4857"/>
                  <a:pt x="21319" y="3692"/>
                  <a:pt x="21298" y="2447"/>
                </a:cubicBezTo>
                <a:lnTo>
                  <a:pt x="21260" y="183"/>
                </a:lnTo>
                <a:lnTo>
                  <a:pt x="20801" y="72"/>
                </a:lnTo>
                <a:cubicBezTo>
                  <a:pt x="20486" y="-4"/>
                  <a:pt x="20270" y="157"/>
                  <a:pt x="20107" y="589"/>
                </a:cubicBezTo>
                <a:cubicBezTo>
                  <a:pt x="19880" y="1188"/>
                  <a:pt x="19862" y="1190"/>
                  <a:pt x="19715" y="602"/>
                </a:cubicBezTo>
                <a:cubicBezTo>
                  <a:pt x="19585" y="81"/>
                  <a:pt x="19387" y="-3"/>
                  <a:pt x="18423" y="39"/>
                </a:cubicBezTo>
                <a:cubicBezTo>
                  <a:pt x="17716" y="70"/>
                  <a:pt x="17164" y="269"/>
                  <a:pt x="16966" y="569"/>
                </a:cubicBezTo>
                <a:cubicBezTo>
                  <a:pt x="16587" y="1144"/>
                  <a:pt x="15769" y="1209"/>
                  <a:pt x="15656" y="674"/>
                </a:cubicBezTo>
                <a:cubicBezTo>
                  <a:pt x="15598" y="401"/>
                  <a:pt x="15539" y="401"/>
                  <a:pt x="15446" y="674"/>
                </a:cubicBezTo>
                <a:cubicBezTo>
                  <a:pt x="15374" y="882"/>
                  <a:pt x="15067" y="1053"/>
                  <a:pt x="14763" y="1053"/>
                </a:cubicBezTo>
                <a:cubicBezTo>
                  <a:pt x="14285" y="1053"/>
                  <a:pt x="14192" y="1176"/>
                  <a:pt x="14071" y="1950"/>
                </a:cubicBezTo>
                <a:cubicBezTo>
                  <a:pt x="13907" y="2999"/>
                  <a:pt x="13518" y="2975"/>
                  <a:pt x="13518" y="1917"/>
                </a:cubicBezTo>
                <a:cubicBezTo>
                  <a:pt x="13518" y="1537"/>
                  <a:pt x="13427" y="957"/>
                  <a:pt x="13314" y="628"/>
                </a:cubicBezTo>
                <a:cubicBezTo>
                  <a:pt x="13127" y="80"/>
                  <a:pt x="12615" y="35"/>
                  <a:pt x="7097" y="19"/>
                </a:cubicBezTo>
                <a:lnTo>
                  <a:pt x="1084" y="0"/>
                </a:lnTo>
                <a:close/>
              </a:path>
            </a:pathLst>
          </a:custGeom>
          <a:ln w="12700">
            <a:miter lim="400000"/>
          </a:ln>
        </p:spPr>
      </p:pic>
      <p:pic>
        <p:nvPicPr>
          <p:cNvPr id="251"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29734" y="5133524"/>
            <a:ext cx="2553334" cy="757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10800" y="21600"/>
                </a:lnTo>
                <a:lnTo>
                  <a:pt x="21600" y="21600"/>
                </a:lnTo>
                <a:lnTo>
                  <a:pt x="21600" y="10796"/>
                </a:lnTo>
                <a:lnTo>
                  <a:pt x="21600" y="0"/>
                </a:lnTo>
                <a:lnTo>
                  <a:pt x="10800" y="0"/>
                </a:lnTo>
                <a:lnTo>
                  <a:pt x="0" y="0"/>
                </a:lnTo>
                <a:close/>
              </a:path>
            </a:pathLst>
          </a:custGeom>
          <a:ln w="12700">
            <a:miter lim="400000"/>
          </a:ln>
        </p:spPr>
      </p:pic>
      <p:sp>
        <p:nvSpPr>
          <p:cNvPr id="252" name="Stereo Images…"/>
          <p:cNvSpPr txBox="1"/>
          <p:nvPr/>
        </p:nvSpPr>
        <p:spPr>
          <a:xfrm>
            <a:off x="2056294" y="4037605"/>
            <a:ext cx="1791517" cy="721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110"/>
              <a:t>Stereo Images </a:t>
            </a:r>
          </a:p>
          <a:p>
            <a:r>
              <a:rPr sz="2110"/>
              <a:t>+ Depth Map</a:t>
            </a:r>
          </a:p>
        </p:txBody>
      </p:sp>
      <p:sp>
        <p:nvSpPr>
          <p:cNvPr id="253" name="Arrow"/>
          <p:cNvSpPr/>
          <p:nvPr/>
        </p:nvSpPr>
        <p:spPr>
          <a:xfrm>
            <a:off x="4100632" y="4875434"/>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54" name="Deep Object  Detection"/>
          <p:cNvSpPr/>
          <p:nvPr/>
        </p:nvSpPr>
        <p:spPr>
          <a:xfrm>
            <a:off x="5048208" y="4875434"/>
            <a:ext cx="1999283" cy="892970"/>
          </a:xfrm>
          <a:prstGeom prst="rect">
            <a:avLst/>
          </a:prstGeom>
          <a:gradFill>
            <a:gsLst>
              <a:gs pos="0">
                <a:srgbClr val="E2DAB2">
                  <a:alpha val="80000"/>
                </a:srgbClr>
              </a:gs>
              <a:gs pos="100000">
                <a:srgbClr val="E1D5AA">
                  <a:alpha val="80000"/>
                </a:srgbClr>
              </a:gs>
            </a:gsLst>
            <a:lin ang="5400000"/>
          </a:gradFill>
          <a:ln w="12700">
            <a:solidFill>
              <a:srgbClr val="A39E97"/>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defRPr sz="3000"/>
            </a:pPr>
            <a:r>
              <a:rPr sz="2110"/>
              <a:t>Deep Object </a:t>
            </a:r>
            <a:br>
              <a:rPr sz="2110"/>
            </a:br>
            <a:r>
              <a:rPr sz="2110"/>
              <a:t>Detection</a:t>
            </a:r>
          </a:p>
        </p:txBody>
      </p:sp>
      <p:pic>
        <p:nvPicPr>
          <p:cNvPr id="255" name="bbox.png" descr="bbox.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3048" y="4914741"/>
            <a:ext cx="2694570" cy="814354"/>
          </a:xfrm>
          <a:prstGeom prst="rect">
            <a:avLst/>
          </a:prstGeom>
          <a:ln w="12700">
            <a:miter lim="400000"/>
          </a:ln>
        </p:spPr>
      </p:pic>
      <p:sp>
        <p:nvSpPr>
          <p:cNvPr id="256" name="Arrow"/>
          <p:cNvSpPr/>
          <p:nvPr/>
        </p:nvSpPr>
        <p:spPr>
          <a:xfrm>
            <a:off x="7102098" y="4875434"/>
            <a:ext cx="892970" cy="892970"/>
          </a:xfrm>
          <a:prstGeom prst="rightArrow">
            <a:avLst>
              <a:gd name="adj1" fmla="val 32000"/>
              <a:gd name="adj2" fmla="val 64000"/>
            </a:avLst>
          </a:prstGeom>
          <a:blipFill>
            <a:blip r:embed="rId3"/>
          </a:blipFill>
          <a:ln w="12700">
            <a:miter lim="400000"/>
          </a:ln>
        </p:spPr>
        <p:txBody>
          <a:bodyPr lIns="35719" tIns="35719" rIns="35719" bIns="35719" anchor="ctr"/>
          <a:lstStyle/>
          <a:p>
            <a:pPr>
              <a:defRPr sz="3000">
                <a:solidFill>
                  <a:srgbClr val="FFFFFF"/>
                </a:solidFill>
                <a:effectLst>
                  <a:outerShdw blurRad="25400" dist="12700" dir="5400000" rotWithShape="0">
                    <a:srgbClr val="000000">
                      <a:alpha val="50000"/>
                    </a:srgbClr>
                  </a:outerShdw>
                </a:effectLst>
              </a:defRPr>
            </a:pPr>
            <a:endParaRPr sz="2110"/>
          </a:p>
        </p:txBody>
      </p:sp>
      <p:sp>
        <p:nvSpPr>
          <p:cNvPr id="257" name="Predicted B-Boxes"/>
          <p:cNvSpPr txBox="1"/>
          <p:nvPr/>
        </p:nvSpPr>
        <p:spPr>
          <a:xfrm>
            <a:off x="8315958" y="4522409"/>
            <a:ext cx="2202142" cy="39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lvl1pPr>
          </a:lstStyle>
          <a:p>
            <a:r>
              <a:rPr sz="2110"/>
              <a:t>Predicted B-Boxes</a:t>
            </a:r>
          </a:p>
        </p:txBody>
      </p:sp>
      <p:pic>
        <p:nvPicPr>
          <p:cNvPr id="258" name="disparity_map.png" descr="disparity_map.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45799" y="2752990"/>
            <a:ext cx="2592736" cy="782011"/>
          </a:xfrm>
          <a:prstGeom prst="rect">
            <a:avLst/>
          </a:prstGeom>
          <a:ln w="12700">
            <a:miter lim="400000"/>
          </a:ln>
        </p:spPr>
      </p:pic>
      <p:sp>
        <p:nvSpPr>
          <p:cNvPr id="259" name="[Chen et al. 2018]"/>
          <p:cNvSpPr txBox="1"/>
          <p:nvPr/>
        </p:nvSpPr>
        <p:spPr>
          <a:xfrm>
            <a:off x="1836532" y="1497036"/>
            <a:ext cx="1920399" cy="364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700"/>
            </a:lvl1pPr>
          </a:lstStyle>
          <a:p>
            <a:r>
              <a:rPr sz="1899"/>
              <a:t>[Chen et al. 2018]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5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5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5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5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5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25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advAuto="0"/>
      <p:bldP spid="251" grpId="0" animBg="1" advAuto="0"/>
      <p:bldP spid="252" grpId="0" animBg="1" advAuto="0"/>
      <p:bldP spid="253" grpId="0" animBg="1" advAuto="0"/>
      <p:bldP spid="254" grpId="0" animBg="1" advAuto="0"/>
      <p:bldP spid="255" grpId="0" animBg="1" advAuto="0"/>
      <p:bldP spid="256" grpId="0" animBg="1" advAuto="0"/>
      <p:bldP spid="257"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3D object detectioN (Acc.)"/>
          <p:cNvSpPr txBox="1">
            <a:spLocks noGrp="1"/>
          </p:cNvSpPr>
          <p:nvPr>
            <p:ph type="title"/>
          </p:nvPr>
        </p:nvSpPr>
        <p:spPr>
          <a:prstGeom prst="rect">
            <a:avLst/>
          </a:prstGeom>
        </p:spPr>
        <p:txBody>
          <a:bodyPr/>
          <a:lstStyle/>
          <a:p>
            <a:r>
              <a:t>3D object detectioN (Acc.)</a:t>
            </a:r>
          </a:p>
        </p:txBody>
      </p:sp>
      <p:graphicFrame>
        <p:nvGraphicFramePr>
          <p:cNvPr id="262" name="Chart 4"/>
          <p:cNvGraphicFramePr/>
          <p:nvPr/>
        </p:nvGraphicFramePr>
        <p:xfrm>
          <a:off x="1768669" y="1902024"/>
          <a:ext cx="8654663" cy="4611832"/>
        </p:xfrm>
        <a:graphic>
          <a:graphicData uri="http://schemas.openxmlformats.org/drawingml/2006/chart">
            <c:chart xmlns:c="http://schemas.openxmlformats.org/drawingml/2006/chart" xmlns:r="http://schemas.openxmlformats.org/officeDocument/2006/relationships" r:id="rId2"/>
          </a:graphicData>
        </a:graphic>
      </p:graphicFrame>
      <p:sp>
        <p:nvSpPr>
          <p:cNvPr id="263" name="KITTI benchmark [Geiger et al. 2013] (Average Precision Bird-Eye-View)"/>
          <p:cNvSpPr txBox="1"/>
          <p:nvPr/>
        </p:nvSpPr>
        <p:spPr>
          <a:xfrm>
            <a:off x="2869556" y="1423541"/>
            <a:ext cx="6558655"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KITTI benchmark [Geiger et al. 2013] (Average Precision Bird-Eye-View)</a:t>
            </a:r>
          </a:p>
        </p:txBody>
      </p:sp>
      <p:graphicFrame>
        <p:nvGraphicFramePr>
          <p:cNvPr id="264" name="Chart 4"/>
          <p:cNvGraphicFramePr/>
          <p:nvPr/>
        </p:nvGraphicFramePr>
        <p:xfrm>
          <a:off x="1496269" y="2089548"/>
          <a:ext cx="4452307" cy="5520871"/>
        </p:xfrm>
        <a:graphic>
          <a:graphicData uri="http://schemas.openxmlformats.org/drawingml/2006/chart">
            <c:chart xmlns:c="http://schemas.openxmlformats.org/drawingml/2006/chart" xmlns:r="http://schemas.openxmlformats.org/officeDocument/2006/relationships" r:id="rId3"/>
          </a:graphicData>
        </a:graphic>
      </p:graphicFrame>
      <p:sp>
        <p:nvSpPr>
          <p:cNvPr id="265" name="IoU=0.5"/>
          <p:cNvSpPr txBox="1"/>
          <p:nvPr/>
        </p:nvSpPr>
        <p:spPr>
          <a:xfrm>
            <a:off x="354471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IoU=0.5</a:t>
            </a:r>
          </a:p>
        </p:txBody>
      </p:sp>
      <p:sp>
        <p:nvSpPr>
          <p:cNvPr id="266" name="IoU=0.7"/>
          <p:cNvSpPr txBox="1"/>
          <p:nvPr/>
        </p:nvSpPr>
        <p:spPr>
          <a:xfrm>
            <a:off x="7792727" y="2358182"/>
            <a:ext cx="804708" cy="331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000000"/>
                </a:solidFill>
              </a:defRPr>
            </a:lvl1pPr>
          </a:lstStyle>
          <a:p>
            <a:r>
              <a:rPr sz="1688"/>
              <a:t>IoU=0.7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Depth map"/>
          <p:cNvSpPr txBox="1">
            <a:spLocks noGrp="1"/>
          </p:cNvSpPr>
          <p:nvPr>
            <p:ph type="title"/>
          </p:nvPr>
        </p:nvSpPr>
        <p:spPr>
          <a:prstGeom prst="rect">
            <a:avLst/>
          </a:prstGeom>
        </p:spPr>
        <p:txBody>
          <a:bodyPr/>
          <a:lstStyle/>
          <a:p>
            <a:r>
              <a:t>Depth map</a:t>
            </a:r>
          </a:p>
        </p:txBody>
      </p:sp>
      <p:pic>
        <p:nvPicPr>
          <p:cNvPr id="26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4279" y="2609143"/>
            <a:ext cx="9143443" cy="27112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path>
            </a:pathLst>
          </a:cu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1773</Words>
  <Application>Microsoft Macintosh PowerPoint</Application>
  <PresentationFormat>Widescreen</PresentationFormat>
  <Paragraphs>280</Paragraphs>
  <Slides>59</Slides>
  <Notes>0</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0" baseType="lpstr">
      <vt:lpstr>Aptos</vt:lpstr>
      <vt:lpstr>Aptos Display</vt:lpstr>
      <vt:lpstr>Arial</vt:lpstr>
      <vt:lpstr>Comic Sans MS</vt:lpstr>
      <vt:lpstr>Courier New</vt:lpstr>
      <vt:lpstr>Symbol</vt:lpstr>
      <vt:lpstr>Tahoma</vt:lpstr>
      <vt:lpstr>Times New Roman</vt:lpstr>
      <vt:lpstr>Wingdings</vt:lpstr>
      <vt:lpstr>Office Theme</vt:lpstr>
      <vt:lpstr>Equation</vt:lpstr>
      <vt:lpstr>Pseudo LIDAR</vt:lpstr>
      <vt:lpstr>What is LIDAR?</vt:lpstr>
      <vt:lpstr>3D Object detection</vt:lpstr>
      <vt:lpstr>Stereo vs. lidar</vt:lpstr>
      <vt:lpstr>PowerPoint Presentation</vt:lpstr>
      <vt:lpstr>LiDAR Pipeline</vt:lpstr>
      <vt:lpstr>Stereo Pipeline</vt:lpstr>
      <vt:lpstr>3D object detectioN (Acc.)</vt:lpstr>
      <vt:lpstr>Depth map</vt:lpstr>
      <vt:lpstr>Point cloud</vt:lpstr>
      <vt:lpstr>Point cloud</vt:lpstr>
      <vt:lpstr>Filters on depth maps</vt:lpstr>
      <vt:lpstr>Filters on depth maps</vt:lpstr>
      <vt:lpstr>conjecture</vt:lpstr>
      <vt:lpstr>Pseudo-LiDar Pipeline</vt:lpstr>
      <vt:lpstr>3D object detection (Acc.)</vt:lpstr>
      <vt:lpstr>3D object detection  (Acc.)</vt:lpstr>
      <vt:lpstr>PowerPoint Presentation</vt:lpstr>
      <vt:lpstr>DisparitY</vt:lpstr>
      <vt:lpstr>PowerPoint Presentation</vt:lpstr>
      <vt:lpstr>PowerPoint Presentation</vt:lpstr>
      <vt:lpstr>Disparity vs depth</vt:lpstr>
      <vt:lpstr>Stereo Depth Network</vt:lpstr>
      <vt:lpstr>Stereo Depth Network</vt:lpstr>
      <vt:lpstr>Disparity vs depth</vt:lpstr>
      <vt:lpstr>PowerPoint Presentation</vt:lpstr>
      <vt:lpstr>PowerPoint Presentation</vt:lpstr>
      <vt:lpstr>3D object detectioN (Acc.)</vt:lpstr>
      <vt:lpstr>PowerPoint Presentation</vt:lpstr>
      <vt:lpstr>What advantages do stereo cameras have compared to expensive LiDAR sensors?</vt:lpstr>
      <vt:lpstr>What is monocular and stereo depth?</vt:lpstr>
      <vt:lpstr>What are Siamese networks?</vt:lpstr>
      <vt:lpstr>The authors mention they remove points higher than 1 meter above the vehicle. What is the benefit of this and what if there's an overpass or a truck higher than 1 meter that's actually important to detect?</vt:lpstr>
      <vt:lpstr>How did the authors choose the ROI for BEV cropping?</vt:lpstr>
      <vt:lpstr>Why does performance degrade sharply beyond 30 m, and can multi-scale fusion or hierarchical depth priors reduce that collapse?</vt:lpstr>
      <vt:lpstr>How would the system react to an optical illusion photo where a small nearby object looks like a large distant one? Would it misjudge the object’s depth or scale?</vt:lpstr>
      <vt:lpstr>So, is the main insight here that because LiDAR-based pipelines are the highest-performing, other forms of 3D data should be converted to LiDAR? Can we generalise and say that whenever a particular representation X is "default" or most developed, you can get further with a new representation Y by working on Y-&gt;X conversion rather than developing technology for Y from scratch?</vt:lpstr>
      <vt:lpstr>What would the implications of this gap be for self driving task activities such as material identification, occlusion inference, or mirror detection, and how would multimodal fusion work to fill these gaps?</vt:lpstr>
      <vt:lpstr>PowerPoint Presentation</vt:lpstr>
      <vt:lpstr>“Normalized Camera”</vt:lpstr>
      <vt:lpstr>PowerPoint Presentation</vt:lpstr>
      <vt:lpstr>…but the cow is not a sphere</vt:lpstr>
      <vt:lpstr>Intrinsic Camera Parameters</vt:lpstr>
      <vt:lpstr>Intrinsic Camera Parameters</vt:lpstr>
      <vt:lpstr>Intrinsic Camera Parameters</vt:lpstr>
      <vt:lpstr>Homogeneous Coordinates</vt:lpstr>
      <vt:lpstr>Why?!</vt:lpstr>
      <vt:lpstr>PowerPoint Presentation</vt:lpstr>
      <vt:lpstr>Homogenous Coordinates!</vt:lpstr>
      <vt:lpstr>PowerPoint Presentation</vt:lpstr>
      <vt:lpstr>Practical Linear Algebra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Pless, Robert Bryan</dc:creator>
  <cp:lastModifiedBy>Pless, Robert Bryan</cp:lastModifiedBy>
  <cp:revision>7</cp:revision>
  <dcterms:created xsi:type="dcterms:W3CDTF">2025-11-04T14:58:45Z</dcterms:created>
  <dcterms:modified xsi:type="dcterms:W3CDTF">2025-11-04T15:06:34Z</dcterms:modified>
</cp:coreProperties>
</file>