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Lst>
  <p:notesMasterIdLst>
    <p:notesMasterId r:id="rId152"/>
  </p:notesMasterIdLst>
  <p:sldIdLst>
    <p:sldId id="256" r:id="rId2"/>
    <p:sldId id="443" r:id="rId3"/>
    <p:sldId id="524" r:id="rId4"/>
    <p:sldId id="927" r:id="rId5"/>
    <p:sldId id="928" r:id="rId6"/>
    <p:sldId id="929" r:id="rId7"/>
    <p:sldId id="930" r:id="rId8"/>
    <p:sldId id="931" r:id="rId9"/>
    <p:sldId id="932" r:id="rId10"/>
    <p:sldId id="933" r:id="rId11"/>
    <p:sldId id="934" r:id="rId12"/>
    <p:sldId id="935" r:id="rId13"/>
    <p:sldId id="936" r:id="rId14"/>
    <p:sldId id="937" r:id="rId15"/>
    <p:sldId id="938" r:id="rId16"/>
    <p:sldId id="939" r:id="rId17"/>
    <p:sldId id="946" r:id="rId18"/>
    <p:sldId id="940" r:id="rId19"/>
    <p:sldId id="941" r:id="rId20"/>
    <p:sldId id="942" r:id="rId21"/>
    <p:sldId id="992" r:id="rId22"/>
    <p:sldId id="948" r:id="rId23"/>
    <p:sldId id="949" r:id="rId24"/>
    <p:sldId id="950" r:id="rId25"/>
    <p:sldId id="951" r:id="rId26"/>
    <p:sldId id="952" r:id="rId27"/>
    <p:sldId id="953" r:id="rId28"/>
    <p:sldId id="954" r:id="rId29"/>
    <p:sldId id="955" r:id="rId30"/>
    <p:sldId id="956" r:id="rId31"/>
    <p:sldId id="957" r:id="rId32"/>
    <p:sldId id="958" r:id="rId33"/>
    <p:sldId id="959" r:id="rId34"/>
    <p:sldId id="960" r:id="rId35"/>
    <p:sldId id="961" r:id="rId36"/>
    <p:sldId id="962" r:id="rId37"/>
    <p:sldId id="963" r:id="rId38"/>
    <p:sldId id="964" r:id="rId39"/>
    <p:sldId id="967" r:id="rId40"/>
    <p:sldId id="969" r:id="rId41"/>
    <p:sldId id="970" r:id="rId42"/>
    <p:sldId id="971" r:id="rId43"/>
    <p:sldId id="972" r:id="rId44"/>
    <p:sldId id="973" r:id="rId45"/>
    <p:sldId id="974" r:id="rId46"/>
    <p:sldId id="975" r:id="rId47"/>
    <p:sldId id="976" r:id="rId48"/>
    <p:sldId id="977" r:id="rId49"/>
    <p:sldId id="978" r:id="rId50"/>
    <p:sldId id="979" r:id="rId51"/>
    <p:sldId id="981" r:id="rId52"/>
    <p:sldId id="982" r:id="rId53"/>
    <p:sldId id="983" r:id="rId54"/>
    <p:sldId id="984" r:id="rId55"/>
    <p:sldId id="985" r:id="rId56"/>
    <p:sldId id="993" r:id="rId57"/>
    <p:sldId id="994" r:id="rId58"/>
    <p:sldId id="995" r:id="rId59"/>
    <p:sldId id="996" r:id="rId60"/>
    <p:sldId id="997" r:id="rId61"/>
    <p:sldId id="998" r:id="rId62"/>
    <p:sldId id="999" r:id="rId63"/>
    <p:sldId id="1000" r:id="rId64"/>
    <p:sldId id="612" r:id="rId65"/>
    <p:sldId id="508" r:id="rId66"/>
    <p:sldId id="509" r:id="rId67"/>
    <p:sldId id="510" r:id="rId68"/>
    <p:sldId id="511" r:id="rId69"/>
    <p:sldId id="512" r:id="rId70"/>
    <p:sldId id="513" r:id="rId71"/>
    <p:sldId id="514" r:id="rId72"/>
    <p:sldId id="515" r:id="rId73"/>
    <p:sldId id="516" r:id="rId74"/>
    <p:sldId id="531" r:id="rId75"/>
    <p:sldId id="517" r:id="rId76"/>
    <p:sldId id="518" r:id="rId77"/>
    <p:sldId id="519" r:id="rId78"/>
    <p:sldId id="1001" r:id="rId79"/>
    <p:sldId id="525" r:id="rId80"/>
    <p:sldId id="526" r:id="rId81"/>
    <p:sldId id="528" r:id="rId82"/>
    <p:sldId id="529" r:id="rId83"/>
    <p:sldId id="469" r:id="rId84"/>
    <p:sldId id="540" r:id="rId85"/>
    <p:sldId id="613" r:id="rId86"/>
    <p:sldId id="614" r:id="rId87"/>
    <p:sldId id="544" r:id="rId88"/>
    <p:sldId id="625" r:id="rId89"/>
    <p:sldId id="620" r:id="rId90"/>
    <p:sldId id="622" r:id="rId91"/>
    <p:sldId id="623" r:id="rId92"/>
    <p:sldId id="624" r:id="rId93"/>
    <p:sldId id="548" r:id="rId94"/>
    <p:sldId id="578" r:id="rId95"/>
    <p:sldId id="582" r:id="rId96"/>
    <p:sldId id="549" r:id="rId97"/>
    <p:sldId id="550" r:id="rId98"/>
    <p:sldId id="551" r:id="rId99"/>
    <p:sldId id="552" r:id="rId100"/>
    <p:sldId id="553" r:id="rId101"/>
    <p:sldId id="554" r:id="rId102"/>
    <p:sldId id="555" r:id="rId103"/>
    <p:sldId id="626" r:id="rId104"/>
    <p:sldId id="556" r:id="rId105"/>
    <p:sldId id="557" r:id="rId106"/>
    <p:sldId id="558" r:id="rId107"/>
    <p:sldId id="559" r:id="rId108"/>
    <p:sldId id="560" r:id="rId109"/>
    <p:sldId id="561" r:id="rId110"/>
    <p:sldId id="562" r:id="rId111"/>
    <p:sldId id="563" r:id="rId112"/>
    <p:sldId id="564" r:id="rId113"/>
    <p:sldId id="565" r:id="rId114"/>
    <p:sldId id="627" r:id="rId115"/>
    <p:sldId id="566" r:id="rId116"/>
    <p:sldId id="568" r:id="rId117"/>
    <p:sldId id="569" r:id="rId118"/>
    <p:sldId id="628" r:id="rId119"/>
    <p:sldId id="570" r:id="rId120"/>
    <p:sldId id="572" r:id="rId121"/>
    <p:sldId id="573" r:id="rId122"/>
    <p:sldId id="577" r:id="rId123"/>
    <p:sldId id="629" r:id="rId124"/>
    <p:sldId id="585" r:id="rId125"/>
    <p:sldId id="586" r:id="rId126"/>
    <p:sldId id="587" r:id="rId127"/>
    <p:sldId id="588" r:id="rId128"/>
    <p:sldId id="589" r:id="rId129"/>
    <p:sldId id="590" r:id="rId130"/>
    <p:sldId id="591" r:id="rId131"/>
    <p:sldId id="592" r:id="rId132"/>
    <p:sldId id="593" r:id="rId133"/>
    <p:sldId id="594" r:id="rId134"/>
    <p:sldId id="595" r:id="rId135"/>
    <p:sldId id="596" r:id="rId136"/>
    <p:sldId id="597" r:id="rId137"/>
    <p:sldId id="598" r:id="rId138"/>
    <p:sldId id="599" r:id="rId139"/>
    <p:sldId id="600" r:id="rId140"/>
    <p:sldId id="601" r:id="rId141"/>
    <p:sldId id="602" r:id="rId142"/>
    <p:sldId id="603" r:id="rId143"/>
    <p:sldId id="604" r:id="rId144"/>
    <p:sldId id="605" r:id="rId145"/>
    <p:sldId id="606" r:id="rId146"/>
    <p:sldId id="607" r:id="rId147"/>
    <p:sldId id="608" r:id="rId148"/>
    <p:sldId id="609" r:id="rId149"/>
    <p:sldId id="610" r:id="rId150"/>
    <p:sldId id="611" r:id="rId1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86531"/>
  </p:normalViewPr>
  <p:slideViewPr>
    <p:cSldViewPr snapToGrid="0">
      <p:cViewPr varScale="1">
        <p:scale>
          <a:sx n="55" d="100"/>
          <a:sy n="55" d="100"/>
        </p:scale>
        <p:origin x="1784" y="208"/>
      </p:cViewPr>
      <p:guideLst/>
    </p:cSldViewPr>
  </p:slideViewPr>
  <p:outlineViewPr>
    <p:cViewPr>
      <p:scale>
        <a:sx n="33" d="100"/>
        <a:sy n="33" d="100"/>
      </p:scale>
      <p:origin x="0" y="-1776"/>
    </p:cViewPr>
    <p:sldLst>
      <p:sld r:id="rId1" collapse="1"/>
    </p:sldLst>
  </p:outlineViewPr>
  <p:notesTextViewPr>
    <p:cViewPr>
      <p:scale>
        <a:sx n="1" d="1"/>
        <a:sy n="1" d="1"/>
      </p:scale>
      <p:origin x="0" y="0"/>
    </p:cViewPr>
  </p:notesTextViewPr>
  <p:sorterViewPr>
    <p:cViewPr>
      <p:scale>
        <a:sx n="153" d="100"/>
        <a:sy n="15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_rels/viewProps.xml.rels><?xml version="1.0" encoding="UTF-8" standalone="yes"?>
<Relationships xmlns="http://schemas.openxmlformats.org/package/2006/relationships"><Relationship Id="rId1" Type="http://schemas.openxmlformats.org/officeDocument/2006/relationships/slide" Target="slides/slide69.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US" sz="2400" b="0" dirty="0"/>
              <a:t>Improvements in Object Detection</a:t>
            </a:r>
          </a:p>
        </c:rich>
      </c:tx>
      <c:overlay val="0"/>
    </c:title>
    <c:autoTitleDeleted val="0"/>
    <c:plotArea>
      <c:layout/>
      <c:lineChart>
        <c:grouping val="standard"/>
        <c:varyColors val="0"/>
        <c:ser>
          <c:idx val="3"/>
          <c:order val="0"/>
          <c:tx>
            <c:v>Dalal-Triggs</c:v>
          </c:tx>
          <c:marker>
            <c:symbol val="circle"/>
            <c:size val="10"/>
          </c:marker>
          <c:cat>
            <c:numRef>
              <c:f>Sheet1!$A$4:$A$11</c:f>
              <c:numCache>
                <c:formatCode>General</c:formatCode>
                <c:ptCount val="8"/>
                <c:pt idx="0">
                  <c:v>2005</c:v>
                </c:pt>
                <c:pt idx="1">
                  <c:v>2007</c:v>
                </c:pt>
                <c:pt idx="2">
                  <c:v>2008</c:v>
                </c:pt>
                <c:pt idx="3">
                  <c:v>2009</c:v>
                </c:pt>
                <c:pt idx="4">
                  <c:v>2010</c:v>
                </c:pt>
                <c:pt idx="5">
                  <c:v>2012</c:v>
                </c:pt>
                <c:pt idx="6">
                  <c:v>2013</c:v>
                </c:pt>
                <c:pt idx="7">
                  <c:v>2014</c:v>
                </c:pt>
              </c:numCache>
            </c:numRef>
          </c:cat>
          <c:val>
            <c:numRef>
              <c:f>Sheet1!$E$4:$E$11</c:f>
              <c:numCache>
                <c:formatCode>General</c:formatCode>
                <c:ptCount val="8"/>
                <c:pt idx="0">
                  <c:v>0.108</c:v>
                </c:pt>
              </c:numCache>
            </c:numRef>
          </c:val>
          <c:smooth val="0"/>
          <c:extLst>
            <c:ext xmlns:c16="http://schemas.microsoft.com/office/drawing/2014/chart" uri="{C3380CC4-5D6E-409C-BE32-E72D297353CC}">
              <c16:uniqueId val="{00000000-D1F1-5F42-AAF3-E4A7F7375D2B}"/>
            </c:ext>
          </c:extLst>
        </c:ser>
        <c:dLbls>
          <c:showLegendKey val="0"/>
          <c:showVal val="0"/>
          <c:showCatName val="0"/>
          <c:showSerName val="0"/>
          <c:showPercent val="0"/>
          <c:showBubbleSize val="0"/>
        </c:dLbls>
        <c:marker val="1"/>
        <c:smooth val="0"/>
        <c:axId val="504291680"/>
        <c:axId val="504293640"/>
      </c:lineChart>
      <c:catAx>
        <c:axId val="504291680"/>
        <c:scaling>
          <c:orientation val="minMax"/>
        </c:scaling>
        <c:delete val="0"/>
        <c:axPos val="b"/>
        <c:numFmt formatCode="General" sourceLinked="1"/>
        <c:majorTickMark val="none"/>
        <c:minorTickMark val="none"/>
        <c:tickLblPos val="nextTo"/>
        <c:txPr>
          <a:bodyPr/>
          <a:lstStyle/>
          <a:p>
            <a:pPr>
              <a:defRPr sz="1600"/>
            </a:pPr>
            <a:endParaRPr lang="en-US"/>
          </a:p>
        </c:txPr>
        <c:crossAx val="504293640"/>
        <c:crosses val="autoZero"/>
        <c:auto val="1"/>
        <c:lblAlgn val="ctr"/>
        <c:lblOffset val="100"/>
        <c:noMultiLvlLbl val="0"/>
      </c:catAx>
      <c:valAx>
        <c:axId val="504293640"/>
        <c:scaling>
          <c:orientation val="minMax"/>
          <c:max val="0.70000000000000007"/>
          <c:min val="0"/>
        </c:scaling>
        <c:delete val="0"/>
        <c:axPos val="l"/>
        <c:majorGridlines/>
        <c:title>
          <c:tx>
            <c:rich>
              <a:bodyPr/>
              <a:lstStyle/>
              <a:p>
                <a:pPr>
                  <a:defRPr sz="1600" b="0"/>
                </a:pPr>
                <a:r>
                  <a:rPr lang="en-US" sz="1600" b="0" dirty="0"/>
                  <a:t>Mean</a:t>
                </a:r>
                <a:r>
                  <a:rPr lang="en-US" sz="1600" b="0" baseline="0" dirty="0"/>
                  <a:t> Average Precision (VOC 2007)</a:t>
                </a:r>
                <a:endParaRPr lang="en-US" sz="1600" b="0" dirty="0"/>
              </a:p>
            </c:rich>
          </c:tx>
          <c:overlay val="0"/>
        </c:title>
        <c:numFmt formatCode="General" sourceLinked="1"/>
        <c:majorTickMark val="none"/>
        <c:minorTickMark val="none"/>
        <c:tickLblPos val="nextTo"/>
        <c:txPr>
          <a:bodyPr/>
          <a:lstStyle/>
          <a:p>
            <a:pPr>
              <a:defRPr sz="1200"/>
            </a:pPr>
            <a:endParaRPr lang="en-US"/>
          </a:p>
        </c:txPr>
        <c:crossAx val="5042916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US" sz="2400" b="0" dirty="0"/>
              <a:t>Improvements in Object Detection</a:t>
            </a:r>
          </a:p>
        </c:rich>
      </c:tx>
      <c:overlay val="0"/>
    </c:title>
    <c:autoTitleDeleted val="0"/>
    <c:plotArea>
      <c:layout/>
      <c:lineChart>
        <c:grouping val="standard"/>
        <c:varyColors val="0"/>
        <c:ser>
          <c:idx val="1"/>
          <c:order val="0"/>
          <c:tx>
            <c:v>DT and DPM</c:v>
          </c:tx>
          <c:spPr>
            <a:ln w="38100"/>
          </c:spPr>
          <c:marker>
            <c:symbol val="square"/>
            <c:size val="10"/>
          </c:marker>
          <c:cat>
            <c:numRef>
              <c:f>Sheet1!$A$4:$A$11</c:f>
              <c:numCache>
                <c:formatCode>General</c:formatCode>
                <c:ptCount val="8"/>
                <c:pt idx="0">
                  <c:v>2005</c:v>
                </c:pt>
                <c:pt idx="1">
                  <c:v>2007</c:v>
                </c:pt>
                <c:pt idx="2">
                  <c:v>2008</c:v>
                </c:pt>
                <c:pt idx="3">
                  <c:v>2009</c:v>
                </c:pt>
                <c:pt idx="4">
                  <c:v>2010</c:v>
                </c:pt>
                <c:pt idx="5">
                  <c:v>2012</c:v>
                </c:pt>
                <c:pt idx="6">
                  <c:v>2013</c:v>
                </c:pt>
                <c:pt idx="7">
                  <c:v>2014</c:v>
                </c:pt>
              </c:numCache>
            </c:numRef>
          </c:cat>
          <c:val>
            <c:numRef>
              <c:f>Sheet1!$B$4:$B$11</c:f>
              <c:numCache>
                <c:formatCode>General</c:formatCode>
                <c:ptCount val="8"/>
                <c:pt idx="1">
                  <c:v>0.21299999999999999</c:v>
                </c:pt>
                <c:pt idx="2">
                  <c:v>0.28399999999999997</c:v>
                </c:pt>
                <c:pt idx="3">
                  <c:v>0.29099999999999998</c:v>
                </c:pt>
                <c:pt idx="4">
                  <c:v>0.34100000000000003</c:v>
                </c:pt>
                <c:pt idx="5">
                  <c:v>0.35399999999999998</c:v>
                </c:pt>
              </c:numCache>
            </c:numRef>
          </c:val>
          <c:smooth val="0"/>
          <c:extLst>
            <c:ext xmlns:c16="http://schemas.microsoft.com/office/drawing/2014/chart" uri="{C3380CC4-5D6E-409C-BE32-E72D297353CC}">
              <c16:uniqueId val="{00000000-D9AA-8345-9FEF-1E0BA3EECCA9}"/>
            </c:ext>
          </c:extLst>
        </c:ser>
        <c:ser>
          <c:idx val="3"/>
          <c:order val="1"/>
          <c:tx>
            <c:v>Dalal-Triggs</c:v>
          </c:tx>
          <c:marker>
            <c:symbol val="circle"/>
            <c:size val="10"/>
          </c:marker>
          <c:val>
            <c:numRef>
              <c:f>Sheet1!$E$4:$E$11</c:f>
              <c:numCache>
                <c:formatCode>General</c:formatCode>
                <c:ptCount val="8"/>
                <c:pt idx="0">
                  <c:v>0.108</c:v>
                </c:pt>
              </c:numCache>
            </c:numRef>
          </c:val>
          <c:smooth val="0"/>
          <c:extLst>
            <c:ext xmlns:c16="http://schemas.microsoft.com/office/drawing/2014/chart" uri="{C3380CC4-5D6E-409C-BE32-E72D297353CC}">
              <c16:uniqueId val="{00000001-D9AA-8345-9FEF-1E0BA3EECCA9}"/>
            </c:ext>
          </c:extLst>
        </c:ser>
        <c:dLbls>
          <c:showLegendKey val="0"/>
          <c:showVal val="0"/>
          <c:showCatName val="0"/>
          <c:showSerName val="0"/>
          <c:showPercent val="0"/>
          <c:showBubbleSize val="0"/>
        </c:dLbls>
        <c:marker val="1"/>
        <c:smooth val="0"/>
        <c:axId val="504294816"/>
        <c:axId val="504295208"/>
      </c:lineChart>
      <c:catAx>
        <c:axId val="504294816"/>
        <c:scaling>
          <c:orientation val="minMax"/>
        </c:scaling>
        <c:delete val="0"/>
        <c:axPos val="b"/>
        <c:numFmt formatCode="General" sourceLinked="1"/>
        <c:majorTickMark val="none"/>
        <c:minorTickMark val="none"/>
        <c:tickLblPos val="nextTo"/>
        <c:txPr>
          <a:bodyPr/>
          <a:lstStyle/>
          <a:p>
            <a:pPr>
              <a:defRPr sz="1600"/>
            </a:pPr>
            <a:endParaRPr lang="en-US"/>
          </a:p>
        </c:txPr>
        <c:crossAx val="504295208"/>
        <c:crosses val="autoZero"/>
        <c:auto val="1"/>
        <c:lblAlgn val="ctr"/>
        <c:lblOffset val="100"/>
        <c:noMultiLvlLbl val="0"/>
      </c:catAx>
      <c:valAx>
        <c:axId val="504295208"/>
        <c:scaling>
          <c:orientation val="minMax"/>
          <c:max val="0.70000000000000007"/>
        </c:scaling>
        <c:delete val="0"/>
        <c:axPos val="l"/>
        <c:majorGridlines/>
        <c:title>
          <c:tx>
            <c:rich>
              <a:bodyPr/>
              <a:lstStyle/>
              <a:p>
                <a:pPr>
                  <a:defRPr sz="1600" b="0"/>
                </a:pPr>
                <a:r>
                  <a:rPr lang="en-US" sz="1600" b="0" dirty="0"/>
                  <a:t>Mean</a:t>
                </a:r>
                <a:r>
                  <a:rPr lang="en-US" sz="1600" b="0" baseline="0" dirty="0"/>
                  <a:t> Average Precision (VOC 2007)</a:t>
                </a:r>
                <a:endParaRPr lang="en-US" sz="1600" b="0" dirty="0"/>
              </a:p>
            </c:rich>
          </c:tx>
          <c:overlay val="0"/>
        </c:title>
        <c:numFmt formatCode="General" sourceLinked="1"/>
        <c:majorTickMark val="none"/>
        <c:minorTickMark val="none"/>
        <c:tickLblPos val="nextTo"/>
        <c:txPr>
          <a:bodyPr/>
          <a:lstStyle/>
          <a:p>
            <a:pPr>
              <a:defRPr sz="1200"/>
            </a:pPr>
            <a:endParaRPr lang="en-US"/>
          </a:p>
        </c:txPr>
        <c:crossAx val="50429481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a:pPr>
            <a:r>
              <a:rPr lang="en-US" sz="2400" b="0" dirty="0"/>
              <a:t>Improvements in Object Detection</a:t>
            </a:r>
          </a:p>
        </c:rich>
      </c:tx>
      <c:overlay val="0"/>
    </c:title>
    <c:autoTitleDeleted val="0"/>
    <c:plotArea>
      <c:layout/>
      <c:lineChart>
        <c:grouping val="standard"/>
        <c:varyColors val="0"/>
        <c:ser>
          <c:idx val="1"/>
          <c:order val="0"/>
          <c:tx>
            <c:v>DT and DPM</c:v>
          </c:tx>
          <c:spPr>
            <a:ln w="38100"/>
          </c:spPr>
          <c:marker>
            <c:symbol val="square"/>
            <c:size val="10"/>
          </c:marker>
          <c:cat>
            <c:numRef>
              <c:f>Sheet1!$A$4:$A$11</c:f>
              <c:numCache>
                <c:formatCode>General</c:formatCode>
                <c:ptCount val="8"/>
                <c:pt idx="0">
                  <c:v>2005</c:v>
                </c:pt>
                <c:pt idx="1">
                  <c:v>2007</c:v>
                </c:pt>
                <c:pt idx="2">
                  <c:v>2008</c:v>
                </c:pt>
                <c:pt idx="3">
                  <c:v>2009</c:v>
                </c:pt>
                <c:pt idx="4">
                  <c:v>2010</c:v>
                </c:pt>
                <c:pt idx="5">
                  <c:v>2012</c:v>
                </c:pt>
                <c:pt idx="6">
                  <c:v>2013</c:v>
                </c:pt>
                <c:pt idx="7">
                  <c:v>2014</c:v>
                </c:pt>
              </c:numCache>
            </c:numRef>
          </c:cat>
          <c:val>
            <c:numRef>
              <c:f>Sheet1!$B$4:$B$11</c:f>
              <c:numCache>
                <c:formatCode>General</c:formatCode>
                <c:ptCount val="8"/>
                <c:pt idx="1">
                  <c:v>0.21299999999999999</c:v>
                </c:pt>
                <c:pt idx="2">
                  <c:v>0.28399999999999997</c:v>
                </c:pt>
                <c:pt idx="3">
                  <c:v>0.29099999999999998</c:v>
                </c:pt>
                <c:pt idx="4">
                  <c:v>0.34100000000000003</c:v>
                </c:pt>
                <c:pt idx="5">
                  <c:v>0.35399999999999998</c:v>
                </c:pt>
              </c:numCache>
            </c:numRef>
          </c:val>
          <c:smooth val="0"/>
          <c:extLst>
            <c:ext xmlns:c16="http://schemas.microsoft.com/office/drawing/2014/chart" uri="{C3380CC4-5D6E-409C-BE32-E72D297353CC}">
              <c16:uniqueId val="{00000000-6585-8249-8C4F-197BBB9F103A}"/>
            </c:ext>
          </c:extLst>
        </c:ser>
        <c:ser>
          <c:idx val="0"/>
          <c:order val="1"/>
          <c:tx>
            <c:v>regionlets</c:v>
          </c:tx>
          <c:marker>
            <c:symbol val="diamond"/>
            <c:size val="12"/>
          </c:marker>
          <c:val>
            <c:numRef>
              <c:f>Sheet1!$C$4:$C$11</c:f>
              <c:numCache>
                <c:formatCode>General</c:formatCode>
                <c:ptCount val="8"/>
                <c:pt idx="6">
                  <c:v>0.41</c:v>
                </c:pt>
              </c:numCache>
            </c:numRef>
          </c:val>
          <c:smooth val="0"/>
          <c:extLst>
            <c:ext xmlns:c16="http://schemas.microsoft.com/office/drawing/2014/chart" uri="{C3380CC4-5D6E-409C-BE32-E72D297353CC}">
              <c16:uniqueId val="{00000001-6585-8249-8C4F-197BBB9F103A}"/>
            </c:ext>
          </c:extLst>
        </c:ser>
        <c:ser>
          <c:idx val="2"/>
          <c:order val="2"/>
          <c:tx>
            <c:v>R-CNN</c:v>
          </c:tx>
          <c:marker>
            <c:symbol val="triangle"/>
            <c:size val="12"/>
          </c:marker>
          <c:val>
            <c:numRef>
              <c:f>Sheet1!$D$4:$D$11</c:f>
              <c:numCache>
                <c:formatCode>General</c:formatCode>
                <c:ptCount val="8"/>
                <c:pt idx="7">
                  <c:v>0.58499999999999996</c:v>
                </c:pt>
              </c:numCache>
            </c:numRef>
          </c:val>
          <c:smooth val="0"/>
          <c:extLst>
            <c:ext xmlns:c16="http://schemas.microsoft.com/office/drawing/2014/chart" uri="{C3380CC4-5D6E-409C-BE32-E72D297353CC}">
              <c16:uniqueId val="{00000002-6585-8249-8C4F-197BBB9F103A}"/>
            </c:ext>
          </c:extLst>
        </c:ser>
        <c:ser>
          <c:idx val="3"/>
          <c:order val="3"/>
          <c:tx>
            <c:v>Dalal-Triggs</c:v>
          </c:tx>
          <c:marker>
            <c:symbol val="circle"/>
            <c:size val="10"/>
          </c:marker>
          <c:val>
            <c:numRef>
              <c:f>Sheet1!$E$4:$E$11</c:f>
              <c:numCache>
                <c:formatCode>General</c:formatCode>
                <c:ptCount val="8"/>
                <c:pt idx="0">
                  <c:v>0.108</c:v>
                </c:pt>
              </c:numCache>
            </c:numRef>
          </c:val>
          <c:smooth val="0"/>
          <c:extLst>
            <c:ext xmlns:c16="http://schemas.microsoft.com/office/drawing/2014/chart" uri="{C3380CC4-5D6E-409C-BE32-E72D297353CC}">
              <c16:uniqueId val="{00000003-6585-8249-8C4F-197BBB9F103A}"/>
            </c:ext>
          </c:extLst>
        </c:ser>
        <c:dLbls>
          <c:showLegendKey val="0"/>
          <c:showVal val="0"/>
          <c:showCatName val="0"/>
          <c:showSerName val="0"/>
          <c:showPercent val="0"/>
          <c:showBubbleSize val="0"/>
        </c:dLbls>
        <c:marker val="1"/>
        <c:smooth val="0"/>
        <c:axId val="504281880"/>
        <c:axId val="504274824"/>
      </c:lineChart>
      <c:catAx>
        <c:axId val="504281880"/>
        <c:scaling>
          <c:orientation val="minMax"/>
        </c:scaling>
        <c:delete val="0"/>
        <c:axPos val="b"/>
        <c:numFmt formatCode="General" sourceLinked="1"/>
        <c:majorTickMark val="none"/>
        <c:minorTickMark val="none"/>
        <c:tickLblPos val="nextTo"/>
        <c:txPr>
          <a:bodyPr/>
          <a:lstStyle/>
          <a:p>
            <a:pPr>
              <a:defRPr sz="1600"/>
            </a:pPr>
            <a:endParaRPr lang="en-US"/>
          </a:p>
        </c:txPr>
        <c:crossAx val="504274824"/>
        <c:crosses val="autoZero"/>
        <c:auto val="1"/>
        <c:lblAlgn val="ctr"/>
        <c:lblOffset val="100"/>
        <c:noMultiLvlLbl val="0"/>
      </c:catAx>
      <c:valAx>
        <c:axId val="504274824"/>
        <c:scaling>
          <c:orientation val="minMax"/>
        </c:scaling>
        <c:delete val="0"/>
        <c:axPos val="l"/>
        <c:majorGridlines/>
        <c:title>
          <c:tx>
            <c:rich>
              <a:bodyPr/>
              <a:lstStyle/>
              <a:p>
                <a:pPr>
                  <a:defRPr sz="1600" b="0"/>
                </a:pPr>
                <a:r>
                  <a:rPr lang="en-US" sz="1600" b="0" dirty="0"/>
                  <a:t>Mean</a:t>
                </a:r>
                <a:r>
                  <a:rPr lang="en-US" sz="1600" b="0" baseline="0" dirty="0"/>
                  <a:t> Average Precision (VOC 2007)</a:t>
                </a:r>
                <a:endParaRPr lang="en-US" sz="1600" b="0" dirty="0"/>
              </a:p>
            </c:rich>
          </c:tx>
          <c:overlay val="0"/>
        </c:title>
        <c:numFmt formatCode="General" sourceLinked="1"/>
        <c:majorTickMark val="none"/>
        <c:minorTickMark val="none"/>
        <c:tickLblPos val="nextTo"/>
        <c:txPr>
          <a:bodyPr/>
          <a:lstStyle/>
          <a:p>
            <a:pPr>
              <a:defRPr sz="1200"/>
            </a:pPr>
            <a:endParaRPr lang="en-US"/>
          </a:p>
        </c:txPr>
        <c:crossAx val="50428188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1143000" y="685800"/>
            <a:ext cx="4572000" cy="3429000"/>
          </a:xfrm>
          <a:prstGeom prst="rect">
            <a:avLst/>
          </a:prstGeom>
        </p:spPr>
        <p:txBody>
          <a:bodyPr/>
          <a:lstStyle/>
          <a:p>
            <a:endParaRPr/>
          </a:p>
        </p:txBody>
      </p:sp>
      <p:sp>
        <p:nvSpPr>
          <p:cNvPr id="233" name="Shape 2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6801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BEB4B01A-F1DC-0652-594B-0698083F7478}"/>
              </a:ext>
            </a:extLst>
          </p:cNvPr>
          <p:cNvSpPr>
            <a:spLocks noGrp="1" noRot="1" noChangeAspect="1" noTextEdit="1"/>
          </p:cNvSpPr>
          <p:nvPr>
            <p:ph type="sldImg"/>
          </p:nvPr>
        </p:nvSpPr>
        <p:spPr>
          <a:xfrm>
            <a:off x="381000" y="685800"/>
            <a:ext cx="6096000" cy="3429000"/>
          </a:xfrm>
          <a:ln/>
        </p:spPr>
      </p:sp>
      <p:sp>
        <p:nvSpPr>
          <p:cNvPr id="36866" name="Notes Placeholder 2">
            <a:extLst>
              <a:ext uri="{FF2B5EF4-FFF2-40B4-BE49-F238E27FC236}">
                <a16:creationId xmlns:a16="http://schemas.microsoft.com/office/drawing/2014/main" id="{C1A43483-B6B9-42FF-D831-E9CE6AC53A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Go to board, sketch out various properties of vanishing points/lines</a:t>
            </a:r>
          </a:p>
        </p:txBody>
      </p:sp>
      <p:sp>
        <p:nvSpPr>
          <p:cNvPr id="36867" name="Slide Number Placeholder 3">
            <a:extLst>
              <a:ext uri="{FF2B5EF4-FFF2-40B4-BE49-F238E27FC236}">
                <a16:creationId xmlns:a16="http://schemas.microsoft.com/office/drawing/2014/main" id="{94924658-984D-6A77-4489-CCB7311F6F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fld id="{9C5808A8-2338-6D43-846F-28674708135C}" type="slidenum">
              <a:rPr lang="en-US" altLang="en-US" sz="1300" b="0">
                <a:latin typeface="Calibri" panose="020F0502020204030204" pitchFamily="34" charset="0"/>
              </a:rPr>
              <a:pPr eaLnBrk="1" hangingPunct="1"/>
              <a:t>78</a:t>
            </a:fld>
            <a:endParaRPr lang="en-US" altLang="en-US" sz="1300" b="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FDB3B41-9569-EF27-F347-267907D6C424}"/>
              </a:ext>
            </a:extLst>
          </p:cNvPr>
          <p:cNvSpPr>
            <a:spLocks noGrp="1" noRot="1" noChangeAspect="1" noTextEdit="1"/>
          </p:cNvSpPr>
          <p:nvPr>
            <p:ph type="sldImg"/>
          </p:nvPr>
        </p:nvSpPr>
        <p:spPr>
          <a:xfrm>
            <a:off x="381000" y="685800"/>
            <a:ext cx="6096000" cy="3429000"/>
          </a:xfrm>
          <a:ln/>
        </p:spPr>
      </p:sp>
      <p:sp>
        <p:nvSpPr>
          <p:cNvPr id="38914" name="Notes Placeholder 2">
            <a:extLst>
              <a:ext uri="{FF2B5EF4-FFF2-40B4-BE49-F238E27FC236}">
                <a16:creationId xmlns:a16="http://schemas.microsoft.com/office/drawing/2014/main" id="{0B58F9CE-7B65-7570-5583-BE7424B6F7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Go to board, sketch out various properties of vanishing points/lines</a:t>
            </a:r>
          </a:p>
          <a:p>
            <a:pPr eaLnBrk="1" hangingPunct="1">
              <a:spcBef>
                <a:spcPct val="0"/>
              </a:spcBef>
              <a:buFontTx/>
              <a:buChar char="•"/>
            </a:pPr>
            <a:r>
              <a:rPr lang="en-US" altLang="en-US">
                <a:latin typeface="Calibri" panose="020F0502020204030204" pitchFamily="34" charset="0"/>
                <a:ea typeface="ＭＳ Ｐゴシック" panose="020B0600070205080204" pitchFamily="34" charset="-128"/>
              </a:rPr>
              <a:t> Parallel lines intersect at a point</a:t>
            </a:r>
          </a:p>
          <a:p>
            <a:pPr eaLnBrk="1" hangingPunct="1">
              <a:spcBef>
                <a:spcPct val="0"/>
              </a:spcBef>
              <a:buFontTx/>
              <a:buChar char="•"/>
            </a:pPr>
            <a:r>
              <a:rPr lang="en-US" altLang="en-US">
                <a:latin typeface="Calibri" panose="020F0502020204030204" pitchFamily="34" charset="0"/>
                <a:ea typeface="ＭＳ Ｐゴシック" panose="020B0600070205080204" pitchFamily="34" charset="-128"/>
              </a:rPr>
              <a:t> The intersection of red lines and blue lines form a parallelogram</a:t>
            </a:r>
          </a:p>
          <a:p>
            <a:pPr eaLnBrk="1" hangingPunct="1">
              <a:spcBef>
                <a:spcPct val="0"/>
              </a:spcBef>
              <a:buFontTx/>
              <a:buChar char="•"/>
            </a:pPr>
            <a:r>
              <a:rPr lang="en-US" altLang="en-US">
                <a:latin typeface="Calibri" panose="020F0502020204030204" pitchFamily="34" charset="0"/>
                <a:ea typeface="ＭＳ Ｐゴシック" panose="020B0600070205080204" pitchFamily="34" charset="-128"/>
              </a:rPr>
              <a:t> Sets of parallel lines on the same plane form a vanishing line</a:t>
            </a:r>
          </a:p>
          <a:p>
            <a:pPr eaLnBrk="1" hangingPunct="1">
              <a:spcBef>
                <a:spcPct val="0"/>
              </a:spcBef>
              <a:buFontTx/>
              <a:buChar char="•"/>
            </a:pPr>
            <a:r>
              <a:rPr lang="en-US" altLang="en-US">
                <a:latin typeface="Calibri" panose="020F0502020204030204" pitchFamily="34" charset="0"/>
                <a:ea typeface="ＭＳ Ｐゴシック" panose="020B0600070205080204" pitchFamily="34" charset="-128"/>
              </a:rPr>
              <a:t> Sets of parallel planes form a vanishing line </a:t>
            </a:r>
          </a:p>
          <a:p>
            <a:pPr eaLnBrk="1" hangingPunct="1">
              <a:spcBef>
                <a:spcPct val="0"/>
              </a:spcBef>
              <a:buFontTx/>
              <a:buChar char="•"/>
            </a:pPr>
            <a:r>
              <a:rPr lang="en-US" altLang="en-US">
                <a:latin typeface="Calibri" panose="020F0502020204030204" pitchFamily="34" charset="0"/>
                <a:ea typeface="ＭＳ Ｐゴシック" panose="020B0600070205080204" pitchFamily="34" charset="-128"/>
              </a:rPr>
              <a:t> Not all lines that intersect are parallel</a:t>
            </a:r>
          </a:p>
          <a:p>
            <a:pPr eaLnBrk="1" hangingPunct="1">
              <a:spcBef>
                <a:spcPct val="0"/>
              </a:spcBef>
              <a:buFontTx/>
              <a:buChar char="•"/>
            </a:pPr>
            <a:endParaRPr lang="en-US" altLang="en-US">
              <a:latin typeface="Calibri" panose="020F0502020204030204" pitchFamily="34" charset="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374A87FA-2AB8-8671-E28F-E15BFBE684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fld id="{310D1195-7A93-A140-8A23-151CB72FC4C0}" type="slidenum">
              <a:rPr lang="en-US" altLang="en-US" sz="1300" b="0">
                <a:latin typeface="Calibri" panose="020F0502020204030204" pitchFamily="34" charset="0"/>
              </a:rPr>
              <a:pPr eaLnBrk="1" hangingPunct="1"/>
              <a:t>79</a:t>
            </a:fld>
            <a:endParaRPr lang="en-US" altLang="en-US" sz="1300" b="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48932351-8585-7156-7384-B0EC3A9426A0}"/>
              </a:ext>
            </a:extLst>
          </p:cNvPr>
          <p:cNvSpPr>
            <a:spLocks noGrp="1" noRot="1" noChangeAspect="1" noTextEdit="1"/>
          </p:cNvSpPr>
          <p:nvPr>
            <p:ph type="sldImg"/>
          </p:nvPr>
        </p:nvSpPr>
        <p:spPr>
          <a:xfrm>
            <a:off x="381000" y="685800"/>
            <a:ext cx="6096000" cy="3429000"/>
          </a:xfrm>
          <a:ln/>
        </p:spPr>
      </p:sp>
      <p:sp>
        <p:nvSpPr>
          <p:cNvPr id="40962" name="Notes Placeholder 2">
            <a:extLst>
              <a:ext uri="{FF2B5EF4-FFF2-40B4-BE49-F238E27FC236}">
                <a16:creationId xmlns:a16="http://schemas.microsoft.com/office/drawing/2014/main" id="{EDE7112F-1F18-8C68-A616-14CE7DAD60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802C6E93-BB19-8162-49F2-56DA0C626C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fld id="{F9CA5677-DBDA-C04E-8AE1-9E0AF69C155E}" type="slidenum">
              <a:rPr lang="en-US" altLang="en-US" sz="1300" b="0">
                <a:latin typeface="Calibri" panose="020F0502020204030204" pitchFamily="34" charset="0"/>
              </a:rPr>
              <a:pPr eaLnBrk="1" hangingPunct="1"/>
              <a:t>80</a:t>
            </a:fld>
            <a:endParaRPr lang="en-US" altLang="en-US" sz="1300" b="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1C8BB0EA-2B19-053C-8497-E39A45F88F42}"/>
              </a:ext>
            </a:extLst>
          </p:cNvPr>
          <p:cNvSpPr>
            <a:spLocks noGrp="1" noRot="1" noChangeAspect="1" noTextEdit="1"/>
          </p:cNvSpPr>
          <p:nvPr>
            <p:ph type="sldImg"/>
          </p:nvPr>
        </p:nvSpPr>
        <p:spPr>
          <a:xfrm>
            <a:off x="381000" y="685800"/>
            <a:ext cx="6096000" cy="3429000"/>
          </a:xfrm>
          <a:ln/>
        </p:spPr>
      </p:sp>
      <p:sp>
        <p:nvSpPr>
          <p:cNvPr id="43010" name="Notes Placeholder 2">
            <a:extLst>
              <a:ext uri="{FF2B5EF4-FFF2-40B4-BE49-F238E27FC236}">
                <a16:creationId xmlns:a16="http://schemas.microsoft.com/office/drawing/2014/main" id="{984D3D88-6A49-2634-FF26-C0291F6455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65CE6136-8E52-3E74-3D93-9CB0BB5ED3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fld id="{D056CFF9-A85A-C747-8272-9ABCB7EFA847}" type="slidenum">
              <a:rPr lang="en-US" altLang="en-US" sz="1300" b="0">
                <a:latin typeface="Calibri" panose="020F0502020204030204" pitchFamily="34" charset="0"/>
              </a:rPr>
              <a:pPr eaLnBrk="1" hangingPunct="1"/>
              <a:t>81</a:t>
            </a:fld>
            <a:endParaRPr lang="en-US" altLang="en-US" sz="1300" b="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E492C5-1342-4C00-971A-6E77050A2C60}" type="slidenum">
              <a:rPr lang="en-US"/>
              <a:pPr/>
              <a:t>129</a:t>
            </a:fld>
            <a:endParaRPr lang="en-US"/>
          </a:p>
        </p:txBody>
      </p:sp>
      <p:sp>
        <p:nvSpPr>
          <p:cNvPr id="809986" name="Rectangle 2"/>
          <p:cNvSpPr>
            <a:spLocks noGrp="1" noRot="1" noChangeAspect="1" noChangeArrowheads="1" noTextEdit="1"/>
          </p:cNvSpPr>
          <p:nvPr>
            <p:ph type="sldImg"/>
          </p:nvPr>
        </p:nvSpPr>
        <p:spPr>
          <a:xfrm>
            <a:off x="458788" y="720725"/>
            <a:ext cx="6400800" cy="3600450"/>
          </a:xfrm>
          <a:ln/>
        </p:spPr>
      </p:sp>
      <p:sp>
        <p:nvSpPr>
          <p:cNvPr id="80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2DF599-94BE-48A3-868A-88CBB4CA5F0D}" type="slidenum">
              <a:rPr lang="en-US"/>
              <a:pPr/>
              <a:t>130</a:t>
            </a:fld>
            <a:endParaRPr lang="en-US"/>
          </a:p>
        </p:txBody>
      </p:sp>
      <p:sp>
        <p:nvSpPr>
          <p:cNvPr id="812034" name="Rectangle 2"/>
          <p:cNvSpPr>
            <a:spLocks noGrp="1" noRot="1" noChangeAspect="1" noChangeArrowheads="1" noTextEdit="1"/>
          </p:cNvSpPr>
          <p:nvPr>
            <p:ph type="sldImg"/>
          </p:nvPr>
        </p:nvSpPr>
        <p:spPr>
          <a:xfrm>
            <a:off x="425450" y="711200"/>
            <a:ext cx="6451600" cy="3630613"/>
          </a:xfrm>
          <a:ln/>
        </p:spPr>
      </p:sp>
      <p:sp>
        <p:nvSpPr>
          <p:cNvPr id="812035" name="Rectangle 3"/>
          <p:cNvSpPr>
            <a:spLocks noGrp="1" noChangeArrowheads="1"/>
          </p:cNvSpPr>
          <p:nvPr>
            <p:ph type="body" idx="1"/>
          </p:nvPr>
        </p:nvSpPr>
        <p:spPr>
          <a:xfrm>
            <a:off x="954088" y="4578350"/>
            <a:ext cx="5395912" cy="4338638"/>
          </a:xfrm>
          <a:noFill/>
          <a:ln/>
        </p:spPr>
        <p:txBody>
          <a:bodyPr wrap="none" lIns="95740" tIns="47871" rIns="95740" bIns="47871" anchor="ctr"/>
          <a:lstStyle/>
          <a:p>
            <a:r>
              <a:rPr lang="en-US"/>
              <a:t>Interpolation is basic tool that we have to deal with it. There are many interpolation</a:t>
            </a:r>
          </a:p>
          <a:p>
            <a:r>
              <a:rPr lang="en-US"/>
              <a:t>methods -- for example, nearest neighbor, bilinear, and bicubic.</a:t>
            </a:r>
          </a:p>
          <a:p>
            <a:endParaRPr lang="en-US"/>
          </a:p>
          <a:p>
            <a:r>
              <a:rPr lang="en-US"/>
              <a:t>Next is the image warping. This is the example of image warping. The left image</a:t>
            </a:r>
          </a:p>
          <a:p>
            <a:r>
              <a:rPr lang="en-US"/>
              <a:t>is the original image. And we apply the motion parameters here. After warping</a:t>
            </a:r>
          </a:p>
          <a:p>
            <a:r>
              <a:rPr lang="en-US"/>
              <a:t>or transforming, we will get this as the result.</a:t>
            </a:r>
          </a:p>
          <a:p>
            <a:endParaRPr lang="en-US"/>
          </a:p>
          <a:p>
            <a:r>
              <a:rPr lang="en-US"/>
              <a:t>The motion parameters here is of the projective model. Therefore, we can see that</a:t>
            </a:r>
          </a:p>
          <a:p>
            <a:r>
              <a:rPr lang="en-US"/>
              <a:t>the resulting image contain many effects together like the rotation, translation,</a:t>
            </a:r>
          </a:p>
          <a:p>
            <a:r>
              <a:rPr lang="en-US"/>
              <a:t>zooming in here, shrinking around here, chirping and keystoning.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68B8-2F45-4DC7-93AA-AB83719277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31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EE082-6C1C-420A-A03D-D2EFDC4CF0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5954" name="Rectangle 2"/>
          <p:cNvSpPr>
            <a:spLocks noGrp="1" noRot="1" noChangeAspect="1" noChangeArrowheads="1" noTextEdit="1"/>
          </p:cNvSpPr>
          <p:nvPr>
            <p:ph type="sldImg"/>
          </p:nvPr>
        </p:nvSpPr>
        <p:spPr>
          <a:xfrm>
            <a:off x="381000" y="685800"/>
            <a:ext cx="6096000" cy="3429000"/>
          </a:xfrm>
          <a:ln/>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879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BD7649-88D7-49CD-9C20-7AFBB6CB2DC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6978" name="Rectangle 2"/>
          <p:cNvSpPr>
            <a:spLocks noGrp="1" noRot="1" noChangeAspect="1" noChangeArrowheads="1" noTextEdit="1"/>
          </p:cNvSpPr>
          <p:nvPr>
            <p:ph type="sldImg"/>
          </p:nvPr>
        </p:nvSpPr>
        <p:spPr>
          <a:xfrm>
            <a:off x="381000" y="685800"/>
            <a:ext cx="6096000" cy="3429000"/>
          </a:xfrm>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4499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F0B1C-3815-4AB7-BA7B-01EDAE7AF32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9026" name="Rectangle 2"/>
          <p:cNvSpPr>
            <a:spLocks noGrp="1" noRot="1" noChangeAspect="1" noChangeArrowheads="1" noTextEdit="1"/>
          </p:cNvSpPr>
          <p:nvPr>
            <p:ph type="sldImg"/>
          </p:nvPr>
        </p:nvSpPr>
        <p:spPr>
          <a:xfrm>
            <a:off x="381000" y="685800"/>
            <a:ext cx="6096000" cy="3429000"/>
          </a:xfrm>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1518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1FE2B-110D-430F-9051-9DD87A0F633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1074" name="Rectangle 2"/>
          <p:cNvSpPr>
            <a:spLocks noGrp="1" noRot="1" noChangeAspect="1" noChangeArrowheads="1" noTextEdit="1"/>
          </p:cNvSpPr>
          <p:nvPr>
            <p:ph type="sldImg"/>
          </p:nvPr>
        </p:nvSpPr>
        <p:spPr>
          <a:xfrm>
            <a:off x="381000" y="685800"/>
            <a:ext cx="6096000" cy="3429000"/>
          </a:xfrm>
          <a:ln/>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930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44E7-DEDD-44A2-AA0D-DE093F8D12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006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50E1E2D0-DE96-103A-4B91-1C0B3DE8883F}"/>
              </a:ext>
            </a:extLst>
          </p:cNvPr>
          <p:cNvSpPr>
            <a:spLocks noGrp="1" noRot="1" noChangeAspect="1" noTextEdit="1"/>
          </p:cNvSpPr>
          <p:nvPr>
            <p:ph type="sldImg"/>
          </p:nvPr>
        </p:nvSpPr>
        <p:spPr>
          <a:xfrm>
            <a:off x="381000" y="685800"/>
            <a:ext cx="6096000" cy="3429000"/>
          </a:xfrm>
          <a:ln/>
        </p:spPr>
      </p:sp>
      <p:sp>
        <p:nvSpPr>
          <p:cNvPr id="21506" name="Notes Placeholder 2">
            <a:extLst>
              <a:ext uri="{FF2B5EF4-FFF2-40B4-BE49-F238E27FC236}">
                <a16:creationId xmlns:a16="http://schemas.microsoft.com/office/drawing/2014/main" id="{C616F49C-95E8-17BF-ABFE-E9DB0E9BD1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0830343D-39B7-9889-E326-A0B907CA5D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fld id="{8CA66659-D958-C245-BE03-C6BF4E9B4721}" type="slidenum">
              <a:rPr lang="en-US" altLang="en-US" sz="1300" b="0">
                <a:latin typeface="Calibri" panose="020F0502020204030204" pitchFamily="34" charset="0"/>
              </a:rPr>
              <a:pPr eaLnBrk="1" hangingPunct="1"/>
              <a:t>65</a:t>
            </a:fld>
            <a:endParaRPr lang="en-US" altLang="en-US" sz="1300" b="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22F5063-18B5-2A0F-CD3F-42EFD43397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b="1">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fld id="{3582C715-B5C3-1C4A-9F50-D1BEEBCDA1F0}" type="slidenum">
              <a:rPr lang="en-US" altLang="en-US" sz="1300" b="0">
                <a:latin typeface="Calibri" panose="020F0502020204030204" pitchFamily="34" charset="0"/>
              </a:rPr>
              <a:pPr eaLnBrk="1" hangingPunct="1"/>
              <a:t>69</a:t>
            </a:fld>
            <a:endParaRPr lang="en-US" altLang="en-US" sz="1300" b="0">
              <a:latin typeface="Calibri" panose="020F0502020204030204" pitchFamily="34" charset="0"/>
            </a:endParaRPr>
          </a:p>
        </p:txBody>
      </p:sp>
      <p:sp>
        <p:nvSpPr>
          <p:cNvPr id="26626" name="Rectangle 2">
            <a:extLst>
              <a:ext uri="{FF2B5EF4-FFF2-40B4-BE49-F238E27FC236}">
                <a16:creationId xmlns:a16="http://schemas.microsoft.com/office/drawing/2014/main" id="{8DFC761D-C102-C2E2-DF91-BC2026013FAA}"/>
              </a:ext>
            </a:extLst>
          </p:cNvPr>
          <p:cNvSpPr>
            <a:spLocks noGrp="1" noRot="1" noChangeAspect="1" noChangeArrowheads="1" noTextEdit="1"/>
          </p:cNvSpPr>
          <p:nvPr>
            <p:ph type="sldImg"/>
          </p:nvPr>
        </p:nvSpPr>
        <p:spPr>
          <a:xfrm>
            <a:off x="381000" y="685800"/>
            <a:ext cx="6096000" cy="3429000"/>
          </a:xfrm>
          <a:ln/>
        </p:spPr>
      </p:sp>
      <p:sp>
        <p:nvSpPr>
          <p:cNvPr id="26627" name="Rectangle 3">
            <a:extLst>
              <a:ext uri="{FF2B5EF4-FFF2-40B4-BE49-F238E27FC236}">
                <a16:creationId xmlns:a16="http://schemas.microsoft.com/office/drawing/2014/main" id="{164A061C-8081-F7E3-9152-9396B0DD1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Q: How does this transform the image?  A: It gets inverted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200401"/>
            <a:ext cx="20726400" cy="2940050"/>
          </a:xfrm>
        </p:spPr>
        <p:txBody>
          <a:bodyPr>
            <a:normAutofit/>
          </a:bodyPr>
          <a:lstStyle>
            <a:lvl1pPr algn="ctr">
              <a:defRPr sz="8000"/>
            </a:lvl1pPr>
          </a:lstStyle>
          <a:p>
            <a:r>
              <a:rPr lang="en-US"/>
              <a:t>Click to edit Master title style</a:t>
            </a:r>
          </a:p>
        </p:txBody>
      </p:sp>
      <p:sp>
        <p:nvSpPr>
          <p:cNvPr id="3" name="Subtitle 2"/>
          <p:cNvSpPr>
            <a:spLocks noGrp="1"/>
          </p:cNvSpPr>
          <p:nvPr>
            <p:ph type="subTitle" idx="1"/>
          </p:nvPr>
        </p:nvSpPr>
        <p:spPr>
          <a:xfrm>
            <a:off x="3657600" y="671195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CA5938-1732-43B5-9152-34375104C19F}" type="datetimeFigureOut">
              <a:rPr lang="en-US"/>
              <a:pPr>
                <a:defRPr/>
              </a:pPr>
              <a:t>10/4/25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E035A1-55F7-4E7A-BD95-2842D1AF341B}" type="slidenum">
              <a:rPr lang="en-US"/>
              <a:pPr>
                <a:defRPr/>
              </a:pPr>
              <a:t>‹#›</a:t>
            </a:fld>
            <a:endParaRPr lang="en-US"/>
          </a:p>
        </p:txBody>
      </p:sp>
    </p:spTree>
    <p:extLst>
      <p:ext uri="{BB962C8B-B14F-4D97-AF65-F5344CB8AC3E}">
        <p14:creationId xmlns:p14="http://schemas.microsoft.com/office/powerpoint/2010/main" val="2015569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28D643-211B-4874-9444-68EF7DD554EA}" type="datetimeFigureOut">
              <a:rPr lang="en-US"/>
              <a:pPr>
                <a:defRPr/>
              </a:pPr>
              <a:t>10/4/25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9A1D8-C086-4DFA-A7F8-65927B914679}" type="slidenum">
              <a:rPr lang="en-US"/>
              <a:pPr>
                <a:defRPr/>
              </a:pPr>
              <a:t>‹#›</a:t>
            </a:fld>
            <a:endParaRPr lang="en-US"/>
          </a:p>
        </p:txBody>
      </p:sp>
    </p:spTree>
    <p:extLst>
      <p:ext uri="{BB962C8B-B14F-4D97-AF65-F5344CB8AC3E}">
        <p14:creationId xmlns:p14="http://schemas.microsoft.com/office/powerpoint/2010/main" val="228881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7"/>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185322-14A9-48F7-A76D-01A93CCC6088}" type="datetimeFigureOut">
              <a:rPr lang="en-US"/>
              <a:pPr>
                <a:defRPr/>
              </a:pPr>
              <a:t>10/4/25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88CA88-26B2-457B-A617-3661C9109D8D}" type="slidenum">
              <a:rPr lang="en-US"/>
              <a:pPr>
                <a:defRPr/>
              </a:pPr>
              <a:t>‹#›</a:t>
            </a:fld>
            <a:endParaRPr lang="en-US"/>
          </a:p>
        </p:txBody>
      </p:sp>
    </p:spTree>
    <p:extLst>
      <p:ext uri="{BB962C8B-B14F-4D97-AF65-F5344CB8AC3E}">
        <p14:creationId xmlns:p14="http://schemas.microsoft.com/office/powerpoint/2010/main" val="1188525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371600" y="3507331"/>
            <a:ext cx="20828000" cy="1787542"/>
          </a:xfrm>
          <a:prstGeom prst="rect">
            <a:avLst/>
          </a:prstGeom>
        </p:spPr>
        <p:txBody>
          <a:bodyPr anchor="b"/>
          <a:lstStyle>
            <a:lvl1pPr>
              <a:defRPr>
                <a:latin typeface="Helvetica Neue Medium"/>
                <a:ea typeface="Helvetica Neue Medium"/>
                <a:cs typeface="Helvetica Neue Medium"/>
                <a:sym typeface="Helvetica Neue Medium"/>
              </a:defRPr>
            </a:lvl1pPr>
          </a:lstStyle>
          <a:p>
            <a:r>
              <a:t>Title Text</a:t>
            </a:r>
          </a:p>
        </p:txBody>
      </p:sp>
      <p:sp>
        <p:nvSpPr>
          <p:cNvPr id="13" name="Section title"/>
          <p:cNvSpPr txBox="1">
            <a:spLocks noGrp="1"/>
          </p:cNvSpPr>
          <p:nvPr>
            <p:ph type="body" sz="quarter" idx="21"/>
          </p:nvPr>
        </p:nvSpPr>
        <p:spPr>
          <a:xfrm>
            <a:off x="3564282" y="5275207"/>
            <a:ext cx="9378365" cy="1787542"/>
          </a:xfrm>
          <a:prstGeom prst="rect">
            <a:avLst/>
          </a:prstGeom>
        </p:spPr>
        <p:txBody>
          <a:bodyPr>
            <a:noAutofit/>
          </a:bodyPr>
          <a:lstStyle>
            <a:lvl1pPr marL="0" indent="0">
              <a:spcBef>
                <a:spcPts val="0"/>
              </a:spcBef>
              <a:buSzTx/>
              <a:buNone/>
              <a:defRPr sz="7500"/>
            </a:lvl1pPr>
          </a:lstStyle>
          <a:p>
            <a:r>
              <a:t>Section title </a:t>
            </a:r>
          </a:p>
        </p:txBody>
      </p:sp>
    </p:spTree>
    <p:extLst>
      <p:ext uri="{BB962C8B-B14F-4D97-AF65-F5344CB8AC3E}">
        <p14:creationId xmlns:p14="http://schemas.microsoft.com/office/powerpoint/2010/main" val="326227192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20726400" cy="2286000"/>
          </a:xfrm>
        </p:spPr>
        <p:txBody>
          <a:bodyPr/>
          <a:lstStyle/>
          <a:p>
            <a:r>
              <a:rPr lang="en-US"/>
              <a:t>Click to edit Master title style</a:t>
            </a:r>
          </a:p>
        </p:txBody>
      </p:sp>
      <p:sp>
        <p:nvSpPr>
          <p:cNvPr id="3" name="Text Placeholder 2"/>
          <p:cNvSpPr>
            <a:spLocks noGrp="1"/>
          </p:cNvSpPr>
          <p:nvPr>
            <p:ph type="body" sz="half" idx="1"/>
          </p:nvPr>
        </p:nvSpPr>
        <p:spPr>
          <a:xfrm>
            <a:off x="18288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9624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13106400"/>
            <a:ext cx="24384000" cy="609600"/>
          </a:xfrm>
        </p:spPr>
        <p:txBody>
          <a:bodyPr/>
          <a:lstStyle>
            <a:lvl1pPr>
              <a:defRPr/>
            </a:lvl1pPr>
          </a:lstStyle>
          <a:p>
            <a:r>
              <a:rPr lang="en-US"/>
              <a:t>Computer Vision, Robert Pless</a:t>
            </a:r>
          </a:p>
        </p:txBody>
      </p:sp>
    </p:spTree>
    <p:extLst>
      <p:ext uri="{BB962C8B-B14F-4D97-AF65-F5344CB8AC3E}">
        <p14:creationId xmlns:p14="http://schemas.microsoft.com/office/powerpoint/2010/main" val="376258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21945600" cy="1828800"/>
          </a:xfrm>
        </p:spPr>
        <p:txBody>
          <a:bodyPr>
            <a:normAutofit/>
          </a:bodyPr>
          <a:lstStyle>
            <a:lvl1pPr algn="l">
              <a:defRPr sz="8000"/>
            </a:lvl1pPr>
          </a:lstStyle>
          <a:p>
            <a:r>
              <a:rPr lang="en-US" dirty="0"/>
              <a:t>Click to edit Master title style</a:t>
            </a:r>
          </a:p>
        </p:txBody>
      </p:sp>
      <p:sp>
        <p:nvSpPr>
          <p:cNvPr id="3" name="Content Placeholder 2"/>
          <p:cNvSpPr>
            <a:spLocks noGrp="1"/>
          </p:cNvSpPr>
          <p:nvPr>
            <p:ph idx="1"/>
          </p:nvPr>
        </p:nvSpPr>
        <p:spPr>
          <a:xfrm>
            <a:off x="1219200" y="1981201"/>
            <a:ext cx="21945600" cy="10271126"/>
          </a:xfrm>
        </p:spPr>
        <p:txBody>
          <a:bodyPr>
            <a:normAutofit/>
          </a:bodyPr>
          <a:lstStyle>
            <a:lvl1pPr>
              <a:defRPr sz="6400"/>
            </a:lvl1pPr>
            <a:lvl2pPr>
              <a:defRPr sz="5600"/>
            </a:lvl2pPr>
            <a:lvl3pPr>
              <a:defRPr sz="4800"/>
            </a:lvl3pPr>
            <a:lvl4pPr>
              <a:defRPr sz="4000"/>
            </a:lvl4pPr>
            <a:lvl5pPr>
              <a:defRPr sz="4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ADAA5BE-D426-4D3E-9458-8E233B81E426}" type="datetimeFigureOut">
              <a:rPr lang="en-US"/>
              <a:pPr>
                <a:defRPr/>
              </a:pPr>
              <a:t>10/4/25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64C85-B781-4D49-A1E9-980879C02C7E}" type="slidenum">
              <a:rPr lang="en-US"/>
              <a:pPr>
                <a:defRPr/>
              </a:pPr>
              <a:t>‹#›</a:t>
            </a:fld>
            <a:endParaRPr lang="en-US"/>
          </a:p>
        </p:txBody>
      </p:sp>
    </p:spTree>
    <p:extLst>
      <p:ext uri="{BB962C8B-B14F-4D97-AF65-F5344CB8AC3E}">
        <p14:creationId xmlns:p14="http://schemas.microsoft.com/office/powerpoint/2010/main" val="281193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8A69E1-0FE2-4BAD-BFE2-6D231AE53D84}" type="datetimeFigureOut">
              <a:rPr lang="en-US"/>
              <a:pPr>
                <a:defRPr/>
              </a:pPr>
              <a:t>10/4/25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4491E1-AE05-473D-9794-60DFF296084D}" type="slidenum">
              <a:rPr lang="en-US"/>
              <a:pPr>
                <a:defRPr/>
              </a:pPr>
              <a:t>‹#›</a:t>
            </a:fld>
            <a:endParaRPr lang="en-US"/>
          </a:p>
        </p:txBody>
      </p:sp>
    </p:spTree>
    <p:extLst>
      <p:ext uri="{BB962C8B-B14F-4D97-AF65-F5344CB8AC3E}">
        <p14:creationId xmlns:p14="http://schemas.microsoft.com/office/powerpoint/2010/main" val="283375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948FEA-1F64-45AF-BAD7-E318139CA1A9}" type="datetimeFigureOut">
              <a:rPr lang="en-US"/>
              <a:pPr>
                <a:defRPr/>
              </a:pPr>
              <a:t>10/4/25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9133A1-094F-4F33-9E30-6217E6483984}" type="slidenum">
              <a:rPr lang="en-US"/>
              <a:pPr>
                <a:defRPr/>
              </a:pPr>
              <a:t>‹#›</a:t>
            </a:fld>
            <a:endParaRPr lang="en-US"/>
          </a:p>
        </p:txBody>
      </p:sp>
    </p:spTree>
    <p:extLst>
      <p:ext uri="{BB962C8B-B14F-4D97-AF65-F5344CB8AC3E}">
        <p14:creationId xmlns:p14="http://schemas.microsoft.com/office/powerpoint/2010/main" val="40371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F32583-DF71-4457-A4F6-6131983982FA}" type="datetimeFigureOut">
              <a:rPr lang="en-US"/>
              <a:pPr>
                <a:defRPr/>
              </a:pPr>
              <a:t>10/4/25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C14E10-4EC1-4217-B2B2-95A22322029B}" type="slidenum">
              <a:rPr lang="en-US"/>
              <a:pPr>
                <a:defRPr/>
              </a:pPr>
              <a:t>‹#›</a:t>
            </a:fld>
            <a:endParaRPr lang="en-US"/>
          </a:p>
        </p:txBody>
      </p:sp>
    </p:spTree>
    <p:extLst>
      <p:ext uri="{BB962C8B-B14F-4D97-AF65-F5344CB8AC3E}">
        <p14:creationId xmlns:p14="http://schemas.microsoft.com/office/powerpoint/2010/main" val="1265110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3EC193-E0D8-4CE8-A4B4-40C82B35A40B}" type="datetimeFigureOut">
              <a:rPr lang="en-US"/>
              <a:pPr>
                <a:defRPr/>
              </a:pPr>
              <a:t>10/4/25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DF5B37-9C54-4FB2-B0B5-C4ED48A37BCB}" type="slidenum">
              <a:rPr lang="en-US"/>
              <a:pPr>
                <a:defRPr/>
              </a:pPr>
              <a:t>‹#›</a:t>
            </a:fld>
            <a:endParaRPr lang="en-US"/>
          </a:p>
        </p:txBody>
      </p:sp>
    </p:spTree>
    <p:extLst>
      <p:ext uri="{BB962C8B-B14F-4D97-AF65-F5344CB8AC3E}">
        <p14:creationId xmlns:p14="http://schemas.microsoft.com/office/powerpoint/2010/main" val="340007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F83B60-2753-49B3-9035-65455B4CDDBE}" type="datetimeFigureOut">
              <a:rPr lang="en-US"/>
              <a:pPr>
                <a:defRPr/>
              </a:pPr>
              <a:t>10/4/25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98D573-D31A-4C8E-AC14-AC97A30E64F1}" type="slidenum">
              <a:rPr lang="en-US"/>
              <a:pPr>
                <a:defRPr/>
              </a:pPr>
              <a:t>‹#›</a:t>
            </a:fld>
            <a:endParaRPr lang="en-US"/>
          </a:p>
        </p:txBody>
      </p:sp>
    </p:spTree>
    <p:extLst>
      <p:ext uri="{BB962C8B-B14F-4D97-AF65-F5344CB8AC3E}">
        <p14:creationId xmlns:p14="http://schemas.microsoft.com/office/powerpoint/2010/main" val="285791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B77F90D-2A32-49A8-901D-2A311AE8DE4B}" type="datetimeFigureOut">
              <a:rPr lang="en-US"/>
              <a:pPr>
                <a:defRPr/>
              </a:pPr>
              <a:t>10/4/25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BDA80B-3EE6-410C-B41E-F1D280BD2D9A}" type="slidenum">
              <a:rPr lang="en-US"/>
              <a:pPr>
                <a:defRPr/>
              </a:pPr>
              <a:t>‹#›</a:t>
            </a:fld>
            <a:endParaRPr lang="en-US"/>
          </a:p>
        </p:txBody>
      </p:sp>
    </p:spTree>
    <p:extLst>
      <p:ext uri="{BB962C8B-B14F-4D97-AF65-F5344CB8AC3E}">
        <p14:creationId xmlns:p14="http://schemas.microsoft.com/office/powerpoint/2010/main" val="3730823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0822EB-2A31-4710-86B4-4FC725A43812}" type="datetimeFigureOut">
              <a:rPr lang="en-US"/>
              <a:pPr>
                <a:defRPr/>
              </a:pPr>
              <a:t>10/4/25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06AA2A-91AA-4005-86C3-2CFC62859DFA}" type="slidenum">
              <a:rPr lang="en-US"/>
              <a:pPr>
                <a:defRPr/>
              </a:pPr>
              <a:t>‹#›</a:t>
            </a:fld>
            <a:endParaRPr lang="en-US"/>
          </a:p>
        </p:txBody>
      </p:sp>
    </p:spTree>
    <p:extLst>
      <p:ext uri="{BB962C8B-B14F-4D97-AF65-F5344CB8AC3E}">
        <p14:creationId xmlns:p14="http://schemas.microsoft.com/office/powerpoint/2010/main" val="3270056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219200" y="0"/>
            <a:ext cx="219456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1219200" y="2133600"/>
            <a:ext cx="21945600" cy="1036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1"/>
            <a:ext cx="5689600" cy="730250"/>
          </a:xfrm>
          <a:prstGeom prst="rect">
            <a:avLst/>
          </a:prstGeom>
        </p:spPr>
        <p:txBody>
          <a:bodyPr vert="horz" lIns="91440" tIns="45720" rIns="91440" bIns="45720" rtlCol="0" anchor="ctr"/>
          <a:lstStyle>
            <a:lvl1pPr algn="l" fontAlgn="auto">
              <a:spcBef>
                <a:spcPts val="0"/>
              </a:spcBef>
              <a:spcAft>
                <a:spcPts val="0"/>
              </a:spcAft>
              <a:defRPr sz="2400">
                <a:solidFill>
                  <a:schemeClr val="tx1">
                    <a:tint val="75000"/>
                  </a:schemeClr>
                </a:solidFill>
                <a:latin typeface="+mn-lt"/>
              </a:defRPr>
            </a:lvl1pPr>
          </a:lstStyle>
          <a:p>
            <a:pPr>
              <a:defRPr/>
            </a:pPr>
            <a:fld id="{74DC0F3D-2DBC-474F-B3CB-2DDE54B308F3}" type="datetimeFigureOut">
              <a:rPr lang="en-US"/>
              <a:pPr>
                <a:defRPr/>
              </a:pPr>
              <a:t>10/4/25</a:t>
            </a:fld>
            <a:endParaRPr lang="en-US"/>
          </a:p>
        </p:txBody>
      </p:sp>
      <p:sp>
        <p:nvSpPr>
          <p:cNvPr id="5" name="Footer Placeholder 4"/>
          <p:cNvSpPr>
            <a:spLocks noGrp="1"/>
          </p:cNvSpPr>
          <p:nvPr>
            <p:ph type="ftr" sz="quarter" idx="3"/>
          </p:nvPr>
        </p:nvSpPr>
        <p:spPr>
          <a:xfrm>
            <a:off x="8331200" y="12712701"/>
            <a:ext cx="7721600" cy="730250"/>
          </a:xfrm>
          <a:prstGeom prst="rect">
            <a:avLst/>
          </a:prstGeom>
        </p:spPr>
        <p:txBody>
          <a:bodyPr vert="horz" lIns="91440" tIns="45720" rIns="91440" bIns="45720" rtlCol="0" anchor="ctr"/>
          <a:lstStyle>
            <a:lvl1pPr algn="ctr" fontAlgn="auto">
              <a:spcBef>
                <a:spcPts val="0"/>
              </a:spcBef>
              <a:spcAft>
                <a:spcPts val="0"/>
              </a:spcAft>
              <a:defRPr sz="24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7475200" y="12712701"/>
            <a:ext cx="5689600" cy="730250"/>
          </a:xfrm>
          <a:prstGeom prst="rect">
            <a:avLst/>
          </a:prstGeom>
        </p:spPr>
        <p:txBody>
          <a:bodyPr vert="horz" lIns="91440" tIns="45720" rIns="91440" bIns="45720" rtlCol="0" anchor="ctr"/>
          <a:lstStyle>
            <a:lvl1pPr algn="r" fontAlgn="auto">
              <a:spcBef>
                <a:spcPts val="0"/>
              </a:spcBef>
              <a:spcAft>
                <a:spcPts val="0"/>
              </a:spcAft>
              <a:defRPr sz="2400">
                <a:solidFill>
                  <a:schemeClr val="tx1">
                    <a:tint val="75000"/>
                  </a:schemeClr>
                </a:solidFill>
                <a:latin typeface="+mn-lt"/>
              </a:defRPr>
            </a:lvl1pPr>
          </a:lstStyle>
          <a:p>
            <a:pPr>
              <a:defRPr/>
            </a:pPr>
            <a:fld id="{A9D35C9E-52A7-4FF7-951B-F22EC1E0D7BB}" type="slidenum">
              <a:rPr lang="en-US"/>
              <a:pPr>
                <a:defRPr/>
              </a:pPr>
              <a:t>‹#›</a:t>
            </a:fld>
            <a:endParaRPr lang="en-US"/>
          </a:p>
        </p:txBody>
      </p:sp>
    </p:spTree>
    <p:extLst>
      <p:ext uri="{BB962C8B-B14F-4D97-AF65-F5344CB8AC3E}">
        <p14:creationId xmlns:p14="http://schemas.microsoft.com/office/powerpoint/2010/main" val="1353211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rtl="0" eaLnBrk="0" fontAlgn="base" hangingPunct="0">
        <a:spcBef>
          <a:spcPct val="0"/>
        </a:spcBef>
        <a:spcAft>
          <a:spcPct val="0"/>
        </a:spcAft>
        <a:defRPr sz="7200" kern="1200">
          <a:solidFill>
            <a:schemeClr val="tx1"/>
          </a:solidFill>
          <a:latin typeface="+mj-lt"/>
          <a:ea typeface="+mj-ea"/>
          <a:cs typeface="+mj-cs"/>
        </a:defRPr>
      </a:lvl1pPr>
      <a:lvl2pPr algn="l" rtl="0" eaLnBrk="0" fontAlgn="base" hangingPunct="0">
        <a:spcBef>
          <a:spcPct val="0"/>
        </a:spcBef>
        <a:spcAft>
          <a:spcPct val="0"/>
        </a:spcAft>
        <a:defRPr sz="7200">
          <a:solidFill>
            <a:schemeClr val="tx1"/>
          </a:solidFill>
          <a:latin typeface="Calibri" pitchFamily="34" charset="0"/>
        </a:defRPr>
      </a:lvl2pPr>
      <a:lvl3pPr algn="l" rtl="0" eaLnBrk="0" fontAlgn="base" hangingPunct="0">
        <a:spcBef>
          <a:spcPct val="0"/>
        </a:spcBef>
        <a:spcAft>
          <a:spcPct val="0"/>
        </a:spcAft>
        <a:defRPr sz="7200">
          <a:solidFill>
            <a:schemeClr val="tx1"/>
          </a:solidFill>
          <a:latin typeface="Calibri" pitchFamily="34" charset="0"/>
        </a:defRPr>
      </a:lvl3pPr>
      <a:lvl4pPr algn="l" rtl="0" eaLnBrk="0" fontAlgn="base" hangingPunct="0">
        <a:spcBef>
          <a:spcPct val="0"/>
        </a:spcBef>
        <a:spcAft>
          <a:spcPct val="0"/>
        </a:spcAft>
        <a:defRPr sz="7200">
          <a:solidFill>
            <a:schemeClr val="tx1"/>
          </a:solidFill>
          <a:latin typeface="Calibri" pitchFamily="34" charset="0"/>
        </a:defRPr>
      </a:lvl4pPr>
      <a:lvl5pPr algn="l" rtl="0" eaLnBrk="0" fontAlgn="base" hangingPunct="0">
        <a:spcBef>
          <a:spcPct val="0"/>
        </a:spcBef>
        <a:spcAft>
          <a:spcPct val="0"/>
        </a:spcAft>
        <a:defRPr sz="7200">
          <a:solidFill>
            <a:schemeClr val="tx1"/>
          </a:solidFill>
          <a:latin typeface="Calibri" pitchFamily="34" charset="0"/>
        </a:defRPr>
      </a:lvl5pPr>
      <a:lvl6pPr marL="914400" algn="l" rtl="0" fontAlgn="base">
        <a:spcBef>
          <a:spcPct val="0"/>
        </a:spcBef>
        <a:spcAft>
          <a:spcPct val="0"/>
        </a:spcAft>
        <a:defRPr sz="7200">
          <a:solidFill>
            <a:schemeClr val="tx1"/>
          </a:solidFill>
          <a:latin typeface="Calibri" pitchFamily="34" charset="0"/>
        </a:defRPr>
      </a:lvl6pPr>
      <a:lvl7pPr marL="1828800" algn="l" rtl="0" fontAlgn="base">
        <a:spcBef>
          <a:spcPct val="0"/>
        </a:spcBef>
        <a:spcAft>
          <a:spcPct val="0"/>
        </a:spcAft>
        <a:defRPr sz="7200">
          <a:solidFill>
            <a:schemeClr val="tx1"/>
          </a:solidFill>
          <a:latin typeface="Calibri" pitchFamily="34" charset="0"/>
        </a:defRPr>
      </a:lvl7pPr>
      <a:lvl8pPr marL="2743200" algn="l" rtl="0" fontAlgn="base">
        <a:spcBef>
          <a:spcPct val="0"/>
        </a:spcBef>
        <a:spcAft>
          <a:spcPct val="0"/>
        </a:spcAft>
        <a:defRPr sz="7200">
          <a:solidFill>
            <a:schemeClr val="tx1"/>
          </a:solidFill>
          <a:latin typeface="Calibri" pitchFamily="34" charset="0"/>
        </a:defRPr>
      </a:lvl8pPr>
      <a:lvl9pPr marL="3657600" algn="l" rtl="0" fontAlgn="base">
        <a:spcBef>
          <a:spcPct val="0"/>
        </a:spcBef>
        <a:spcAft>
          <a:spcPct val="0"/>
        </a:spcAft>
        <a:defRPr sz="72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charset="0"/>
        <a:buChar char="•"/>
        <a:defRPr sz="56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charset="0"/>
        <a:buChar char="–"/>
        <a:defRPr sz="48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charset="0"/>
        <a:buChar char="•"/>
        <a:defRPr sz="40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136.wmf"/><Relationship Id="rId7" Type="http://schemas.openxmlformats.org/officeDocument/2006/relationships/image" Target="../media/image137.wmf"/><Relationship Id="rId2" Type="http://schemas.openxmlformats.org/officeDocument/2006/relationships/oleObject" Target="../embeddings/oleObject26.bin"/><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123.wmf"/><Relationship Id="rId4" Type="http://schemas.openxmlformats.org/officeDocument/2006/relationships/oleObject" Target="../embeddings/oleObject27.bin"/><Relationship Id="rId9" Type="http://schemas.openxmlformats.org/officeDocument/2006/relationships/image" Target="../media/image138.wmf"/></Relationships>
</file>

<file path=ppt/slides/_rels/slide101.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oleObject" Target="../embeddings/oleObject30.bin"/><Relationship Id="rId1" Type="http://schemas.openxmlformats.org/officeDocument/2006/relationships/slideLayout" Target="../slideLayouts/slideLayout2.xml"/><Relationship Id="rId5" Type="http://schemas.openxmlformats.org/officeDocument/2006/relationships/image" Target="../media/image140.wmf"/><Relationship Id="rId4" Type="http://schemas.openxmlformats.org/officeDocument/2006/relationships/oleObject" Target="../embeddings/oleObject31.bin"/></Relationships>
</file>

<file path=ppt/slides/_rels/slide102.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oleObject" Target="../embeddings/oleObject32.bin"/><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vision.caltech.edu/bouguetj/calib_doc/htmls/calib_example/index.htm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oleObject" Target="../embeddings/oleObject33.bin"/><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11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34.bin"/><Relationship Id="rId1" Type="http://schemas.openxmlformats.org/officeDocument/2006/relationships/slideLayout" Target="../slideLayouts/slideLayout2.xml"/><Relationship Id="rId5" Type="http://schemas.openxmlformats.org/officeDocument/2006/relationships/image" Target="../media/image138.wmf"/><Relationship Id="rId4" Type="http://schemas.openxmlformats.org/officeDocument/2006/relationships/oleObject" Target="../embeddings/oleObject35.bin"/></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oleObject" Target="../embeddings/oleObject36.bin"/><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oleObject" Target="../embeddings/oleObject37.bin"/><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162.wmf"/><Relationship Id="rId7" Type="http://schemas.openxmlformats.org/officeDocument/2006/relationships/image" Target="../media/image164.wmf"/><Relationship Id="rId2"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40.bin"/><Relationship Id="rId5" Type="http://schemas.openxmlformats.org/officeDocument/2006/relationships/image" Target="../media/image163.wmf"/><Relationship Id="rId4" Type="http://schemas.openxmlformats.org/officeDocument/2006/relationships/oleObject" Target="../embeddings/oleObject39.bin"/><Relationship Id="rId9" Type="http://schemas.openxmlformats.org/officeDocument/2006/relationships/image" Target="../media/image165.wmf"/></Relationships>
</file>

<file path=ppt/slides/_rels/slide128.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162.wmf"/><Relationship Id="rId7" Type="http://schemas.openxmlformats.org/officeDocument/2006/relationships/image" Target="../media/image164.wmf"/><Relationship Id="rId2"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40.bin"/><Relationship Id="rId5" Type="http://schemas.openxmlformats.org/officeDocument/2006/relationships/image" Target="../media/image163.wmf"/><Relationship Id="rId4" Type="http://schemas.openxmlformats.org/officeDocument/2006/relationships/oleObject" Target="../embeddings/oleObject39.bin"/><Relationship Id="rId9" Type="http://schemas.openxmlformats.org/officeDocument/2006/relationships/image" Target="../media/image165.wmf"/></Relationships>
</file>

<file path=ppt/slides/_rels/slide12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2.png"/><Relationship Id="rId7" Type="http://schemas.openxmlformats.org/officeDocument/2006/relationships/image" Target="../media/image17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4.wmf"/><Relationship Id="rId5" Type="http://schemas.openxmlformats.org/officeDocument/2006/relationships/oleObject" Target="../embeddings/oleObject42.bin"/><Relationship Id="rId4" Type="http://schemas.openxmlformats.org/officeDocument/2006/relationships/image" Target="../media/image173.png"/><Relationship Id="rId9" Type="http://schemas.openxmlformats.org/officeDocument/2006/relationships/image" Target="../media/image17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74.wmf"/><Relationship Id="rId4" Type="http://schemas.openxmlformats.org/officeDocument/2006/relationships/oleObject" Target="../embeddings/oleObject42.bin"/></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image" Target="../media/image180.wmf"/><Relationship Id="rId7" Type="http://schemas.openxmlformats.org/officeDocument/2006/relationships/image" Target="../media/image182.wmf"/><Relationship Id="rId2" Type="http://schemas.openxmlformats.org/officeDocument/2006/relationships/oleObject" Target="../embeddings/oleObject43.bin"/><Relationship Id="rId1" Type="http://schemas.openxmlformats.org/officeDocument/2006/relationships/slideLayout" Target="../slideLayouts/slideLayout2.xml"/><Relationship Id="rId6" Type="http://schemas.openxmlformats.org/officeDocument/2006/relationships/oleObject" Target="../embeddings/oleObject45.bin"/><Relationship Id="rId11" Type="http://schemas.openxmlformats.org/officeDocument/2006/relationships/image" Target="../media/image184.wmf"/><Relationship Id="rId5" Type="http://schemas.openxmlformats.org/officeDocument/2006/relationships/image" Target="../media/image181.w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183.wmf"/></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189.wmf"/><Relationship Id="rId18" Type="http://schemas.openxmlformats.org/officeDocument/2006/relationships/oleObject" Target="../embeddings/oleObject56.bin"/><Relationship Id="rId3" Type="http://schemas.openxmlformats.org/officeDocument/2006/relationships/image" Target="../media/image185.wmf"/><Relationship Id="rId21" Type="http://schemas.openxmlformats.org/officeDocument/2006/relationships/image" Target="../media/image184.wmf"/><Relationship Id="rId7" Type="http://schemas.openxmlformats.org/officeDocument/2006/relationships/image" Target="../media/image183.wmf"/><Relationship Id="rId12" Type="http://schemas.openxmlformats.org/officeDocument/2006/relationships/oleObject" Target="../embeddings/oleObject53.bin"/><Relationship Id="rId17" Type="http://schemas.openxmlformats.org/officeDocument/2006/relationships/image" Target="../media/image191.wmf"/><Relationship Id="rId2" Type="http://schemas.openxmlformats.org/officeDocument/2006/relationships/oleObject" Target="../embeddings/oleObject48.bin"/><Relationship Id="rId16" Type="http://schemas.openxmlformats.org/officeDocument/2006/relationships/oleObject" Target="../embeddings/oleObject55.bin"/><Relationship Id="rId20" Type="http://schemas.openxmlformats.org/officeDocument/2006/relationships/oleObject" Target="../embeddings/oleObject57.bin"/><Relationship Id="rId1" Type="http://schemas.openxmlformats.org/officeDocument/2006/relationships/slideLayout" Target="../slideLayouts/slideLayout2.xml"/><Relationship Id="rId6" Type="http://schemas.openxmlformats.org/officeDocument/2006/relationships/oleObject" Target="../embeddings/oleObject50.bin"/><Relationship Id="rId11" Type="http://schemas.openxmlformats.org/officeDocument/2006/relationships/image" Target="../media/image188.wmf"/><Relationship Id="rId5" Type="http://schemas.openxmlformats.org/officeDocument/2006/relationships/image" Target="../media/image186.wmf"/><Relationship Id="rId15" Type="http://schemas.openxmlformats.org/officeDocument/2006/relationships/image" Target="../media/image190.wmf"/><Relationship Id="rId10" Type="http://schemas.openxmlformats.org/officeDocument/2006/relationships/oleObject" Target="../embeddings/oleObject52.bin"/><Relationship Id="rId19" Type="http://schemas.openxmlformats.org/officeDocument/2006/relationships/image" Target="../media/image192.wmf"/><Relationship Id="rId4" Type="http://schemas.openxmlformats.org/officeDocument/2006/relationships/oleObject" Target="../embeddings/oleObject49.bin"/><Relationship Id="rId9" Type="http://schemas.openxmlformats.org/officeDocument/2006/relationships/image" Target="../media/image187.wmf"/><Relationship Id="rId14" Type="http://schemas.openxmlformats.org/officeDocument/2006/relationships/oleObject" Target="../embeddings/oleObject54.bin"/></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image" Target="../media/image193.wmf"/><Relationship Id="rId7" Type="http://schemas.openxmlformats.org/officeDocument/2006/relationships/image" Target="../media/image192.wmf"/><Relationship Id="rId2" Type="http://schemas.openxmlformats.org/officeDocument/2006/relationships/oleObject" Target="../embeddings/oleObject58.bin"/><Relationship Id="rId1" Type="http://schemas.openxmlformats.org/officeDocument/2006/relationships/slideLayout" Target="../slideLayouts/slideLayout2.xml"/><Relationship Id="rId6" Type="http://schemas.openxmlformats.org/officeDocument/2006/relationships/oleObject" Target="../embeddings/oleObject56.bin"/><Relationship Id="rId11" Type="http://schemas.openxmlformats.org/officeDocument/2006/relationships/image" Target="../media/image184.wmf"/><Relationship Id="rId5" Type="http://schemas.openxmlformats.org/officeDocument/2006/relationships/image" Target="../media/image194.wmf"/><Relationship Id="rId10" Type="http://schemas.openxmlformats.org/officeDocument/2006/relationships/oleObject" Target="../embeddings/oleObject57.bin"/><Relationship Id="rId4" Type="http://schemas.openxmlformats.org/officeDocument/2006/relationships/oleObject" Target="../embeddings/oleObject59.bin"/><Relationship Id="rId9" Type="http://schemas.openxmlformats.org/officeDocument/2006/relationships/image" Target="../media/image195.wmf"/></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image" Target="../media/image196.wmf"/><Relationship Id="rId7" Type="http://schemas.openxmlformats.org/officeDocument/2006/relationships/image" Target="../media/image192.wmf"/><Relationship Id="rId2" Type="http://schemas.openxmlformats.org/officeDocument/2006/relationships/oleObject" Target="../embeddings/oleObject61.bin"/><Relationship Id="rId1" Type="http://schemas.openxmlformats.org/officeDocument/2006/relationships/slideLayout" Target="../slideLayouts/slideLayout2.xml"/><Relationship Id="rId6" Type="http://schemas.openxmlformats.org/officeDocument/2006/relationships/oleObject" Target="../embeddings/oleObject63.bin"/><Relationship Id="rId11" Type="http://schemas.openxmlformats.org/officeDocument/2006/relationships/image" Target="../media/image184.wmf"/><Relationship Id="rId5" Type="http://schemas.openxmlformats.org/officeDocument/2006/relationships/image" Target="../media/image197.w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198.wmf"/></Relationships>
</file>

<file path=ppt/slides/_rels/slide136.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oleObject" Target="../embeddings/oleObject65.bin"/><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image" Target="../media/image184.wmf"/><Relationship Id="rId7" Type="http://schemas.openxmlformats.org/officeDocument/2006/relationships/image" Target="../media/image183.wmf"/><Relationship Id="rId2" Type="http://schemas.openxmlformats.org/officeDocument/2006/relationships/oleObject" Target="../embeddings/oleObject65.bin"/><Relationship Id="rId1" Type="http://schemas.openxmlformats.org/officeDocument/2006/relationships/slideLayout" Target="../slideLayouts/slideLayout2.xml"/><Relationship Id="rId6" Type="http://schemas.openxmlformats.org/officeDocument/2006/relationships/oleObject" Target="../embeddings/oleObject67.bin"/><Relationship Id="rId11" Type="http://schemas.openxmlformats.org/officeDocument/2006/relationships/image" Target="../media/image201.wmf"/><Relationship Id="rId5" Type="http://schemas.openxmlformats.org/officeDocument/2006/relationships/image" Target="../media/image199.wmf"/><Relationship Id="rId10" Type="http://schemas.openxmlformats.org/officeDocument/2006/relationships/oleObject" Target="../embeddings/oleObject69.bin"/><Relationship Id="rId4" Type="http://schemas.openxmlformats.org/officeDocument/2006/relationships/oleObject" Target="../embeddings/oleObject66.bin"/><Relationship Id="rId9" Type="http://schemas.openxmlformats.org/officeDocument/2006/relationships/image" Target="../media/image200.wmf"/></Relationships>
</file>

<file path=ppt/slides/_rels/slide138.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oleObject" Target="../embeddings/oleObject69.bin"/><Relationship Id="rId1" Type="http://schemas.openxmlformats.org/officeDocument/2006/relationships/slideLayout" Target="../slideLayouts/slideLayout2.xml"/><Relationship Id="rId5" Type="http://schemas.openxmlformats.org/officeDocument/2006/relationships/image" Target="../media/image202.wmf"/><Relationship Id="rId4" Type="http://schemas.openxmlformats.org/officeDocument/2006/relationships/oleObject" Target="../embeddings/oleObject70.bin"/></Relationships>
</file>

<file path=ppt/slides/_rels/slide139.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oleObject" Target="../embeddings/oleObject71.bin"/><Relationship Id="rId1" Type="http://schemas.openxmlformats.org/officeDocument/2006/relationships/slideLayout" Target="../slideLayouts/slideLayout2.xml"/><Relationship Id="rId5" Type="http://schemas.openxmlformats.org/officeDocument/2006/relationships/image" Target="../media/image204.wmf"/><Relationship Id="rId4" Type="http://schemas.openxmlformats.org/officeDocument/2006/relationships/oleObject" Target="../embeddings/oleObject72.bin"/></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0.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oleObject" Target="../embeddings/oleObject71.bin"/><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4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ideo" Target="file:///D:/class/hog%20demo.mpeg"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www.cs.ubc.ca/~lowe/425/violaJones01.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mscoco.org/" TargetMode="External"/><Relationship Id="rId2" Type="http://schemas.openxmlformats.org/officeDocument/2006/relationships/hyperlink" Target="http://host.robots.ox.ac.uk/pascal/VOC/" TargetMode="Externa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arxiv.org/pdf/1311.2524.pdf" TargetMode="External"/><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77.emf"/><Relationship Id="rId7" Type="http://schemas.openxmlformats.org/officeDocument/2006/relationships/image" Target="../media/image79.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78.emf"/><Relationship Id="rId4" Type="http://schemas.openxmlformats.org/officeDocument/2006/relationships/oleObject" Target="../embeddings/oleObject2.bin"/><Relationship Id="rId9" Type="http://schemas.openxmlformats.org/officeDocument/2006/relationships/image" Target="../media/image80.emf"/></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1.emf"/><Relationship Id="rId7" Type="http://schemas.openxmlformats.org/officeDocument/2006/relationships/image" Target="../media/image83.e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82.emf"/><Relationship Id="rId4" Type="http://schemas.openxmlformats.org/officeDocument/2006/relationships/oleObject" Target="../embeddings/oleObject6.bin"/><Relationship Id="rId9" Type="http://schemas.openxmlformats.org/officeDocument/2006/relationships/image" Target="../media/image84.emf"/></Relationships>
</file>

<file path=ppt/slides/_rels/slide5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hyperlink" Target="https://arxiv.org/abs/1504.08083"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hyperlink" Target="https://arxiv.org/pdf/1506.01497.pdf" TargetMode="Externa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5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jreddie.com/media/files/papers/yolo_1.pdf" TargetMode="External"/><Relationship Id="rId2" Type="http://schemas.openxmlformats.org/officeDocument/2006/relationships/image" Target="../media/image89.emf"/><Relationship Id="rId1" Type="http://schemas.openxmlformats.org/officeDocument/2006/relationships/slideLayout" Target="../slideLayouts/slideLayout2.xml"/><Relationship Id="rId5" Type="http://schemas.openxmlformats.org/officeDocument/2006/relationships/image" Target="../media/image91.emf"/><Relationship Id="rId4" Type="http://schemas.openxmlformats.org/officeDocument/2006/relationships/image" Target="../media/image90.emf"/></Relationships>
</file>

<file path=ppt/slides/_rels/slide5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hyperlink" Target="https://pjreddie.com/darknet/yolo/" TargetMode="External"/><Relationship Id="rId1" Type="http://schemas.openxmlformats.org/officeDocument/2006/relationships/slideLayout" Target="../slideLayouts/slideLayout2.xml"/><Relationship Id="rId5" Type="http://schemas.openxmlformats.org/officeDocument/2006/relationships/hyperlink" Target="https://youtu.be/VOC3huqHrss" TargetMode="External"/><Relationship Id="rId4" Type="http://schemas.openxmlformats.org/officeDocument/2006/relationships/image" Target="../media/image93.emf"/></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oleObject" Target="../embeddings/oleObject10.bin"/><Relationship Id="rId1" Type="http://schemas.openxmlformats.org/officeDocument/2006/relationships/slideLayout" Target="../slideLayouts/slideLayout2.xml"/><Relationship Id="rId5" Type="http://schemas.openxmlformats.org/officeDocument/2006/relationships/image" Target="../media/image115.emf"/><Relationship Id="rId4" Type="http://schemas.openxmlformats.org/officeDocument/2006/relationships/oleObject" Target="../embeddings/oleObject11.bin"/></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oleObject" Target="../embeddings/oleObject12.bin"/><Relationship Id="rId1" Type="http://schemas.openxmlformats.org/officeDocument/2006/relationships/slideLayout" Target="../slideLayouts/slideLayout2.xml"/><Relationship Id="rId5" Type="http://schemas.openxmlformats.org/officeDocument/2006/relationships/image" Target="../media/image118.wmf"/><Relationship Id="rId4" Type="http://schemas.openxmlformats.org/officeDocument/2006/relationships/oleObject" Target="../embeddings/oleObject13.bin"/></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oleObject" Target="../embeddings/oleObject14.bin"/><Relationship Id="rId1" Type="http://schemas.openxmlformats.org/officeDocument/2006/relationships/slideLayout" Target="../slideLayouts/slideLayout2.xml"/><Relationship Id="rId5" Type="http://schemas.openxmlformats.org/officeDocument/2006/relationships/image" Target="../media/image122.wmf"/><Relationship Id="rId4" Type="http://schemas.openxmlformats.org/officeDocument/2006/relationships/oleObject" Target="../embeddings/oleObject15.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5.png"/><Relationship Id="rId2" Type="http://schemas.openxmlformats.org/officeDocument/2006/relationships/video" Target="file:///C:\HOME\QUANLONG\ECCV98\ss5.avi" TargetMode="External"/><Relationship Id="rId1" Type="http://schemas.microsoft.com/office/2007/relationships/media" Target="file:///C:\HOME\QUANLONG\ECCV98\ss5.avi" TargetMode="External"/><Relationship Id="rId6" Type="http://schemas.openxmlformats.org/officeDocument/2006/relationships/image" Target="../media/image124.png"/><Relationship Id="rId5" Type="http://schemas.openxmlformats.org/officeDocument/2006/relationships/image" Target="../media/image123.wmf"/><Relationship Id="rId4" Type="http://schemas.openxmlformats.org/officeDocument/2006/relationships/oleObject" Target="../embeddings/oleObject16.bin"/></Relationships>
</file>

<file path=ppt/slides/_rels/slide94.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oleObject" Target="../embeddings/oleObject16.bin"/><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HOME\QUANLONG\ECCV98\ss5.avi" TargetMode="External"/><Relationship Id="rId1" Type="http://schemas.microsoft.com/office/2007/relationships/media" Target="file:///C:\HOME\QUANLONG\ECCV98\ss5.avi" TargetMode="External"/><Relationship Id="rId6" Type="http://schemas.openxmlformats.org/officeDocument/2006/relationships/image" Target="../media/image124.png"/><Relationship Id="rId5" Type="http://schemas.openxmlformats.org/officeDocument/2006/relationships/image" Target="../media/image123.wmf"/><Relationship Id="rId4" Type="http://schemas.openxmlformats.org/officeDocument/2006/relationships/oleObject" Target="../embeddings/oleObject16.bin"/></Relationships>
</file>

<file path=ppt/slides/_rels/slide96.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oleObject" Target="../embeddings/oleObject16.bin"/><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7.wmf"/></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128.wmf"/><Relationship Id="rId7" Type="http://schemas.openxmlformats.org/officeDocument/2006/relationships/image" Target="../media/image130.wmf"/><Relationship Id="rId2" Type="http://schemas.openxmlformats.org/officeDocument/2006/relationships/oleObject" Target="../embeddings/oleObject18.bin"/><Relationship Id="rId1" Type="http://schemas.openxmlformats.org/officeDocument/2006/relationships/slideLayout" Target="../slideLayouts/slideLayout7.xml"/><Relationship Id="rId6" Type="http://schemas.openxmlformats.org/officeDocument/2006/relationships/oleObject" Target="../embeddings/oleObject20.bin"/><Relationship Id="rId5" Type="http://schemas.openxmlformats.org/officeDocument/2006/relationships/image" Target="../media/image129.wmf"/><Relationship Id="rId4" Type="http://schemas.openxmlformats.org/officeDocument/2006/relationships/oleObject" Target="../embeddings/oleObject19.bin"/><Relationship Id="rId9" Type="http://schemas.openxmlformats.org/officeDocument/2006/relationships/image" Target="../media/image131.wmf"/></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128.wmf"/><Relationship Id="rId7" Type="http://schemas.openxmlformats.org/officeDocument/2006/relationships/image" Target="../media/image133.wmf"/><Relationship Id="rId2" Type="http://schemas.openxmlformats.org/officeDocument/2006/relationships/oleObject" Target="../embeddings/oleObject18.bin"/><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135.wmf"/><Relationship Id="rId5" Type="http://schemas.openxmlformats.org/officeDocument/2006/relationships/image" Target="../media/image132.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13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Lecture 1"/>
          <p:cNvSpPr txBox="1">
            <a:spLocks noGrp="1"/>
          </p:cNvSpPr>
          <p:nvPr>
            <p:ph type="ctrTitle"/>
          </p:nvPr>
        </p:nvSpPr>
        <p:spPr>
          <a:prstGeom prst="rect">
            <a:avLst/>
          </a:prstGeom>
        </p:spPr>
        <p:txBody>
          <a:bodyPr>
            <a:normAutofit/>
          </a:bodyPr>
          <a:lstStyle/>
          <a:p>
            <a:r>
              <a:rPr dirty="0"/>
              <a:t>Lecture </a:t>
            </a:r>
            <a:r>
              <a:rPr lang="en-US" dirty="0"/>
              <a:t>6</a:t>
            </a:r>
            <a:endParaRPr dirty="0"/>
          </a:p>
        </p:txBody>
      </p:sp>
      <p:sp>
        <p:nvSpPr>
          <p:cNvPr id="236" name="Introduction to computer vision"/>
          <p:cNvSpPr txBox="1">
            <a:spLocks noGrp="1"/>
          </p:cNvSpPr>
          <p:nvPr>
            <p:ph type="body" idx="21"/>
          </p:nvPr>
        </p:nvSpPr>
        <p:spPr>
          <a:xfrm>
            <a:off x="4076700" y="6041051"/>
            <a:ext cx="8264824" cy="3978598"/>
          </a:xfrm>
          <a:prstGeom prst="rect">
            <a:avLst/>
          </a:prstGeom>
          <a:effectLst>
            <a:outerShdw blurRad="673100" dir="5400000" rotWithShape="0">
              <a:srgbClr val="FFFFFF"/>
            </a:outerShdw>
          </a:effectLst>
        </p:spPr>
        <p:txBody>
          <a:bodyPr/>
          <a:lstStyle/>
          <a:p>
            <a:endParaRPr lang="en-US" dirty="0"/>
          </a:p>
          <a:p>
            <a:endParaRPr dirty="0"/>
          </a:p>
        </p:txBody>
      </p:sp>
      <p:pic>
        <p:nvPicPr>
          <p:cNvPr id="4" name="Picture 3" descr="A close-up of a paper&#10;&#10;Description automatically generated">
            <a:extLst>
              <a:ext uri="{FF2B5EF4-FFF2-40B4-BE49-F238E27FC236}">
                <a16:creationId xmlns:a16="http://schemas.microsoft.com/office/drawing/2014/main" id="{577896B8-7153-4DAF-77C7-0A1AF6A9D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706" y="409685"/>
            <a:ext cx="18452294" cy="1126273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Specifying an object model</a:t>
            </a:r>
          </a:p>
        </p:txBody>
      </p:sp>
      <p:sp>
        <p:nvSpPr>
          <p:cNvPr id="37891" name="Content Placeholder 4"/>
          <p:cNvSpPr>
            <a:spLocks noGrp="1"/>
          </p:cNvSpPr>
          <p:nvPr>
            <p:ph idx="1"/>
          </p:nvPr>
        </p:nvSpPr>
        <p:spPr>
          <a:xfrm>
            <a:off x="3962400" y="1981200"/>
            <a:ext cx="16459200" cy="10668000"/>
          </a:xfrm>
        </p:spPr>
        <p:txBody>
          <a:bodyPr/>
          <a:lstStyle/>
          <a:p>
            <a:pPr marL="1028700" indent="-1028700">
              <a:buFont typeface="Arial" charset="0"/>
              <a:buAutoNum type="arabicPeriod" startAt="4"/>
            </a:pPr>
            <a:r>
              <a:rPr lang="en-US"/>
              <a:t>3D-ish model</a:t>
            </a:r>
          </a:p>
          <a:p>
            <a:pPr marL="1028700" indent="-1028700"/>
            <a:r>
              <a:rPr lang="en-US"/>
              <a:t>Object is collection of 3D planar patches under affine transformation</a:t>
            </a:r>
          </a:p>
        </p:txBody>
      </p:sp>
      <p:pic>
        <p:nvPicPr>
          <p:cNvPr id="37892" name="Picture 2"/>
          <p:cNvPicPr>
            <a:picLocks noChangeAspect="1" noChangeArrowheads="1"/>
          </p:cNvPicPr>
          <p:nvPr/>
        </p:nvPicPr>
        <p:blipFill>
          <a:blip r:embed="rId2" cstate="print"/>
          <a:srcRect/>
          <a:stretch>
            <a:fillRect/>
          </a:stretch>
        </p:blipFill>
        <p:spPr bwMode="auto">
          <a:xfrm>
            <a:off x="3048001" y="5791200"/>
            <a:ext cx="10385426" cy="7620000"/>
          </a:xfrm>
          <a:prstGeom prst="rect">
            <a:avLst/>
          </a:prstGeom>
          <a:noFill/>
          <a:ln w="9525">
            <a:noFill/>
            <a:miter lim="800000"/>
            <a:headEnd/>
            <a:tailEnd/>
          </a:ln>
        </p:spPr>
      </p:pic>
      <p:pic>
        <p:nvPicPr>
          <p:cNvPr id="37893" name="Picture 3"/>
          <p:cNvPicPr>
            <a:picLocks noChangeAspect="1" noChangeArrowheads="1"/>
          </p:cNvPicPr>
          <p:nvPr/>
        </p:nvPicPr>
        <p:blipFill>
          <a:blip r:embed="rId3" cstate="print"/>
          <a:srcRect/>
          <a:stretch>
            <a:fillRect/>
          </a:stretch>
        </p:blipFill>
        <p:spPr bwMode="auto">
          <a:xfrm>
            <a:off x="13185776" y="5638800"/>
            <a:ext cx="8150224" cy="7772400"/>
          </a:xfrm>
          <a:prstGeom prst="rect">
            <a:avLst/>
          </a:prstGeom>
          <a:noFill/>
          <a:ln w="9525">
            <a:noFill/>
            <a:miter lim="800000"/>
            <a:headEnd/>
            <a:tailEnd/>
          </a:ln>
        </p:spPr>
      </p:pic>
      <p:sp>
        <p:nvSpPr>
          <p:cNvPr id="11" name="Right Arrow 10"/>
          <p:cNvSpPr/>
          <p:nvPr/>
        </p:nvSpPr>
        <p:spPr>
          <a:xfrm>
            <a:off x="12496800" y="9144000"/>
            <a:ext cx="914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Tree>
    <p:extLst>
      <p:ext uri="{BB962C8B-B14F-4D97-AF65-F5344CB8AC3E}">
        <p14:creationId xmlns:p14="http://schemas.microsoft.com/office/powerpoint/2010/main" val="1109950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Computer Vision, Robert Pless</a:t>
            </a:r>
          </a:p>
        </p:txBody>
      </p:sp>
      <p:graphicFrame>
        <p:nvGraphicFramePr>
          <p:cNvPr id="770050" name="Object 2"/>
          <p:cNvGraphicFramePr>
            <a:graphicFrameLocks noChangeAspect="1"/>
          </p:cNvGraphicFramePr>
          <p:nvPr/>
        </p:nvGraphicFramePr>
        <p:xfrm>
          <a:off x="13563601" y="1057276"/>
          <a:ext cx="6105526" cy="3667124"/>
        </p:xfrm>
        <a:graphic>
          <a:graphicData uri="http://schemas.openxmlformats.org/presentationml/2006/ole">
            <mc:AlternateContent xmlns:mc="http://schemas.openxmlformats.org/markup-compatibility/2006">
              <mc:Choice xmlns:v="urn:schemas-microsoft-com:vml" Requires="v">
                <p:oleObj name="Equation" r:id="rId2" imgW="1650960" imgH="990360" progId="Equation.3">
                  <p:embed/>
                </p:oleObj>
              </mc:Choice>
              <mc:Fallback>
                <p:oleObj name="Equation" r:id="rId2" imgW="1650960" imgH="990360" progId="Equation.3">
                  <p:embed/>
                  <p:pic>
                    <p:nvPicPr>
                      <p:cNvPr id="770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601" y="1057276"/>
                        <a:ext cx="6105526" cy="366712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70051" name="Object 3"/>
          <p:cNvGraphicFramePr>
            <a:graphicFrameLocks noGrp="1" noChangeAspect="1"/>
          </p:cNvGraphicFramePr>
          <p:nvPr>
            <p:ph type="body" idx="1"/>
          </p:nvPr>
        </p:nvGraphicFramePr>
        <p:xfrm>
          <a:off x="4114800" y="1362076"/>
          <a:ext cx="6858000" cy="3095624"/>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7700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362076"/>
                        <a:ext cx="6858000" cy="309562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0052" name="Text Box 4"/>
          <p:cNvSpPr txBox="1">
            <a:spLocks noChangeArrowheads="1"/>
          </p:cNvSpPr>
          <p:nvPr/>
        </p:nvSpPr>
        <p:spPr bwMode="auto">
          <a:xfrm>
            <a:off x="12090548" y="2022476"/>
            <a:ext cx="593432" cy="1077218"/>
          </a:xfrm>
          <a:prstGeom prst="rect">
            <a:avLst/>
          </a:prstGeom>
          <a:noFill/>
          <a:ln w="9525">
            <a:noFill/>
            <a:miter lim="800000"/>
            <a:headEnd/>
            <a:tailEnd/>
          </a:ln>
          <a:effectLst/>
        </p:spPr>
        <p:txBody>
          <a:bodyPr wrap="none">
            <a:spAutoFit/>
          </a:bodyPr>
          <a:lstStyle/>
          <a:p>
            <a:r>
              <a:rPr lang="en-US" sz="6400"/>
              <a:t>+</a:t>
            </a:r>
          </a:p>
        </p:txBody>
      </p:sp>
      <p:graphicFrame>
        <p:nvGraphicFramePr>
          <p:cNvPr id="770053" name="Object 5"/>
          <p:cNvGraphicFramePr>
            <a:graphicFrameLocks noChangeAspect="1"/>
          </p:cNvGraphicFramePr>
          <p:nvPr/>
        </p:nvGraphicFramePr>
        <p:xfrm>
          <a:off x="3505200" y="5181601"/>
          <a:ext cx="10785476" cy="4311650"/>
        </p:xfrm>
        <a:graphic>
          <a:graphicData uri="http://schemas.openxmlformats.org/presentationml/2006/ole">
            <mc:AlternateContent xmlns:mc="http://schemas.openxmlformats.org/markup-compatibility/2006">
              <mc:Choice xmlns:v="urn:schemas-microsoft-com:vml" Requires="v">
                <p:oleObj name="Equation" r:id="rId6" imgW="2476440" imgH="990360" progId="Equation.3">
                  <p:embed/>
                </p:oleObj>
              </mc:Choice>
              <mc:Fallback>
                <p:oleObj name="Equation" r:id="rId6" imgW="2476440" imgH="990360" progId="Equation.3">
                  <p:embed/>
                  <p:pic>
                    <p:nvPicPr>
                      <p:cNvPr id="77005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5181601"/>
                        <a:ext cx="10785476" cy="431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0054" name="Oval 6"/>
          <p:cNvSpPr>
            <a:spLocks noChangeArrowheads="1"/>
          </p:cNvSpPr>
          <p:nvPr/>
        </p:nvSpPr>
        <p:spPr bwMode="auto">
          <a:xfrm>
            <a:off x="4572000" y="4724400"/>
            <a:ext cx="8077200" cy="5029200"/>
          </a:xfrm>
          <a:prstGeom prst="ellipse">
            <a:avLst/>
          </a:prstGeom>
          <a:noFill/>
          <a:ln w="25400">
            <a:solidFill>
              <a:srgbClr val="800000"/>
            </a:solidFill>
            <a:round/>
            <a:headEnd/>
            <a:tailEnd/>
          </a:ln>
          <a:effectLst/>
        </p:spPr>
        <p:txBody>
          <a:bodyPr wrap="none" anchor="ctr"/>
          <a:lstStyle/>
          <a:p>
            <a:endParaRPr lang="en-US" sz="6000"/>
          </a:p>
        </p:txBody>
      </p:sp>
      <p:sp>
        <p:nvSpPr>
          <p:cNvPr id="770055" name="Text Box 7"/>
          <p:cNvSpPr txBox="1">
            <a:spLocks noChangeArrowheads="1"/>
          </p:cNvSpPr>
          <p:nvPr/>
        </p:nvSpPr>
        <p:spPr bwMode="auto">
          <a:xfrm>
            <a:off x="4267201" y="9880600"/>
            <a:ext cx="15576550" cy="5632311"/>
          </a:xfrm>
          <a:prstGeom prst="rect">
            <a:avLst/>
          </a:prstGeom>
          <a:noFill/>
          <a:ln w="9525">
            <a:noFill/>
            <a:miter lim="800000"/>
            <a:headEnd/>
            <a:tailEnd/>
          </a:ln>
          <a:effectLst/>
        </p:spPr>
        <p:txBody>
          <a:bodyPr>
            <a:spAutoFit/>
          </a:bodyPr>
          <a:lstStyle/>
          <a:p>
            <a:r>
              <a:rPr lang="en-US" sz="6000"/>
              <a:t>P is a 4X3 matrix, that defines projection of points (used in graphics).  P has 11 degrees of freedom, (the scale of the matrix doesn’t matter).  5 intrinsic parameters, 3 rotation, 3 translation</a:t>
            </a:r>
          </a:p>
          <a:p>
            <a:endParaRPr lang="en-US" sz="6000"/>
          </a:p>
        </p:txBody>
      </p:sp>
      <p:graphicFrame>
        <p:nvGraphicFramePr>
          <p:cNvPr id="770056" name="Object 8"/>
          <p:cNvGraphicFramePr>
            <a:graphicFrameLocks noChangeAspect="1"/>
          </p:cNvGraphicFramePr>
          <p:nvPr/>
        </p:nvGraphicFramePr>
        <p:xfrm>
          <a:off x="16611600" y="5181601"/>
          <a:ext cx="4257676" cy="4311650"/>
        </p:xfrm>
        <a:graphic>
          <a:graphicData uri="http://schemas.openxmlformats.org/presentationml/2006/ole">
            <mc:AlternateContent xmlns:mc="http://schemas.openxmlformats.org/markup-compatibility/2006">
              <mc:Choice xmlns:v="urn:schemas-microsoft-com:vml" Requires="v">
                <p:oleObj name="Equation" r:id="rId8" imgW="977760" imgH="990360" progId="Equation.3">
                  <p:embed/>
                </p:oleObj>
              </mc:Choice>
              <mc:Fallback>
                <p:oleObj name="Equation" r:id="rId8" imgW="977760" imgH="990360" progId="Equation.3">
                  <p:embed/>
                  <p:pic>
                    <p:nvPicPr>
                      <p:cNvPr id="770056"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1600" y="5181601"/>
                        <a:ext cx="4257676" cy="431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0057" name="Text Box 9"/>
          <p:cNvSpPr txBox="1">
            <a:spLocks noChangeArrowheads="1"/>
          </p:cNvSpPr>
          <p:nvPr/>
        </p:nvSpPr>
        <p:spPr bwMode="auto">
          <a:xfrm>
            <a:off x="5922728" y="92077"/>
            <a:ext cx="7566495" cy="1015663"/>
          </a:xfrm>
          <a:prstGeom prst="rect">
            <a:avLst/>
          </a:prstGeom>
          <a:noFill/>
          <a:ln w="9525">
            <a:noFill/>
            <a:miter lim="800000"/>
            <a:headEnd/>
            <a:tailEnd/>
          </a:ln>
          <a:effectLst/>
        </p:spPr>
        <p:txBody>
          <a:bodyPr wrap="none">
            <a:spAutoFit/>
          </a:bodyPr>
          <a:lstStyle/>
          <a:p>
            <a:r>
              <a:rPr lang="en-US" sz="6000"/>
              <a:t>Putting it all together…</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Computer Vision, Robert Pless</a:t>
            </a:r>
          </a:p>
        </p:txBody>
      </p:sp>
      <p:sp>
        <p:nvSpPr>
          <p:cNvPr id="771074" name="Rectangle 2"/>
          <p:cNvSpPr>
            <a:spLocks noGrp="1" noChangeArrowheads="1"/>
          </p:cNvSpPr>
          <p:nvPr>
            <p:ph type="title"/>
          </p:nvPr>
        </p:nvSpPr>
        <p:spPr/>
        <p:txBody>
          <a:bodyPr/>
          <a:lstStyle/>
          <a:p>
            <a:endParaRPr lang="en-US"/>
          </a:p>
        </p:txBody>
      </p:sp>
      <p:sp>
        <p:nvSpPr>
          <p:cNvPr id="771075" name="Rectangle 3"/>
          <p:cNvSpPr>
            <a:spLocks noGrp="1" noChangeArrowheads="1"/>
          </p:cNvSpPr>
          <p:nvPr>
            <p:ph type="body" idx="1"/>
          </p:nvPr>
        </p:nvSpPr>
        <p:spPr/>
        <p:txBody>
          <a:bodyPr/>
          <a:lstStyle/>
          <a:p>
            <a:r>
              <a:rPr lang="en-US"/>
              <a:t>Given many examples of:</a:t>
            </a:r>
          </a:p>
          <a:p>
            <a:pPr lvl="1"/>
            <a:r>
              <a:rPr lang="en-US"/>
              <a:t>World points (X,Y,Z), and </a:t>
            </a:r>
          </a:p>
          <a:p>
            <a:pPr lvl="1"/>
            <a:r>
              <a:rPr lang="en-US"/>
              <a:t>Their image points (x,y)</a:t>
            </a:r>
          </a:p>
          <a:p>
            <a:r>
              <a:rPr lang="en-US"/>
              <a:t>Solve for P.</a:t>
            </a:r>
          </a:p>
          <a:p>
            <a:endParaRPr lang="en-US"/>
          </a:p>
          <a:p>
            <a:r>
              <a:rPr lang="en-US"/>
              <a:t>Then</a:t>
            </a:r>
          </a:p>
        </p:txBody>
      </p:sp>
      <p:graphicFrame>
        <p:nvGraphicFramePr>
          <p:cNvPr id="771076" name="Object 4"/>
          <p:cNvGraphicFramePr>
            <a:graphicFrameLocks noChangeAspect="1"/>
          </p:cNvGraphicFramePr>
          <p:nvPr/>
        </p:nvGraphicFramePr>
        <p:xfrm>
          <a:off x="14630400" y="3048001"/>
          <a:ext cx="4533900" cy="5086350"/>
        </p:xfrm>
        <a:graphic>
          <a:graphicData uri="http://schemas.openxmlformats.org/presentationml/2006/ole">
            <mc:AlternateContent xmlns:mc="http://schemas.openxmlformats.org/markup-compatibility/2006">
              <mc:Choice xmlns:v="urn:schemas-microsoft-com:vml" Requires="v">
                <p:oleObj name="Equation" r:id="rId2" imgW="1041120" imgH="1168200" progId="Equation.3">
                  <p:embed/>
                </p:oleObj>
              </mc:Choice>
              <mc:Fallback>
                <p:oleObj name="Equation" r:id="rId2" imgW="1041120" imgH="1168200" progId="Equation.3">
                  <p:embed/>
                  <p:pic>
                    <p:nvPicPr>
                      <p:cNvPr id="7710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0" y="3048001"/>
                        <a:ext cx="4533900" cy="50863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71077" name="Object 5"/>
          <p:cNvGraphicFramePr>
            <a:graphicFrameLocks noChangeAspect="1"/>
          </p:cNvGraphicFramePr>
          <p:nvPr/>
        </p:nvGraphicFramePr>
        <p:xfrm>
          <a:off x="7162800" y="7924800"/>
          <a:ext cx="4178300" cy="2632076"/>
        </p:xfrm>
        <a:graphic>
          <a:graphicData uri="http://schemas.openxmlformats.org/presentationml/2006/ole">
            <mc:AlternateContent xmlns:mc="http://schemas.openxmlformats.org/markup-compatibility/2006">
              <mc:Choice xmlns:v="urn:schemas-microsoft-com:vml" Requires="v">
                <p:oleObj name="Equation" r:id="rId4" imgW="1130040" imgH="711000" progId="Equation.3">
                  <p:embed/>
                </p:oleObj>
              </mc:Choice>
              <mc:Fallback>
                <p:oleObj name="Equation" r:id="rId4" imgW="1130040" imgH="711000" progId="Equation.3">
                  <p:embed/>
                  <p:pic>
                    <p:nvPicPr>
                      <p:cNvPr id="77107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7924800"/>
                        <a:ext cx="4178300" cy="26320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1078" name="Oval 6"/>
          <p:cNvSpPr>
            <a:spLocks noChangeArrowheads="1"/>
          </p:cNvSpPr>
          <p:nvPr/>
        </p:nvSpPr>
        <p:spPr bwMode="auto">
          <a:xfrm>
            <a:off x="10363200" y="7620000"/>
            <a:ext cx="914400" cy="3048000"/>
          </a:xfrm>
          <a:prstGeom prst="ellipse">
            <a:avLst/>
          </a:prstGeom>
          <a:noFill/>
          <a:ln w="9525">
            <a:solidFill>
              <a:srgbClr val="FF0000"/>
            </a:solidFill>
            <a:round/>
            <a:headEnd/>
            <a:tailEnd/>
          </a:ln>
          <a:effectLst/>
        </p:spPr>
        <p:txBody>
          <a:bodyPr wrap="none" anchor="ctr"/>
          <a:lstStyle/>
          <a:p>
            <a:endParaRPr lang="en-US" sz="6000"/>
          </a:p>
        </p:txBody>
      </p:sp>
      <p:sp>
        <p:nvSpPr>
          <p:cNvPr id="771079" name="Text Box 7"/>
          <p:cNvSpPr txBox="1">
            <a:spLocks noChangeArrowheads="1"/>
          </p:cNvSpPr>
          <p:nvPr/>
        </p:nvSpPr>
        <p:spPr bwMode="auto">
          <a:xfrm>
            <a:off x="10981061" y="10912477"/>
            <a:ext cx="3676006" cy="1015663"/>
          </a:xfrm>
          <a:prstGeom prst="rect">
            <a:avLst/>
          </a:prstGeom>
          <a:noFill/>
          <a:ln w="9525">
            <a:noFill/>
            <a:miter lim="800000"/>
            <a:headEnd/>
            <a:tailEnd/>
          </a:ln>
          <a:effectLst/>
        </p:spPr>
        <p:txBody>
          <a:bodyPr wrap="none">
            <a:spAutoFit/>
          </a:bodyPr>
          <a:lstStyle/>
          <a:p>
            <a:r>
              <a:rPr lang="en-US" sz="6000"/>
              <a:t>translation</a:t>
            </a:r>
          </a:p>
        </p:txBody>
      </p:sp>
      <p:sp>
        <p:nvSpPr>
          <p:cNvPr id="771080" name="Oval 8"/>
          <p:cNvSpPr>
            <a:spLocks noChangeArrowheads="1"/>
          </p:cNvSpPr>
          <p:nvPr/>
        </p:nvSpPr>
        <p:spPr bwMode="auto">
          <a:xfrm>
            <a:off x="8077200" y="7924800"/>
            <a:ext cx="2590800" cy="3048000"/>
          </a:xfrm>
          <a:prstGeom prst="ellipse">
            <a:avLst/>
          </a:prstGeom>
          <a:noFill/>
          <a:ln w="9525">
            <a:solidFill>
              <a:schemeClr val="accent2"/>
            </a:solidFill>
            <a:round/>
            <a:headEnd/>
            <a:tailEnd/>
          </a:ln>
          <a:effectLst/>
        </p:spPr>
        <p:txBody>
          <a:bodyPr wrap="none" anchor="ctr"/>
          <a:lstStyle/>
          <a:p>
            <a:endParaRPr lang="en-US" sz="6000"/>
          </a:p>
        </p:txBody>
      </p:sp>
      <p:sp>
        <p:nvSpPr>
          <p:cNvPr id="771081" name="Text Box 9"/>
          <p:cNvSpPr txBox="1">
            <a:spLocks noChangeArrowheads="1"/>
          </p:cNvSpPr>
          <p:nvPr/>
        </p:nvSpPr>
        <p:spPr bwMode="auto">
          <a:xfrm>
            <a:off x="5029201" y="10668001"/>
            <a:ext cx="5060950" cy="2862322"/>
          </a:xfrm>
          <a:prstGeom prst="rect">
            <a:avLst/>
          </a:prstGeom>
          <a:noFill/>
          <a:ln w="9525">
            <a:noFill/>
            <a:miter lim="800000"/>
            <a:headEnd/>
            <a:tailEnd/>
          </a:ln>
          <a:effectLst/>
        </p:spPr>
        <p:txBody>
          <a:bodyPr>
            <a:spAutoFit/>
          </a:bodyPr>
          <a:lstStyle/>
          <a:p>
            <a:r>
              <a:rPr lang="en-US" sz="6000"/>
              <a:t>Rotation + intrinsic, all mixed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1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10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1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8" grpId="0" animBg="1"/>
      <p:bldP spid="771079" grpId="0"/>
      <p:bldP spid="771080" grpId="0" animBg="1"/>
      <p:bldP spid="77108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Computer Vision, Robert Pless</a:t>
            </a:r>
          </a:p>
        </p:txBody>
      </p:sp>
      <p:sp>
        <p:nvSpPr>
          <p:cNvPr id="772098" name="Rectangle 2"/>
          <p:cNvSpPr>
            <a:spLocks noGrp="1" noChangeArrowheads="1"/>
          </p:cNvSpPr>
          <p:nvPr>
            <p:ph type="title"/>
          </p:nvPr>
        </p:nvSpPr>
        <p:spPr/>
        <p:txBody>
          <a:bodyPr/>
          <a:lstStyle/>
          <a:p>
            <a:endParaRPr lang="en-US"/>
          </a:p>
        </p:txBody>
      </p:sp>
      <p:sp>
        <p:nvSpPr>
          <p:cNvPr id="772099" name="Rectangle 3"/>
          <p:cNvSpPr>
            <a:spLocks noGrp="1" noChangeArrowheads="1"/>
          </p:cNvSpPr>
          <p:nvPr>
            <p:ph type="body" idx="1"/>
          </p:nvPr>
        </p:nvSpPr>
        <p:spPr/>
        <p:txBody>
          <a:bodyPr/>
          <a:lstStyle/>
          <a:p>
            <a:pPr>
              <a:buFontTx/>
              <a:buNone/>
            </a:pPr>
            <a:endParaRPr lang="en-US"/>
          </a:p>
          <a:p>
            <a:pPr>
              <a:buFontTx/>
              <a:buNone/>
            </a:pPr>
            <a:endParaRPr lang="en-US"/>
          </a:p>
          <a:p>
            <a:pPr>
              <a:buFontTx/>
              <a:buNone/>
            </a:pPr>
            <a:endParaRPr lang="en-US"/>
          </a:p>
          <a:p>
            <a:pPr>
              <a:buFontTx/>
              <a:buNone/>
            </a:pPr>
            <a:endParaRPr lang="en-US"/>
          </a:p>
          <a:p>
            <a:pPr>
              <a:buFontTx/>
              <a:buNone/>
            </a:pPr>
            <a:endParaRPr lang="en-US"/>
          </a:p>
        </p:txBody>
      </p:sp>
      <p:graphicFrame>
        <p:nvGraphicFramePr>
          <p:cNvPr id="772100" name="Object 4"/>
          <p:cNvGraphicFramePr>
            <a:graphicFrameLocks noChangeAspect="1"/>
          </p:cNvGraphicFramePr>
          <p:nvPr/>
        </p:nvGraphicFramePr>
        <p:xfrm>
          <a:off x="3505200" y="2895600"/>
          <a:ext cx="4178300" cy="2632076"/>
        </p:xfrm>
        <a:graphic>
          <a:graphicData uri="http://schemas.openxmlformats.org/presentationml/2006/ole">
            <mc:AlternateContent xmlns:mc="http://schemas.openxmlformats.org/markup-compatibility/2006">
              <mc:Choice xmlns:v="urn:schemas-microsoft-com:vml" Requires="v">
                <p:oleObj name="Equation" r:id="rId2" imgW="1130040" imgH="711000" progId="Equation.3">
                  <p:embed/>
                </p:oleObj>
              </mc:Choice>
              <mc:Fallback>
                <p:oleObj name="Equation" r:id="rId2" imgW="1130040" imgH="711000" progId="Equation.3">
                  <p:embed/>
                  <p:pic>
                    <p:nvPicPr>
                      <p:cNvPr id="77210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895600"/>
                        <a:ext cx="4178300" cy="26320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72101" name="Oval 5"/>
          <p:cNvSpPr>
            <a:spLocks noChangeArrowheads="1"/>
          </p:cNvSpPr>
          <p:nvPr/>
        </p:nvSpPr>
        <p:spPr bwMode="auto">
          <a:xfrm>
            <a:off x="4419600" y="2743200"/>
            <a:ext cx="2590800" cy="3048000"/>
          </a:xfrm>
          <a:prstGeom prst="ellipse">
            <a:avLst/>
          </a:prstGeom>
          <a:noFill/>
          <a:ln w="9525">
            <a:solidFill>
              <a:schemeClr val="accent2"/>
            </a:solidFill>
            <a:round/>
            <a:headEnd/>
            <a:tailEnd/>
          </a:ln>
          <a:effectLst/>
        </p:spPr>
        <p:txBody>
          <a:bodyPr wrap="none" anchor="ctr"/>
          <a:lstStyle/>
          <a:p>
            <a:endParaRPr lang="en-US" sz="6000"/>
          </a:p>
        </p:txBody>
      </p:sp>
      <p:sp>
        <p:nvSpPr>
          <p:cNvPr id="772102" name="Text Box 6"/>
          <p:cNvSpPr txBox="1">
            <a:spLocks noChangeArrowheads="1"/>
          </p:cNvSpPr>
          <p:nvPr/>
        </p:nvSpPr>
        <p:spPr bwMode="auto">
          <a:xfrm>
            <a:off x="3048000" y="6248400"/>
            <a:ext cx="6248400" cy="6555641"/>
          </a:xfrm>
          <a:prstGeom prst="rect">
            <a:avLst/>
          </a:prstGeom>
          <a:noFill/>
          <a:ln w="9525">
            <a:noFill/>
            <a:miter lim="800000"/>
            <a:headEnd/>
            <a:tailEnd/>
          </a:ln>
          <a:effectLst/>
        </p:spPr>
        <p:txBody>
          <a:bodyPr>
            <a:spAutoFit/>
          </a:bodyPr>
          <a:lstStyle/>
          <a:p>
            <a:r>
              <a:rPr lang="en-US" sz="6000"/>
              <a:t>Then take the QR decomposition of this part of the matrix to get the rotation and the intrinsic parameters.</a:t>
            </a:r>
          </a:p>
        </p:txBody>
      </p:sp>
      <p:pic>
        <p:nvPicPr>
          <p:cNvPr id="772103" name="Picture 7"/>
          <p:cNvPicPr>
            <a:picLocks noChangeAspect="1" noChangeArrowheads="1"/>
          </p:cNvPicPr>
          <p:nvPr/>
        </p:nvPicPr>
        <p:blipFill>
          <a:blip r:embed="rId4" cstate="print"/>
          <a:srcRect l="30624" t="47917" r="44376" b="25000"/>
          <a:stretch>
            <a:fillRect/>
          </a:stretch>
        </p:blipFill>
        <p:spPr bwMode="auto">
          <a:xfrm>
            <a:off x="8532228" y="3048000"/>
            <a:ext cx="12194172" cy="7924800"/>
          </a:xfrm>
          <a:prstGeom prst="rect">
            <a:avLst/>
          </a:prstGeom>
          <a:noFill/>
          <a:ln w="9525">
            <a:noFill/>
            <a:miter lim="800000"/>
            <a:headEnd/>
            <a:tailEnd/>
          </a:ln>
          <a:effectLst/>
        </p:spPr>
      </p:pic>
      <p:sp>
        <p:nvSpPr>
          <p:cNvPr id="772104" name="Text Box 8"/>
          <p:cNvSpPr txBox="1">
            <a:spLocks noChangeArrowheads="1"/>
          </p:cNvSpPr>
          <p:nvPr/>
        </p:nvSpPr>
        <p:spPr bwMode="auto">
          <a:xfrm>
            <a:off x="15077542" y="12496801"/>
            <a:ext cx="6151043" cy="1015663"/>
          </a:xfrm>
          <a:prstGeom prst="rect">
            <a:avLst/>
          </a:prstGeom>
          <a:noFill/>
          <a:ln w="9525">
            <a:noFill/>
            <a:miter lim="800000"/>
            <a:headEnd/>
            <a:tailEnd/>
          </a:ln>
          <a:effectLst/>
        </p:spPr>
        <p:txBody>
          <a:bodyPr wrap="none">
            <a:spAutoFit/>
          </a:bodyPr>
          <a:lstStyle/>
          <a:p>
            <a:r>
              <a:rPr lang="en-US" sz="6000" dirty="0"/>
              <a:t>(from </a:t>
            </a:r>
            <a:r>
              <a:rPr lang="en-US" sz="6000" dirty="0" err="1"/>
              <a:t>mathworld</a:t>
            </a:r>
            <a:r>
              <a:rPr lang="en-US" sz="6000" dirty="0"/>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en-US"/>
              <a:t>Computer Vision, Robert Pless</a:t>
            </a:r>
          </a:p>
        </p:txBody>
      </p:sp>
    </p:spTree>
    <p:extLst>
      <p:ext uri="{BB962C8B-B14F-4D97-AF65-F5344CB8AC3E}">
        <p14:creationId xmlns:p14="http://schemas.microsoft.com/office/powerpoint/2010/main" val="1068745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r>
              <a:rPr lang="en-US"/>
              <a:t>Computer Vision, Robert Pless</a:t>
            </a:r>
          </a:p>
        </p:txBody>
      </p:sp>
      <p:sp>
        <p:nvSpPr>
          <p:cNvPr id="773122" name="Text Box 2"/>
          <p:cNvSpPr txBox="1">
            <a:spLocks noChangeArrowheads="1"/>
          </p:cNvSpPr>
          <p:nvPr/>
        </p:nvSpPr>
        <p:spPr bwMode="auto">
          <a:xfrm>
            <a:off x="3473451" y="854077"/>
            <a:ext cx="16186150" cy="17635597"/>
          </a:xfrm>
          <a:prstGeom prst="rect">
            <a:avLst/>
          </a:prstGeom>
          <a:noFill/>
          <a:ln w="9525">
            <a:noFill/>
            <a:miter lim="800000"/>
            <a:headEnd/>
            <a:tailEnd/>
          </a:ln>
          <a:effectLst/>
        </p:spPr>
        <p:txBody>
          <a:bodyPr>
            <a:spAutoFit/>
          </a:bodyPr>
          <a:lstStyle/>
          <a:p>
            <a:r>
              <a:rPr lang="en-US" sz="6000"/>
              <a:t>Other common trick, use many planes, then you have to solve for multiple different R,T, one for each plane…</a:t>
            </a:r>
          </a:p>
          <a:p>
            <a:endParaRPr lang="en-US" sz="6000"/>
          </a:p>
          <a:p>
            <a:r>
              <a:rPr lang="en-US" sz="6000"/>
              <a:t>Counting:</a:t>
            </a:r>
          </a:p>
          <a:p>
            <a:endParaRPr lang="en-US" sz="6000"/>
          </a:p>
          <a:p>
            <a:r>
              <a:rPr lang="en-US" sz="6000"/>
              <a:t>For each grid, we have 3 unknowns (translation), </a:t>
            </a:r>
          </a:p>
          <a:p>
            <a:r>
              <a:rPr lang="en-US" sz="6000"/>
              <a:t>3 unknowns (rotation).</a:t>
            </a:r>
          </a:p>
          <a:p>
            <a:endParaRPr lang="en-US" sz="6000"/>
          </a:p>
          <a:p>
            <a:r>
              <a:rPr lang="en-US" sz="6000"/>
              <a:t>+ 5 extra unknowns defining the intrinsic calibration.</a:t>
            </a:r>
          </a:p>
          <a:p>
            <a:endParaRPr lang="en-US" sz="6000"/>
          </a:p>
          <a:p>
            <a:endParaRPr lang="en-US" sz="6000"/>
          </a:p>
          <a:p>
            <a:r>
              <a:rPr lang="en-US" sz="6000"/>
              <a:t>Method.  For a collection of planes, calculate the homography between the image and the real world plane.</a:t>
            </a:r>
          </a:p>
          <a:p>
            <a:endParaRPr lang="en-US" sz="6000"/>
          </a:p>
          <a:p>
            <a:endParaRPr lang="en-US" sz="6000"/>
          </a:p>
          <a:p>
            <a:endParaRPr lang="en-US" sz="6000"/>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74146" name="Rectangle 2"/>
          <p:cNvSpPr>
            <a:spLocks noGrp="1" noChangeArrowheads="1"/>
          </p:cNvSpPr>
          <p:nvPr>
            <p:ph type="title"/>
          </p:nvPr>
        </p:nvSpPr>
        <p:spPr/>
        <p:txBody>
          <a:bodyPr/>
          <a:lstStyle/>
          <a:p>
            <a:endParaRPr lang="en-US"/>
          </a:p>
        </p:txBody>
      </p:sp>
      <p:sp>
        <p:nvSpPr>
          <p:cNvPr id="774147" name="Rectangle 3"/>
          <p:cNvSpPr>
            <a:spLocks noGrp="1" noChangeArrowheads="1"/>
          </p:cNvSpPr>
          <p:nvPr>
            <p:ph type="body" idx="1"/>
          </p:nvPr>
        </p:nvSpPr>
        <p:spPr/>
        <p:txBody>
          <a:bodyPr/>
          <a:lstStyle/>
          <a:p>
            <a:endParaRPr lang="en-US"/>
          </a:p>
        </p:txBody>
      </p:sp>
      <p:pic>
        <p:nvPicPr>
          <p:cNvPr id="774148" name="Picture 4" descr="list_images">
            <a:hlinkClick r:id="rId2"/>
          </p:cNvPr>
          <p:cNvPicPr>
            <a:picLocks noChangeAspect="1" noChangeArrowheads="1"/>
          </p:cNvPicPr>
          <p:nvPr/>
        </p:nvPicPr>
        <p:blipFill>
          <a:blip r:embed="rId3" cstate="print"/>
          <a:srcRect/>
          <a:stretch>
            <a:fillRect/>
          </a:stretch>
        </p:blipFill>
        <p:spPr bwMode="auto">
          <a:xfrm>
            <a:off x="3048000" y="1"/>
            <a:ext cx="18288000" cy="12836526"/>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75170" name="Rectangle 2"/>
          <p:cNvSpPr>
            <a:spLocks noGrp="1" noChangeArrowheads="1"/>
          </p:cNvSpPr>
          <p:nvPr>
            <p:ph type="title"/>
          </p:nvPr>
        </p:nvSpPr>
        <p:spPr/>
        <p:txBody>
          <a:bodyPr/>
          <a:lstStyle/>
          <a:p>
            <a:endParaRPr lang="en-US"/>
          </a:p>
        </p:txBody>
      </p:sp>
      <p:sp>
        <p:nvSpPr>
          <p:cNvPr id="775171" name="Rectangle 3"/>
          <p:cNvSpPr>
            <a:spLocks noGrp="1" noChangeArrowheads="1"/>
          </p:cNvSpPr>
          <p:nvPr>
            <p:ph type="body" idx="1"/>
          </p:nvPr>
        </p:nvSpPr>
        <p:spPr/>
        <p:txBody>
          <a:bodyPr/>
          <a:lstStyle/>
          <a:p>
            <a:endParaRPr lang="en-US"/>
          </a:p>
        </p:txBody>
      </p:sp>
      <p:pic>
        <p:nvPicPr>
          <p:cNvPr id="775172" name="Picture 4" descr="corner3456"/>
          <p:cNvPicPr>
            <a:picLocks noChangeAspect="1" noChangeArrowheads="1"/>
          </p:cNvPicPr>
          <p:nvPr/>
        </p:nvPicPr>
        <p:blipFill>
          <a:blip r:embed="rId2" cstate="print"/>
          <a:srcRect/>
          <a:stretch>
            <a:fillRect/>
          </a:stretch>
        </p:blipFill>
        <p:spPr bwMode="auto">
          <a:xfrm>
            <a:off x="6076950" y="2286000"/>
            <a:ext cx="12230100" cy="91440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76194" name="Rectangle 2"/>
          <p:cNvSpPr>
            <a:spLocks noGrp="1" noChangeArrowheads="1"/>
          </p:cNvSpPr>
          <p:nvPr>
            <p:ph type="title"/>
          </p:nvPr>
        </p:nvSpPr>
        <p:spPr/>
        <p:txBody>
          <a:bodyPr/>
          <a:lstStyle/>
          <a:p>
            <a:endParaRPr lang="en-US"/>
          </a:p>
        </p:txBody>
      </p:sp>
      <p:sp>
        <p:nvSpPr>
          <p:cNvPr id="776195" name="Rectangle 3"/>
          <p:cNvSpPr>
            <a:spLocks noGrp="1" noChangeArrowheads="1"/>
          </p:cNvSpPr>
          <p:nvPr>
            <p:ph type="body" idx="1"/>
          </p:nvPr>
        </p:nvSpPr>
        <p:spPr/>
        <p:txBody>
          <a:bodyPr/>
          <a:lstStyle/>
          <a:p>
            <a:endParaRPr lang="en-US"/>
          </a:p>
        </p:txBody>
      </p:sp>
      <p:pic>
        <p:nvPicPr>
          <p:cNvPr id="776196" name="Picture 4" descr="corner7"/>
          <p:cNvPicPr>
            <a:picLocks noChangeAspect="1" noChangeArrowheads="1"/>
          </p:cNvPicPr>
          <p:nvPr/>
        </p:nvPicPr>
        <p:blipFill>
          <a:blip r:embed="rId2" cstate="print"/>
          <a:srcRect/>
          <a:stretch>
            <a:fillRect/>
          </a:stretch>
        </p:blipFill>
        <p:spPr bwMode="auto">
          <a:xfrm>
            <a:off x="7058027" y="3057527"/>
            <a:ext cx="10267950" cy="760095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77218" name="Rectangle 2"/>
          <p:cNvSpPr>
            <a:spLocks noGrp="1" noChangeArrowheads="1"/>
          </p:cNvSpPr>
          <p:nvPr>
            <p:ph type="title"/>
          </p:nvPr>
        </p:nvSpPr>
        <p:spPr/>
        <p:txBody>
          <a:bodyPr/>
          <a:lstStyle/>
          <a:p>
            <a:endParaRPr lang="en-US"/>
          </a:p>
        </p:txBody>
      </p:sp>
      <p:sp>
        <p:nvSpPr>
          <p:cNvPr id="777219" name="Rectangle 3"/>
          <p:cNvSpPr>
            <a:spLocks noGrp="1" noChangeArrowheads="1"/>
          </p:cNvSpPr>
          <p:nvPr>
            <p:ph type="body" idx="1"/>
          </p:nvPr>
        </p:nvSpPr>
        <p:spPr/>
        <p:txBody>
          <a:bodyPr/>
          <a:lstStyle/>
          <a:p>
            <a:endParaRPr lang="en-US"/>
          </a:p>
        </p:txBody>
      </p:sp>
      <p:pic>
        <p:nvPicPr>
          <p:cNvPr id="777220" name="Picture 4" descr="corner18"/>
          <p:cNvPicPr>
            <a:picLocks noChangeAspect="1" noChangeArrowheads="1"/>
          </p:cNvPicPr>
          <p:nvPr/>
        </p:nvPicPr>
        <p:blipFill>
          <a:blip r:embed="rId2" cstate="print"/>
          <a:srcRect/>
          <a:stretch>
            <a:fillRect/>
          </a:stretch>
        </p:blipFill>
        <p:spPr bwMode="auto">
          <a:xfrm>
            <a:off x="3048000" y="-6096000"/>
            <a:ext cx="16764000" cy="136906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78242" name="Rectangle 2"/>
          <p:cNvSpPr>
            <a:spLocks noGrp="1" noChangeArrowheads="1"/>
          </p:cNvSpPr>
          <p:nvPr>
            <p:ph type="title"/>
          </p:nvPr>
        </p:nvSpPr>
        <p:spPr/>
        <p:txBody>
          <a:bodyPr/>
          <a:lstStyle/>
          <a:p>
            <a:endParaRPr lang="en-US"/>
          </a:p>
        </p:txBody>
      </p:sp>
      <p:sp>
        <p:nvSpPr>
          <p:cNvPr id="778243" name="Rectangle 3"/>
          <p:cNvSpPr>
            <a:spLocks noGrp="1" noChangeArrowheads="1"/>
          </p:cNvSpPr>
          <p:nvPr>
            <p:ph type="body" idx="1"/>
          </p:nvPr>
        </p:nvSpPr>
        <p:spPr/>
        <p:txBody>
          <a:bodyPr/>
          <a:lstStyle/>
          <a:p>
            <a:endParaRPr lang="en-US"/>
          </a:p>
        </p:txBody>
      </p:sp>
      <p:pic>
        <p:nvPicPr>
          <p:cNvPr id="778244" name="Picture 4" descr="corner20"/>
          <p:cNvPicPr>
            <a:picLocks noChangeAspect="1" noChangeArrowheads="1"/>
          </p:cNvPicPr>
          <p:nvPr/>
        </p:nvPicPr>
        <p:blipFill>
          <a:blip r:embed="rId2" cstate="print"/>
          <a:srcRect/>
          <a:stretch>
            <a:fillRect/>
          </a:stretch>
        </p:blipFill>
        <p:spPr bwMode="auto">
          <a:xfrm>
            <a:off x="3048000" y="0"/>
            <a:ext cx="16916400" cy="1365567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p:txBody>
          <a:bodyPr/>
          <a:lstStyle/>
          <a:p>
            <a:pPr eaLnBrk="1" hangingPunct="1"/>
            <a:r>
              <a:rPr lang="en-US"/>
              <a:t>General Process of Object Recognition</a:t>
            </a:r>
            <a:endParaRPr lang="de-CH"/>
          </a:p>
        </p:txBody>
      </p:sp>
      <p:sp>
        <p:nvSpPr>
          <p:cNvPr id="108" name="Rounded Rectangle 107"/>
          <p:cNvSpPr/>
          <p:nvPr/>
        </p:nvSpPr>
        <p:spPr>
          <a:xfrm>
            <a:off x="7772400" y="33528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Specify Object Model</a:t>
            </a:r>
          </a:p>
        </p:txBody>
      </p:sp>
      <p:sp>
        <p:nvSpPr>
          <p:cNvPr id="109" name="Rounded Rectangle 108"/>
          <p:cNvSpPr/>
          <p:nvPr/>
        </p:nvSpPr>
        <p:spPr>
          <a:xfrm>
            <a:off x="7772400" y="5730876"/>
            <a:ext cx="7315200" cy="1279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Generate Hypotheses</a:t>
            </a:r>
          </a:p>
        </p:txBody>
      </p:sp>
      <p:sp>
        <p:nvSpPr>
          <p:cNvPr id="110" name="Rounded Rectangle 109"/>
          <p:cNvSpPr/>
          <p:nvPr/>
        </p:nvSpPr>
        <p:spPr>
          <a:xfrm>
            <a:off x="7772400" y="80772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Score Hypotheses</a:t>
            </a:r>
          </a:p>
        </p:txBody>
      </p:sp>
      <p:sp>
        <p:nvSpPr>
          <p:cNvPr id="111" name="Rounded Rectangle 110"/>
          <p:cNvSpPr/>
          <p:nvPr/>
        </p:nvSpPr>
        <p:spPr>
          <a:xfrm>
            <a:off x="7772400" y="105156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Resolve Detections</a:t>
            </a:r>
          </a:p>
        </p:txBody>
      </p:sp>
      <p:sp>
        <p:nvSpPr>
          <p:cNvPr id="112" name="Down Arrow 111"/>
          <p:cNvSpPr/>
          <p:nvPr/>
        </p:nvSpPr>
        <p:spPr>
          <a:xfrm>
            <a:off x="10972800" y="49371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4" name="Down Arrow 113"/>
          <p:cNvSpPr/>
          <p:nvPr/>
        </p:nvSpPr>
        <p:spPr>
          <a:xfrm>
            <a:off x="10972800" y="72231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5" name="Down Arrow 114"/>
          <p:cNvSpPr/>
          <p:nvPr/>
        </p:nvSpPr>
        <p:spPr>
          <a:xfrm>
            <a:off x="10972800" y="95980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0" name="TextBox 9"/>
          <p:cNvSpPr txBox="1"/>
          <p:nvPr/>
        </p:nvSpPr>
        <p:spPr>
          <a:xfrm>
            <a:off x="15240000" y="5791200"/>
            <a:ext cx="6248400" cy="1200329"/>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Propose an alignment of the model to the image</a:t>
            </a:r>
          </a:p>
        </p:txBody>
      </p:sp>
    </p:spTree>
    <p:extLst>
      <p:ext uri="{BB962C8B-B14F-4D97-AF65-F5344CB8AC3E}">
        <p14:creationId xmlns:p14="http://schemas.microsoft.com/office/powerpoint/2010/main" val="125951036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79266" name="Rectangle 2"/>
          <p:cNvSpPr>
            <a:spLocks noGrp="1" noChangeArrowheads="1"/>
          </p:cNvSpPr>
          <p:nvPr>
            <p:ph type="title"/>
          </p:nvPr>
        </p:nvSpPr>
        <p:spPr/>
        <p:txBody>
          <a:bodyPr/>
          <a:lstStyle/>
          <a:p>
            <a:r>
              <a:rPr lang="en-US"/>
              <a:t>Corners..</a:t>
            </a:r>
          </a:p>
        </p:txBody>
      </p:sp>
      <p:sp>
        <p:nvSpPr>
          <p:cNvPr id="779267" name="Rectangle 3"/>
          <p:cNvSpPr>
            <a:spLocks noGrp="1" noChangeArrowheads="1"/>
          </p:cNvSpPr>
          <p:nvPr>
            <p:ph type="body" idx="1"/>
          </p:nvPr>
        </p:nvSpPr>
        <p:spPr/>
        <p:txBody>
          <a:bodyPr/>
          <a:lstStyle/>
          <a:p>
            <a:endParaRPr lang="en-US"/>
          </a:p>
        </p:txBody>
      </p:sp>
      <p:pic>
        <p:nvPicPr>
          <p:cNvPr id="779268" name="Picture 4" descr="proj_error2"/>
          <p:cNvPicPr>
            <a:picLocks noChangeAspect="1" noChangeArrowheads="1"/>
          </p:cNvPicPr>
          <p:nvPr/>
        </p:nvPicPr>
        <p:blipFill>
          <a:blip r:embed="rId2" cstate="print"/>
          <a:srcRect/>
          <a:stretch>
            <a:fillRect/>
          </a:stretch>
        </p:blipFill>
        <p:spPr bwMode="auto">
          <a:xfrm>
            <a:off x="7505700" y="3028950"/>
            <a:ext cx="9372600" cy="76581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80290" name="Rectangle 2"/>
          <p:cNvSpPr>
            <a:spLocks noGrp="1" noChangeArrowheads="1"/>
          </p:cNvSpPr>
          <p:nvPr>
            <p:ph type="title"/>
          </p:nvPr>
        </p:nvSpPr>
        <p:spPr/>
        <p:txBody>
          <a:bodyPr/>
          <a:lstStyle/>
          <a:p>
            <a:endParaRPr lang="en-US"/>
          </a:p>
        </p:txBody>
      </p:sp>
      <p:sp>
        <p:nvSpPr>
          <p:cNvPr id="780291" name="Rectangle 3"/>
          <p:cNvSpPr>
            <a:spLocks noGrp="1" noChangeArrowheads="1"/>
          </p:cNvSpPr>
          <p:nvPr>
            <p:ph type="body" idx="1"/>
          </p:nvPr>
        </p:nvSpPr>
        <p:spPr/>
        <p:txBody>
          <a:bodyPr/>
          <a:lstStyle/>
          <a:p>
            <a:endParaRPr lang="en-US"/>
          </a:p>
        </p:txBody>
      </p:sp>
      <p:pic>
        <p:nvPicPr>
          <p:cNvPr id="780292" name="Picture 4" descr="extrinsic"/>
          <p:cNvPicPr>
            <a:picLocks noChangeAspect="1" noChangeArrowheads="1"/>
          </p:cNvPicPr>
          <p:nvPr/>
        </p:nvPicPr>
        <p:blipFill>
          <a:blip r:embed="rId2" cstate="print"/>
          <a:srcRect/>
          <a:stretch>
            <a:fillRect/>
          </a:stretch>
        </p:blipFill>
        <p:spPr bwMode="auto">
          <a:xfrm>
            <a:off x="3048000" y="0"/>
            <a:ext cx="18288000" cy="13731876"/>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81314" name="Rectangle 2"/>
          <p:cNvSpPr>
            <a:spLocks noGrp="1" noChangeArrowheads="1"/>
          </p:cNvSpPr>
          <p:nvPr>
            <p:ph type="title"/>
          </p:nvPr>
        </p:nvSpPr>
        <p:spPr/>
        <p:txBody>
          <a:bodyPr/>
          <a:lstStyle/>
          <a:p>
            <a:endParaRPr lang="en-US"/>
          </a:p>
        </p:txBody>
      </p:sp>
      <p:sp>
        <p:nvSpPr>
          <p:cNvPr id="781315" name="Rectangle 3"/>
          <p:cNvSpPr>
            <a:spLocks noGrp="1" noChangeArrowheads="1"/>
          </p:cNvSpPr>
          <p:nvPr>
            <p:ph type="body" idx="1"/>
          </p:nvPr>
        </p:nvSpPr>
        <p:spPr/>
        <p:txBody>
          <a:bodyPr/>
          <a:lstStyle/>
          <a:p>
            <a:endParaRPr lang="en-US"/>
          </a:p>
        </p:txBody>
      </p:sp>
      <p:pic>
        <p:nvPicPr>
          <p:cNvPr id="781316" name="Picture 4" descr="extrinsic2"/>
          <p:cNvPicPr>
            <a:picLocks noChangeAspect="1" noChangeArrowheads="1"/>
          </p:cNvPicPr>
          <p:nvPr/>
        </p:nvPicPr>
        <p:blipFill>
          <a:blip r:embed="rId2" cstate="print"/>
          <a:srcRect/>
          <a:stretch>
            <a:fillRect/>
          </a:stretch>
        </p:blipFill>
        <p:spPr bwMode="auto">
          <a:xfrm>
            <a:off x="3048000" y="1"/>
            <a:ext cx="18288000" cy="1374775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
          <p:cNvSpPr>
            <a:spLocks noGrp="1"/>
          </p:cNvSpPr>
          <p:nvPr>
            <p:ph type="ftr" sz="quarter" idx="10"/>
          </p:nvPr>
        </p:nvSpPr>
        <p:spPr/>
        <p:txBody>
          <a:bodyPr/>
          <a:lstStyle/>
          <a:p>
            <a:r>
              <a:rPr lang="en-US"/>
              <a:t>Computer Vision, Robert Pless</a:t>
            </a:r>
          </a:p>
        </p:txBody>
      </p:sp>
      <p:sp>
        <p:nvSpPr>
          <p:cNvPr id="782338" name="Rectangle 2"/>
          <p:cNvSpPr>
            <a:spLocks noGrp="1" noChangeArrowheads="1"/>
          </p:cNvSpPr>
          <p:nvPr>
            <p:ph type="title" idx="4294967295"/>
          </p:nvPr>
        </p:nvSpPr>
        <p:spPr>
          <a:xfrm>
            <a:off x="4664076" y="1"/>
            <a:ext cx="16671924" cy="2000250"/>
          </a:xfrm>
        </p:spPr>
        <p:txBody>
          <a:bodyPr/>
          <a:lstStyle/>
          <a:p>
            <a:r>
              <a:rPr lang="en-US" sz="6400"/>
              <a:t>What is left?</a:t>
            </a:r>
            <a:br>
              <a:rPr lang="en-US" sz="6400"/>
            </a:br>
            <a:r>
              <a:rPr lang="en-US" sz="6400"/>
              <a:t>Barrel and Pincushion Distortion</a:t>
            </a:r>
          </a:p>
        </p:txBody>
      </p:sp>
      <p:pic>
        <p:nvPicPr>
          <p:cNvPr id="782339" name="Picture 3" descr="VBO_PIN01"/>
          <p:cNvPicPr>
            <a:picLocks noChangeAspect="1" noChangeArrowheads="1"/>
          </p:cNvPicPr>
          <p:nvPr/>
        </p:nvPicPr>
        <p:blipFill>
          <a:blip r:embed="rId2" cstate="print"/>
          <a:srcRect/>
          <a:stretch>
            <a:fillRect/>
          </a:stretch>
        </p:blipFill>
        <p:spPr bwMode="auto">
          <a:xfrm>
            <a:off x="14576426" y="4194177"/>
            <a:ext cx="5635624" cy="7521574"/>
          </a:xfrm>
          <a:prstGeom prst="rect">
            <a:avLst/>
          </a:prstGeom>
          <a:noFill/>
        </p:spPr>
      </p:pic>
      <p:pic>
        <p:nvPicPr>
          <p:cNvPr id="782340" name="Picture 4" descr="VBO_BAR01"/>
          <p:cNvPicPr>
            <a:picLocks noChangeAspect="1" noChangeArrowheads="1"/>
          </p:cNvPicPr>
          <p:nvPr/>
        </p:nvPicPr>
        <p:blipFill>
          <a:blip r:embed="rId3" cstate="print"/>
          <a:srcRect/>
          <a:stretch>
            <a:fillRect/>
          </a:stretch>
        </p:blipFill>
        <p:spPr bwMode="auto">
          <a:xfrm>
            <a:off x="4098926" y="4181477"/>
            <a:ext cx="10029824" cy="7521574"/>
          </a:xfrm>
          <a:prstGeom prst="rect">
            <a:avLst/>
          </a:prstGeom>
          <a:noFill/>
        </p:spPr>
      </p:pic>
      <p:grpSp>
        <p:nvGrpSpPr>
          <p:cNvPr id="782341" name="Group 5"/>
          <p:cNvGrpSpPr>
            <a:grpSpLocks/>
          </p:cNvGrpSpPr>
          <p:nvPr/>
        </p:nvGrpSpPr>
        <p:grpSpPr bwMode="auto">
          <a:xfrm>
            <a:off x="4162426" y="3914777"/>
            <a:ext cx="10883900" cy="8502650"/>
            <a:chOff x="351" y="1233"/>
            <a:chExt cx="3428" cy="2678"/>
          </a:xfrm>
        </p:grpSpPr>
        <p:grpSp>
          <p:nvGrpSpPr>
            <p:cNvPr id="782342" name="Group 6"/>
            <p:cNvGrpSpPr>
              <a:grpSpLocks/>
            </p:cNvGrpSpPr>
            <p:nvPr/>
          </p:nvGrpSpPr>
          <p:grpSpPr bwMode="auto">
            <a:xfrm>
              <a:off x="351" y="1233"/>
              <a:ext cx="3150" cy="2600"/>
              <a:chOff x="351" y="1233"/>
              <a:chExt cx="3150" cy="2600"/>
            </a:xfrm>
          </p:grpSpPr>
          <p:sp>
            <p:nvSpPr>
              <p:cNvPr id="782343" name="Line 7"/>
              <p:cNvSpPr>
                <a:spLocks noChangeShapeType="1"/>
              </p:cNvSpPr>
              <p:nvPr/>
            </p:nvSpPr>
            <p:spPr bwMode="auto">
              <a:xfrm>
                <a:off x="351" y="1453"/>
                <a:ext cx="2948" cy="0"/>
              </a:xfrm>
              <a:prstGeom prst="line">
                <a:avLst/>
              </a:prstGeom>
              <a:noFill/>
              <a:ln w="19050">
                <a:solidFill>
                  <a:srgbClr val="FF3300"/>
                </a:solidFill>
                <a:round/>
                <a:headEnd type="none" w="lg" len="lg"/>
                <a:tailEnd type="none" w="lg" len="lg"/>
              </a:ln>
              <a:effectLst/>
            </p:spPr>
            <p:txBody>
              <a:bodyPr wrap="none" anchor="ctr">
                <a:spAutoFit/>
              </a:bodyPr>
              <a:lstStyle/>
              <a:p>
                <a:endParaRPr lang="en-US" sz="6000"/>
              </a:p>
            </p:txBody>
          </p:sp>
          <p:sp>
            <p:nvSpPr>
              <p:cNvPr id="782344" name="Line 8"/>
              <p:cNvSpPr>
                <a:spLocks noChangeShapeType="1"/>
              </p:cNvSpPr>
              <p:nvPr/>
            </p:nvSpPr>
            <p:spPr bwMode="auto">
              <a:xfrm flipV="1">
                <a:off x="3195" y="1233"/>
                <a:ext cx="306" cy="2600"/>
              </a:xfrm>
              <a:prstGeom prst="line">
                <a:avLst/>
              </a:prstGeom>
              <a:noFill/>
              <a:ln w="19050">
                <a:solidFill>
                  <a:srgbClr val="FF3300"/>
                </a:solidFill>
                <a:round/>
                <a:headEnd type="none" w="lg" len="lg"/>
                <a:tailEnd type="none" w="lg" len="lg"/>
              </a:ln>
              <a:effectLst/>
            </p:spPr>
            <p:txBody>
              <a:bodyPr anchor="ctr">
                <a:spAutoFit/>
              </a:bodyPr>
              <a:lstStyle/>
              <a:p>
                <a:endParaRPr lang="en-US" sz="6000"/>
              </a:p>
            </p:txBody>
          </p:sp>
        </p:grpSp>
        <p:sp>
          <p:nvSpPr>
            <p:cNvPr id="782345" name="Line 9"/>
            <p:cNvSpPr>
              <a:spLocks noChangeShapeType="1"/>
            </p:cNvSpPr>
            <p:nvPr/>
          </p:nvSpPr>
          <p:spPr bwMode="auto">
            <a:xfrm flipH="1" flipV="1">
              <a:off x="3747" y="1311"/>
              <a:ext cx="32" cy="2600"/>
            </a:xfrm>
            <a:prstGeom prst="line">
              <a:avLst/>
            </a:prstGeom>
            <a:noFill/>
            <a:ln w="19050">
              <a:solidFill>
                <a:srgbClr val="FF3300"/>
              </a:solidFill>
              <a:round/>
              <a:headEnd type="none" w="lg" len="lg"/>
              <a:tailEnd type="none" w="lg" len="lg"/>
            </a:ln>
            <a:effectLst/>
          </p:spPr>
          <p:txBody>
            <a:bodyPr anchor="ctr">
              <a:spAutoFit/>
            </a:bodyPr>
            <a:lstStyle/>
            <a:p>
              <a:endParaRPr lang="en-US" sz="6000"/>
            </a:p>
          </p:txBody>
        </p:sp>
      </p:grpSp>
      <p:sp>
        <p:nvSpPr>
          <p:cNvPr id="782346" name="Rectangle 10"/>
          <p:cNvSpPr>
            <a:spLocks noChangeArrowheads="1"/>
          </p:cNvSpPr>
          <p:nvPr/>
        </p:nvSpPr>
        <p:spPr bwMode="auto">
          <a:xfrm>
            <a:off x="17158177" y="11766551"/>
            <a:ext cx="1510350" cy="1015663"/>
          </a:xfrm>
          <a:prstGeom prst="rect">
            <a:avLst/>
          </a:prstGeom>
          <a:noFill/>
          <a:ln w="9525" algn="ctr">
            <a:noFill/>
            <a:miter lim="800000"/>
            <a:headEnd type="none" w="lg" len="lg"/>
            <a:tailEnd type="none" w="lg" len="lg"/>
          </a:ln>
          <a:effectLst/>
        </p:spPr>
        <p:txBody>
          <a:bodyPr wrap="none">
            <a:spAutoFit/>
          </a:bodyPr>
          <a:lstStyle/>
          <a:p>
            <a:pPr algn="ctr"/>
            <a:r>
              <a:rPr kumimoji="1" lang="en-US" sz="6000">
                <a:latin typeface="Arial" pitchFamily="34" charset="0"/>
                <a:sym typeface="Symbol" pitchFamily="18" charset="2"/>
              </a:rPr>
              <a:t>tele</a:t>
            </a:r>
          </a:p>
        </p:txBody>
      </p:sp>
      <p:sp>
        <p:nvSpPr>
          <p:cNvPr id="782347" name="Rectangle 11"/>
          <p:cNvSpPr>
            <a:spLocks noChangeArrowheads="1"/>
          </p:cNvSpPr>
          <p:nvPr/>
        </p:nvSpPr>
        <p:spPr bwMode="auto">
          <a:xfrm>
            <a:off x="6534173" y="11766551"/>
            <a:ext cx="3902030" cy="1015663"/>
          </a:xfrm>
          <a:prstGeom prst="rect">
            <a:avLst/>
          </a:prstGeom>
          <a:noFill/>
          <a:ln w="9525" algn="ctr">
            <a:noFill/>
            <a:miter lim="800000"/>
            <a:headEnd type="none" w="lg" len="lg"/>
            <a:tailEnd type="none" w="lg" len="lg"/>
          </a:ln>
          <a:effectLst/>
        </p:spPr>
        <p:txBody>
          <a:bodyPr wrap="none">
            <a:spAutoFit/>
          </a:bodyPr>
          <a:lstStyle/>
          <a:p>
            <a:pPr algn="ctr"/>
            <a:r>
              <a:rPr kumimoji="1" lang="en-US" sz="6000">
                <a:latin typeface="Arial" pitchFamily="34" charset="0"/>
                <a:sym typeface="Symbol" pitchFamily="18" charset="2"/>
              </a:rPr>
              <a:t>wideangle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82341"/>
                                        </p:tgtEl>
                                        <p:attrNameLst>
                                          <p:attrName>style.visibility</p:attrName>
                                        </p:attrNameLst>
                                      </p:cBhvr>
                                      <p:to>
                                        <p:strVal val="visible"/>
                                      </p:to>
                                    </p:set>
                                    <p:anim calcmode="lin" valueType="num">
                                      <p:cBhvr>
                                        <p:cTn id="7" dur="1000" fill="hold"/>
                                        <p:tgtEl>
                                          <p:spTgt spid="782341"/>
                                        </p:tgtEl>
                                        <p:attrNameLst>
                                          <p:attrName>ppt_w</p:attrName>
                                        </p:attrNameLst>
                                      </p:cBhvr>
                                      <p:tavLst>
                                        <p:tav tm="0">
                                          <p:val>
                                            <p:strVal val="#ppt_w*0.70"/>
                                          </p:val>
                                        </p:tav>
                                        <p:tav tm="100000">
                                          <p:val>
                                            <p:strVal val="#ppt_w"/>
                                          </p:val>
                                        </p:tav>
                                      </p:tavLst>
                                    </p:anim>
                                    <p:anim calcmode="lin" valueType="num">
                                      <p:cBhvr>
                                        <p:cTn id="8" dur="1000" fill="hold"/>
                                        <p:tgtEl>
                                          <p:spTgt spid="782341"/>
                                        </p:tgtEl>
                                        <p:attrNameLst>
                                          <p:attrName>ppt_h</p:attrName>
                                        </p:attrNameLst>
                                      </p:cBhvr>
                                      <p:tavLst>
                                        <p:tav tm="0">
                                          <p:val>
                                            <p:strVal val="#ppt_h"/>
                                          </p:val>
                                        </p:tav>
                                        <p:tav tm="100000">
                                          <p:val>
                                            <p:strVal val="#ppt_h"/>
                                          </p:val>
                                        </p:tav>
                                      </p:tavLst>
                                    </p:anim>
                                    <p:animEffect transition="in" filter="fade">
                                      <p:cBhvr>
                                        <p:cTn id="9" dur="1000"/>
                                        <p:tgtEl>
                                          <p:spTgt spid="782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Computer Vision, Robert Pless</a:t>
            </a:r>
          </a:p>
        </p:txBody>
      </p:sp>
      <p:sp>
        <p:nvSpPr>
          <p:cNvPr id="3" name="TextBox 2"/>
          <p:cNvSpPr txBox="1"/>
          <p:nvPr/>
        </p:nvSpPr>
        <p:spPr>
          <a:xfrm>
            <a:off x="5987118" y="1219201"/>
            <a:ext cx="12476492" cy="1015663"/>
          </a:xfrm>
          <a:prstGeom prst="rect">
            <a:avLst/>
          </a:prstGeom>
          <a:noFill/>
        </p:spPr>
        <p:txBody>
          <a:bodyPr wrap="none" rtlCol="0">
            <a:spAutoFit/>
          </a:bodyPr>
          <a:lstStyle/>
          <a:p>
            <a:r>
              <a:rPr lang="en-US" sz="6000" dirty="0">
                <a:latin typeface="Tahoma"/>
                <a:cs typeface="Tahoma"/>
              </a:rPr>
              <a:t>What other calibration is there?</a:t>
            </a:r>
          </a:p>
        </p:txBody>
      </p:sp>
    </p:spTree>
    <p:extLst>
      <p:ext uri="{BB962C8B-B14F-4D97-AF65-F5344CB8AC3E}">
        <p14:creationId xmlns:p14="http://schemas.microsoft.com/office/powerpoint/2010/main" val="36203330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Computer Vision, Robert Pless</a:t>
            </a:r>
          </a:p>
        </p:txBody>
      </p:sp>
      <p:sp>
        <p:nvSpPr>
          <p:cNvPr id="783362" name="Rectangle 2"/>
          <p:cNvSpPr>
            <a:spLocks noGrp="1" noChangeArrowheads="1"/>
          </p:cNvSpPr>
          <p:nvPr>
            <p:ph type="title"/>
          </p:nvPr>
        </p:nvSpPr>
        <p:spPr/>
        <p:txBody>
          <a:bodyPr/>
          <a:lstStyle/>
          <a:p>
            <a:r>
              <a:rPr lang="en-US"/>
              <a:t>Models of Radial Distortion</a:t>
            </a:r>
          </a:p>
        </p:txBody>
      </p:sp>
      <p:graphicFrame>
        <p:nvGraphicFramePr>
          <p:cNvPr id="783363" name="Object 3"/>
          <p:cNvGraphicFramePr>
            <a:graphicFrameLocks noChangeAspect="1"/>
          </p:cNvGraphicFramePr>
          <p:nvPr/>
        </p:nvGraphicFramePr>
        <p:xfrm>
          <a:off x="3352800" y="2743201"/>
          <a:ext cx="9309100" cy="3994150"/>
        </p:xfrm>
        <a:graphic>
          <a:graphicData uri="http://schemas.openxmlformats.org/presentationml/2006/ole">
            <mc:AlternateContent xmlns:mc="http://schemas.openxmlformats.org/markup-compatibility/2006">
              <mc:Choice xmlns:v="urn:schemas-microsoft-com:vml" Requires="v">
                <p:oleObj name="Equation" r:id="rId2" imgW="1663560" imgH="711000" progId="Equation.3">
                  <p:embed/>
                </p:oleObj>
              </mc:Choice>
              <mc:Fallback>
                <p:oleObj name="Equation" r:id="rId2" imgW="1663560" imgH="711000" progId="Equation.3">
                  <p:embed/>
                  <p:pic>
                    <p:nvPicPr>
                      <p:cNvPr id="78336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43201"/>
                        <a:ext cx="9309100" cy="39941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83364" name="Text Box 4"/>
          <p:cNvSpPr txBox="1">
            <a:spLocks noChangeArrowheads="1"/>
          </p:cNvSpPr>
          <p:nvPr/>
        </p:nvSpPr>
        <p:spPr bwMode="auto">
          <a:xfrm>
            <a:off x="2880181" y="8686801"/>
            <a:ext cx="7752442" cy="1015663"/>
          </a:xfrm>
          <a:prstGeom prst="rect">
            <a:avLst/>
          </a:prstGeom>
          <a:noFill/>
          <a:ln w="9525" algn="ctr">
            <a:noFill/>
            <a:miter lim="800000"/>
            <a:headEnd type="none" w="lg" len="lg"/>
            <a:tailEnd type="none" w="lg" len="lg"/>
          </a:ln>
          <a:effectLst/>
        </p:spPr>
        <p:txBody>
          <a:bodyPr wrap="none">
            <a:spAutoFit/>
          </a:bodyPr>
          <a:lstStyle/>
          <a:p>
            <a:pPr algn="ctr"/>
            <a:r>
              <a:rPr lang="en-US" sz="6000">
                <a:latin typeface="Arial" pitchFamily="34" charset="0"/>
              </a:rPr>
              <a:t>distance from center</a:t>
            </a:r>
          </a:p>
        </p:txBody>
      </p:sp>
      <p:sp>
        <p:nvSpPr>
          <p:cNvPr id="783365" name="Line 5"/>
          <p:cNvSpPr>
            <a:spLocks noChangeShapeType="1"/>
          </p:cNvSpPr>
          <p:nvPr/>
        </p:nvSpPr>
        <p:spPr bwMode="auto">
          <a:xfrm flipV="1">
            <a:off x="6858001" y="4648200"/>
            <a:ext cx="2587626" cy="3733800"/>
          </a:xfrm>
          <a:prstGeom prst="line">
            <a:avLst/>
          </a:prstGeom>
          <a:noFill/>
          <a:ln w="9525">
            <a:solidFill>
              <a:schemeClr val="tx1"/>
            </a:solidFill>
            <a:round/>
            <a:headEnd type="none" w="lg" len="lg"/>
            <a:tailEnd type="triangle" w="lg" len="lg"/>
          </a:ln>
          <a:effectLst/>
        </p:spPr>
        <p:txBody>
          <a:bodyPr anchor="ctr">
            <a:spAutoFit/>
          </a:bodyPr>
          <a:lstStyle/>
          <a:p>
            <a:endParaRPr lang="en-US" sz="6000"/>
          </a:p>
        </p:txBody>
      </p:sp>
      <p:pic>
        <p:nvPicPr>
          <p:cNvPr id="783366" name="Picture 6" descr="dist_plot3"/>
          <p:cNvPicPr>
            <a:picLocks noChangeAspect="1" noChangeArrowheads="1"/>
          </p:cNvPicPr>
          <p:nvPr/>
        </p:nvPicPr>
        <p:blipFill>
          <a:blip r:embed="rId4" cstate="print"/>
          <a:srcRect/>
          <a:stretch>
            <a:fillRect/>
          </a:stretch>
        </p:blipFill>
        <p:spPr bwMode="auto">
          <a:xfrm>
            <a:off x="10668000" y="5029200"/>
            <a:ext cx="9563100" cy="7962900"/>
          </a:xfrm>
          <a:prstGeom prst="rect">
            <a:avLst/>
          </a:prstGeom>
          <a:noFill/>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85410" name="Rectangle 2"/>
          <p:cNvSpPr>
            <a:spLocks noGrp="1" noChangeArrowheads="1"/>
          </p:cNvSpPr>
          <p:nvPr>
            <p:ph type="title"/>
          </p:nvPr>
        </p:nvSpPr>
        <p:spPr/>
        <p:txBody>
          <a:bodyPr/>
          <a:lstStyle/>
          <a:p>
            <a:r>
              <a:rPr lang="en-US"/>
              <a:t>More distortion.</a:t>
            </a:r>
          </a:p>
        </p:txBody>
      </p:sp>
      <p:sp>
        <p:nvSpPr>
          <p:cNvPr id="785411" name="Rectangle 3"/>
          <p:cNvSpPr>
            <a:spLocks noGrp="1" noChangeArrowheads="1"/>
          </p:cNvSpPr>
          <p:nvPr>
            <p:ph type="body" idx="1"/>
          </p:nvPr>
        </p:nvSpPr>
        <p:spPr/>
        <p:txBody>
          <a:bodyPr/>
          <a:lstStyle/>
          <a:p>
            <a:endParaRPr lang="en-US"/>
          </a:p>
        </p:txBody>
      </p:sp>
      <p:pic>
        <p:nvPicPr>
          <p:cNvPr id="785412" name="Picture 4" descr="dist_plot2"/>
          <p:cNvPicPr>
            <a:picLocks noChangeAspect="1" noChangeArrowheads="1"/>
          </p:cNvPicPr>
          <p:nvPr/>
        </p:nvPicPr>
        <p:blipFill>
          <a:blip r:embed="rId2" cstate="print"/>
          <a:srcRect/>
          <a:stretch>
            <a:fillRect/>
          </a:stretch>
        </p:blipFill>
        <p:spPr bwMode="auto">
          <a:xfrm>
            <a:off x="7305677" y="2876550"/>
            <a:ext cx="9772650" cy="796290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Computer Vision, Robert Pless</a:t>
            </a:r>
          </a:p>
        </p:txBody>
      </p:sp>
      <p:pic>
        <p:nvPicPr>
          <p:cNvPr id="786434" name="Picture 2" descr="fig6"/>
          <p:cNvPicPr>
            <a:picLocks noChangeAspect="1" noChangeArrowheads="1"/>
          </p:cNvPicPr>
          <p:nvPr/>
        </p:nvPicPr>
        <p:blipFill>
          <a:blip r:embed="rId2" cstate="print"/>
          <a:srcRect/>
          <a:stretch>
            <a:fillRect/>
          </a:stretch>
        </p:blipFill>
        <p:spPr bwMode="auto">
          <a:xfrm>
            <a:off x="7994650" y="2489201"/>
            <a:ext cx="11010900" cy="8286750"/>
          </a:xfrm>
          <a:prstGeom prst="rect">
            <a:avLst/>
          </a:prstGeom>
          <a:noFill/>
        </p:spPr>
      </p:pic>
      <p:pic>
        <p:nvPicPr>
          <p:cNvPr id="786435" name="Picture 3" descr="fig6"/>
          <p:cNvPicPr>
            <a:picLocks noChangeAspect="1" noChangeArrowheads="1"/>
          </p:cNvPicPr>
          <p:nvPr/>
        </p:nvPicPr>
        <p:blipFill>
          <a:blip r:embed="rId3" cstate="print"/>
          <a:srcRect/>
          <a:stretch>
            <a:fillRect/>
          </a:stretch>
        </p:blipFill>
        <p:spPr bwMode="auto">
          <a:xfrm>
            <a:off x="7829550" y="2540001"/>
            <a:ext cx="11382376" cy="8543926"/>
          </a:xfrm>
          <a:prstGeom prst="rect">
            <a:avLst/>
          </a:prstGeom>
          <a:noFill/>
        </p:spPr>
      </p:pic>
      <p:sp>
        <p:nvSpPr>
          <p:cNvPr id="786436" name="Text Box 4"/>
          <p:cNvSpPr txBox="1">
            <a:spLocks noChangeArrowheads="1"/>
          </p:cNvSpPr>
          <p:nvPr/>
        </p:nvSpPr>
        <p:spPr bwMode="auto">
          <a:xfrm>
            <a:off x="5812244" y="1311277"/>
            <a:ext cx="7269939" cy="1015663"/>
          </a:xfrm>
          <a:prstGeom prst="rect">
            <a:avLst/>
          </a:prstGeom>
          <a:noFill/>
          <a:ln w="9525">
            <a:noFill/>
            <a:miter lim="800000"/>
            <a:headEnd/>
            <a:tailEnd/>
          </a:ln>
          <a:effectLst/>
        </p:spPr>
        <p:txBody>
          <a:bodyPr wrap="none">
            <a:spAutoFit/>
          </a:bodyPr>
          <a:lstStyle/>
          <a:p>
            <a:r>
              <a:rPr lang="en-US" sz="6000"/>
              <a:t>Distortion Corrected…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6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Computer Vision, Robert Pless</a:t>
            </a:r>
          </a:p>
        </p:txBody>
      </p:sp>
      <p:sp>
        <p:nvSpPr>
          <p:cNvPr id="3" name="Rectangle 2"/>
          <p:cNvSpPr/>
          <p:nvPr/>
        </p:nvSpPr>
        <p:spPr>
          <a:xfrm>
            <a:off x="7924800" y="1371600"/>
            <a:ext cx="9144000" cy="1015663"/>
          </a:xfrm>
          <a:prstGeom prst="rect">
            <a:avLst/>
          </a:prstGeom>
        </p:spPr>
        <p:txBody>
          <a:bodyPr>
            <a:spAutoFit/>
          </a:bodyPr>
          <a:lstStyle/>
          <a:p>
            <a:r>
              <a:rPr lang="en-US" sz="6000" dirty="0">
                <a:latin typeface="Tahoma"/>
                <a:cs typeface="Tahoma"/>
              </a:rPr>
              <a:t>Applications?</a:t>
            </a:r>
          </a:p>
        </p:txBody>
      </p:sp>
    </p:spTree>
    <p:extLst>
      <p:ext uri="{BB962C8B-B14F-4D97-AF65-F5344CB8AC3E}">
        <p14:creationId xmlns:p14="http://schemas.microsoft.com/office/powerpoint/2010/main" val="1658097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Computer Vision, Robert Pless</a:t>
            </a:r>
          </a:p>
        </p:txBody>
      </p:sp>
      <p:sp>
        <p:nvSpPr>
          <p:cNvPr id="787458" name="Rectangle 2"/>
          <p:cNvSpPr>
            <a:spLocks noGrp="1" noChangeArrowheads="1"/>
          </p:cNvSpPr>
          <p:nvPr>
            <p:ph type="title"/>
          </p:nvPr>
        </p:nvSpPr>
        <p:spPr/>
        <p:txBody>
          <a:bodyPr/>
          <a:lstStyle/>
          <a:p>
            <a:r>
              <a:rPr lang="en-US"/>
              <a:t>Cheap applications</a:t>
            </a:r>
          </a:p>
        </p:txBody>
      </p:sp>
      <p:sp>
        <p:nvSpPr>
          <p:cNvPr id="787459" name="Rectangle 3"/>
          <p:cNvSpPr>
            <a:spLocks noGrp="1" noChangeArrowheads="1"/>
          </p:cNvSpPr>
          <p:nvPr>
            <p:ph type="body" idx="1"/>
          </p:nvPr>
        </p:nvSpPr>
        <p:spPr/>
        <p:txBody>
          <a:bodyPr/>
          <a:lstStyle/>
          <a:p>
            <a:endParaRPr lang="en-US" sz="4000"/>
          </a:p>
          <a:p>
            <a:endParaRPr lang="en-US" sz="4000"/>
          </a:p>
          <a:p>
            <a:endParaRPr lang="en-US" sz="4000"/>
          </a:p>
          <a:p>
            <a:endParaRPr lang="en-US" sz="4000"/>
          </a:p>
          <a:p>
            <a:endParaRPr lang="en-US" sz="4000"/>
          </a:p>
          <a:p>
            <a:endParaRPr lang="en-US" sz="4000"/>
          </a:p>
          <a:p>
            <a:endParaRPr lang="en-US" sz="4000"/>
          </a:p>
          <a:p>
            <a:r>
              <a:rPr lang="en-US" sz="4000"/>
              <a:t>Can you use this?  If you know the 3D coordinates of a virtual point, then you can draw it on your image…</a:t>
            </a:r>
          </a:p>
          <a:p>
            <a:r>
              <a:rPr lang="en-US" sz="4000"/>
              <a:t>Often hard to know the 3D coordinate of a point; but there are some (profitable) special cases…</a:t>
            </a:r>
          </a:p>
        </p:txBody>
      </p:sp>
      <p:graphicFrame>
        <p:nvGraphicFramePr>
          <p:cNvPr id="787460" name="Object 4"/>
          <p:cNvGraphicFramePr>
            <a:graphicFrameLocks noChangeAspect="1"/>
          </p:cNvGraphicFramePr>
          <p:nvPr/>
        </p:nvGraphicFramePr>
        <p:xfrm>
          <a:off x="3505200" y="5181601"/>
          <a:ext cx="10785476" cy="4311650"/>
        </p:xfrm>
        <a:graphic>
          <a:graphicData uri="http://schemas.openxmlformats.org/presentationml/2006/ole">
            <mc:AlternateContent xmlns:mc="http://schemas.openxmlformats.org/markup-compatibility/2006">
              <mc:Choice xmlns:v="urn:schemas-microsoft-com:vml" Requires="v">
                <p:oleObj name="Equation" r:id="rId2" imgW="2476440" imgH="990360" progId="Equation.3">
                  <p:embed/>
                </p:oleObj>
              </mc:Choice>
              <mc:Fallback>
                <p:oleObj name="Equation" r:id="rId2" imgW="2476440" imgH="990360" progId="Equation.3">
                  <p:embed/>
                  <p:pic>
                    <p:nvPicPr>
                      <p:cNvPr id="78746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181601"/>
                        <a:ext cx="10785476" cy="431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87461" name="Oval 5"/>
          <p:cNvSpPr>
            <a:spLocks noChangeArrowheads="1"/>
          </p:cNvSpPr>
          <p:nvPr/>
        </p:nvSpPr>
        <p:spPr bwMode="auto">
          <a:xfrm>
            <a:off x="4572000" y="4724400"/>
            <a:ext cx="8077200" cy="5029200"/>
          </a:xfrm>
          <a:prstGeom prst="ellipse">
            <a:avLst/>
          </a:prstGeom>
          <a:noFill/>
          <a:ln w="25400">
            <a:solidFill>
              <a:srgbClr val="800000"/>
            </a:solidFill>
            <a:round/>
            <a:headEnd/>
            <a:tailEnd/>
          </a:ln>
          <a:effectLst/>
        </p:spPr>
        <p:txBody>
          <a:bodyPr wrap="none" anchor="ctr"/>
          <a:lstStyle/>
          <a:p>
            <a:endParaRPr lang="en-US" sz="6000"/>
          </a:p>
        </p:txBody>
      </p:sp>
      <p:graphicFrame>
        <p:nvGraphicFramePr>
          <p:cNvPr id="787462" name="Object 6"/>
          <p:cNvGraphicFramePr>
            <a:graphicFrameLocks noChangeAspect="1"/>
          </p:cNvGraphicFramePr>
          <p:nvPr/>
        </p:nvGraphicFramePr>
        <p:xfrm>
          <a:off x="16154400" y="5181601"/>
          <a:ext cx="4257676" cy="4311650"/>
        </p:xfrm>
        <a:graphic>
          <a:graphicData uri="http://schemas.openxmlformats.org/presentationml/2006/ole">
            <mc:AlternateContent xmlns:mc="http://schemas.openxmlformats.org/markup-compatibility/2006">
              <mc:Choice xmlns:v="urn:schemas-microsoft-com:vml" Requires="v">
                <p:oleObj name="Equation" r:id="rId4" imgW="977760" imgH="990360" progId="Equation.3">
                  <p:embed/>
                </p:oleObj>
              </mc:Choice>
              <mc:Fallback>
                <p:oleObj name="Equation" r:id="rId4" imgW="977760" imgH="990360" progId="Equation.3">
                  <p:embed/>
                  <p:pic>
                    <p:nvPicPr>
                      <p:cNvPr id="78746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4400" y="5181601"/>
                        <a:ext cx="4257676" cy="431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t>Generating hypotheses</a:t>
            </a:r>
          </a:p>
        </p:txBody>
      </p:sp>
      <p:sp>
        <p:nvSpPr>
          <p:cNvPr id="39939" name="Content Placeholder 2"/>
          <p:cNvSpPr>
            <a:spLocks noGrp="1"/>
          </p:cNvSpPr>
          <p:nvPr>
            <p:ph idx="1"/>
          </p:nvPr>
        </p:nvSpPr>
        <p:spPr/>
        <p:txBody>
          <a:bodyPr/>
          <a:lstStyle/>
          <a:p>
            <a:pPr marL="1028700" indent="-1028700">
              <a:buFont typeface="Calibri" pitchFamily="34" charset="0"/>
              <a:buAutoNum type="arabicPeriod"/>
            </a:pPr>
            <a:r>
              <a:rPr lang="en-US" dirty="0"/>
              <a:t>Sliding window</a:t>
            </a:r>
          </a:p>
          <a:p>
            <a:pPr marL="1828800" lvl="1" indent="-1028700"/>
            <a:r>
              <a:rPr lang="en-US" dirty="0"/>
              <a:t>Test patch at each location and scale</a:t>
            </a:r>
          </a:p>
        </p:txBody>
      </p:sp>
      <p:pic>
        <p:nvPicPr>
          <p:cNvPr id="39940" name="Picture 13" descr="p1010172"/>
          <p:cNvPicPr>
            <a:picLocks noChangeAspect="1" noChangeArrowheads="1"/>
          </p:cNvPicPr>
          <p:nvPr/>
        </p:nvPicPr>
        <p:blipFill>
          <a:blip r:embed="rId2" cstate="print"/>
          <a:srcRect/>
          <a:stretch>
            <a:fillRect/>
          </a:stretch>
        </p:blipFill>
        <p:spPr bwMode="auto">
          <a:xfrm>
            <a:off x="6553200" y="5181600"/>
            <a:ext cx="8839200" cy="6705600"/>
          </a:xfrm>
          <a:prstGeom prst="rect">
            <a:avLst/>
          </a:prstGeom>
          <a:noFill/>
          <a:ln w="9525">
            <a:noFill/>
            <a:miter lim="800000"/>
            <a:headEnd/>
            <a:tailEnd/>
          </a:ln>
        </p:spPr>
      </p:pic>
      <p:sp>
        <p:nvSpPr>
          <p:cNvPr id="6" name="Rectangle 5"/>
          <p:cNvSpPr>
            <a:spLocks noChangeArrowheads="1"/>
          </p:cNvSpPr>
          <p:nvPr/>
        </p:nvSpPr>
        <p:spPr bwMode="auto">
          <a:xfrm>
            <a:off x="6553201" y="5181600"/>
            <a:ext cx="501650" cy="1320800"/>
          </a:xfrm>
          <a:prstGeom prst="rect">
            <a:avLst/>
          </a:prstGeom>
          <a:noFill/>
          <a:ln w="38100">
            <a:solidFill>
              <a:srgbClr val="FF0000"/>
            </a:solidFill>
            <a:miter lim="800000"/>
            <a:headEnd/>
            <a:tailEnd/>
          </a:ln>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spTree>
    <p:extLst>
      <p:ext uri="{BB962C8B-B14F-4D97-AF65-F5344CB8AC3E}">
        <p14:creationId xmlns:p14="http://schemas.microsoft.com/office/powerpoint/2010/main" val="21318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0023 C 0.23525 -0.00556 0.46962 -0.01112 0.4684 0.00463 C 0.46719 0.0206 -0.00347 0.07106 -0.0066 0.0956 C -0.00955 0.12037 0.44965 0.13287 0.45 0.15254 C 0.45035 0.17222 -0.00469 0.19421 -0.00469 0.21388 C -0.00469 0.23356 0.45 0.25115 0.45 0.27083 C 0.45 0.29051 -0.00191 0.31944 -0.00469 0.33217 C -0.00729 0.3449 0.43143 0.33865 0.43351 0.34814 C 0.43559 0.35763 0.00521 0.37916 0.00816 0.38912 C 0.01129 0.39907 0.2316 0.40301 0.45191 0.4074 " pathEditMode="relative" rAng="0" ptsTypes="aaaaaaaaaA">
                                      <p:cBhvr>
                                        <p:cTn id="6" dur="3000" fill="hold"/>
                                        <p:tgtEl>
                                          <p:spTgt spid="6"/>
                                        </p:tgtEl>
                                        <p:attrNameLst>
                                          <p:attrName>ppt_x</p:attrName>
                                          <p:attrName>ppt_y</p:attrName>
                                        </p:attrNameLst>
                                      </p:cBhvr>
                                      <p:rCtr x="22900" y="1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Computer Vision, Robert Pless</a:t>
            </a:r>
          </a:p>
        </p:txBody>
      </p:sp>
      <p:sp>
        <p:nvSpPr>
          <p:cNvPr id="789506" name="Rectangle 2"/>
          <p:cNvSpPr>
            <a:spLocks noGrp="1" noChangeArrowheads="1"/>
          </p:cNvSpPr>
          <p:nvPr>
            <p:ph type="title"/>
          </p:nvPr>
        </p:nvSpPr>
        <p:spPr/>
        <p:txBody>
          <a:bodyPr/>
          <a:lstStyle/>
          <a:p>
            <a:r>
              <a:rPr lang="en-US"/>
              <a:t>Applications</a:t>
            </a:r>
          </a:p>
        </p:txBody>
      </p:sp>
      <p:pic>
        <p:nvPicPr>
          <p:cNvPr id="789507" name="Picture 3" descr="first-down-line"/>
          <p:cNvPicPr>
            <a:picLocks noChangeAspect="1" noChangeArrowheads="1"/>
          </p:cNvPicPr>
          <p:nvPr/>
        </p:nvPicPr>
        <p:blipFill>
          <a:blip r:embed="rId2" cstate="print"/>
          <a:srcRect/>
          <a:stretch>
            <a:fillRect/>
          </a:stretch>
        </p:blipFill>
        <p:spPr bwMode="auto">
          <a:xfrm>
            <a:off x="5740401" y="3546476"/>
            <a:ext cx="8480426" cy="6359524"/>
          </a:xfrm>
          <a:prstGeom prst="rect">
            <a:avLst/>
          </a:prstGeom>
          <a:noFill/>
        </p:spPr>
      </p:pic>
      <p:sp>
        <p:nvSpPr>
          <p:cNvPr id="789508" name="Text Box 4"/>
          <p:cNvSpPr txBox="1">
            <a:spLocks noChangeArrowheads="1"/>
          </p:cNvSpPr>
          <p:nvPr/>
        </p:nvSpPr>
        <p:spPr bwMode="auto">
          <a:xfrm>
            <a:off x="11104740" y="9461501"/>
            <a:ext cx="3377848" cy="1015663"/>
          </a:xfrm>
          <a:prstGeom prst="rect">
            <a:avLst/>
          </a:prstGeom>
          <a:noFill/>
          <a:ln w="9525">
            <a:noFill/>
            <a:miter lim="800000"/>
            <a:headEnd/>
            <a:tailEnd/>
          </a:ln>
          <a:effectLst/>
        </p:spPr>
        <p:txBody>
          <a:bodyPr wrap="none">
            <a:spAutoFit/>
          </a:bodyPr>
          <a:lstStyle/>
          <a:p>
            <a:pPr eaLnBrk="1" hangingPunct="1"/>
            <a:r>
              <a:rPr lang="en-US" sz="6000">
                <a:latin typeface="Tahoma" pitchFamily="34" charset="0"/>
              </a:rPr>
              <a:t> </a:t>
            </a:r>
            <a:r>
              <a:rPr lang="en-US" sz="2000">
                <a:latin typeface="Tahoma" pitchFamily="34" charset="0"/>
              </a:rPr>
              <a:t>courtesy of Sportvision</a:t>
            </a:r>
          </a:p>
        </p:txBody>
      </p:sp>
      <p:sp>
        <p:nvSpPr>
          <p:cNvPr id="789509" name="Text Box 5"/>
          <p:cNvSpPr txBox="1">
            <a:spLocks noChangeArrowheads="1"/>
          </p:cNvSpPr>
          <p:nvPr/>
        </p:nvSpPr>
        <p:spPr bwMode="auto">
          <a:xfrm>
            <a:off x="5695692" y="2638427"/>
            <a:ext cx="3467616" cy="646331"/>
          </a:xfrm>
          <a:prstGeom prst="rect">
            <a:avLst/>
          </a:prstGeom>
          <a:noFill/>
          <a:ln w="9525">
            <a:noFill/>
            <a:miter lim="800000"/>
            <a:headEnd/>
            <a:tailEnd/>
          </a:ln>
          <a:effectLst/>
        </p:spPr>
        <p:txBody>
          <a:bodyPr wrap="none">
            <a:spAutoFit/>
          </a:bodyPr>
          <a:lstStyle/>
          <a:p>
            <a:r>
              <a:rPr lang="en-US" sz="3600">
                <a:latin typeface="Arial" pitchFamily="34" charset="0"/>
              </a:rPr>
              <a:t>First-down line</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Computer Vision, Robert Pless</a:t>
            </a:r>
          </a:p>
        </p:txBody>
      </p:sp>
      <p:sp>
        <p:nvSpPr>
          <p:cNvPr id="790530" name="Rectangle 2"/>
          <p:cNvSpPr>
            <a:spLocks noGrp="1" noChangeArrowheads="1"/>
          </p:cNvSpPr>
          <p:nvPr>
            <p:ph type="title"/>
          </p:nvPr>
        </p:nvSpPr>
        <p:spPr/>
        <p:txBody>
          <a:bodyPr/>
          <a:lstStyle/>
          <a:p>
            <a:r>
              <a:rPr lang="en-US"/>
              <a:t>Applications</a:t>
            </a:r>
          </a:p>
        </p:txBody>
      </p:sp>
      <p:sp>
        <p:nvSpPr>
          <p:cNvPr id="790531" name="Text Box 3"/>
          <p:cNvSpPr txBox="1">
            <a:spLocks noChangeArrowheads="1"/>
          </p:cNvSpPr>
          <p:nvPr/>
        </p:nvSpPr>
        <p:spPr bwMode="auto">
          <a:xfrm>
            <a:off x="5653997" y="2638427"/>
            <a:ext cx="4211409" cy="646331"/>
          </a:xfrm>
          <a:prstGeom prst="rect">
            <a:avLst/>
          </a:prstGeom>
          <a:noFill/>
          <a:ln w="9525">
            <a:noFill/>
            <a:miter lim="800000"/>
            <a:headEnd/>
            <a:tailEnd/>
          </a:ln>
          <a:effectLst/>
        </p:spPr>
        <p:txBody>
          <a:bodyPr wrap="none">
            <a:spAutoFit/>
          </a:bodyPr>
          <a:lstStyle/>
          <a:p>
            <a:r>
              <a:rPr lang="en-US" sz="3600">
                <a:latin typeface="Arial" pitchFamily="34" charset="0"/>
              </a:rPr>
              <a:t>Virtual advertising</a:t>
            </a:r>
          </a:p>
        </p:txBody>
      </p:sp>
      <p:pic>
        <p:nvPicPr>
          <p:cNvPr id="790532" name="Picture 4" descr="pvi_virtual_ad_soccer"/>
          <p:cNvPicPr>
            <a:picLocks noChangeAspect="1" noChangeArrowheads="1"/>
          </p:cNvPicPr>
          <p:nvPr/>
        </p:nvPicPr>
        <p:blipFill>
          <a:blip r:embed="rId2" cstate="print"/>
          <a:srcRect/>
          <a:stretch>
            <a:fillRect/>
          </a:stretch>
        </p:blipFill>
        <p:spPr bwMode="auto">
          <a:xfrm>
            <a:off x="5924550" y="3571877"/>
            <a:ext cx="7620000" cy="5768974"/>
          </a:xfrm>
          <a:prstGeom prst="rect">
            <a:avLst/>
          </a:prstGeom>
          <a:noFill/>
          <a:ln w="9525">
            <a:noFill/>
            <a:miter lim="800000"/>
            <a:headEnd/>
            <a:tailEnd/>
          </a:ln>
        </p:spPr>
      </p:pic>
      <p:sp>
        <p:nvSpPr>
          <p:cNvPr id="790533" name="Text Box 5"/>
          <p:cNvSpPr txBox="1">
            <a:spLocks noChangeArrowheads="1"/>
          </p:cNvSpPr>
          <p:nvPr/>
        </p:nvSpPr>
        <p:spPr bwMode="auto">
          <a:xfrm>
            <a:off x="9007595" y="8985251"/>
            <a:ext cx="4867037" cy="1015663"/>
          </a:xfrm>
          <a:prstGeom prst="rect">
            <a:avLst/>
          </a:prstGeom>
          <a:noFill/>
          <a:ln w="9525">
            <a:noFill/>
            <a:miter lim="800000"/>
            <a:headEnd/>
            <a:tailEnd/>
          </a:ln>
          <a:effectLst/>
        </p:spPr>
        <p:txBody>
          <a:bodyPr wrap="none">
            <a:spAutoFit/>
          </a:bodyPr>
          <a:lstStyle/>
          <a:p>
            <a:pPr eaLnBrk="1" hangingPunct="1"/>
            <a:r>
              <a:rPr lang="en-US" sz="6000">
                <a:latin typeface="Tahoma" pitchFamily="34" charset="0"/>
              </a:rPr>
              <a:t> </a:t>
            </a:r>
            <a:r>
              <a:rPr lang="en-US" sz="2000">
                <a:latin typeface="Tahoma" pitchFamily="34" charset="0"/>
              </a:rPr>
              <a:t>courtesy of Princeton Video Image</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Computer Vision, Robert Pless</a:t>
            </a:r>
          </a:p>
        </p:txBody>
      </p:sp>
      <p:sp>
        <p:nvSpPr>
          <p:cNvPr id="794626" name="Rectangle 2"/>
          <p:cNvSpPr>
            <a:spLocks noGrp="1" noChangeArrowheads="1"/>
          </p:cNvSpPr>
          <p:nvPr>
            <p:ph type="title"/>
          </p:nvPr>
        </p:nvSpPr>
        <p:spPr/>
        <p:txBody>
          <a:bodyPr/>
          <a:lstStyle/>
          <a:p>
            <a:r>
              <a:rPr lang="en-US"/>
              <a:t>Recap</a:t>
            </a:r>
          </a:p>
        </p:txBody>
      </p:sp>
      <p:sp>
        <p:nvSpPr>
          <p:cNvPr id="794627" name="Text Box 3"/>
          <p:cNvSpPr txBox="1">
            <a:spLocks noChangeArrowheads="1"/>
          </p:cNvSpPr>
          <p:nvPr/>
        </p:nvSpPr>
        <p:spPr bwMode="auto">
          <a:xfrm>
            <a:off x="2977752" y="3962401"/>
            <a:ext cx="9570248" cy="6555641"/>
          </a:xfrm>
          <a:prstGeom prst="rect">
            <a:avLst/>
          </a:prstGeom>
          <a:noFill/>
          <a:ln w="9525">
            <a:noFill/>
            <a:miter lim="800000"/>
            <a:headEnd/>
            <a:tailEnd/>
          </a:ln>
          <a:effectLst/>
        </p:spPr>
        <p:txBody>
          <a:bodyPr wrap="none">
            <a:spAutoFit/>
          </a:bodyPr>
          <a:lstStyle/>
          <a:p>
            <a:r>
              <a:rPr lang="en-US" sz="6000"/>
              <a:t>Three main concepts:</a:t>
            </a:r>
          </a:p>
          <a:p>
            <a:endParaRPr lang="en-US" sz="6000"/>
          </a:p>
          <a:p>
            <a:r>
              <a:rPr lang="en-US" sz="6000"/>
              <a:t>1) Projection,</a:t>
            </a:r>
          </a:p>
          <a:p>
            <a:endParaRPr lang="en-US" sz="6000"/>
          </a:p>
          <a:p>
            <a:r>
              <a:rPr lang="en-US" sz="6000"/>
              <a:t>2) Homogeneous coordinates</a:t>
            </a:r>
          </a:p>
          <a:p>
            <a:endParaRPr lang="en-US" sz="6000"/>
          </a:p>
          <a:p>
            <a:r>
              <a:rPr lang="en-US" sz="6000"/>
              <a:t>3) Camera calibration matrix</a:t>
            </a:r>
          </a:p>
        </p:txBody>
      </p:sp>
      <p:sp>
        <p:nvSpPr>
          <p:cNvPr id="794628" name="Text Box 4"/>
          <p:cNvSpPr txBox="1">
            <a:spLocks noChangeArrowheads="1"/>
          </p:cNvSpPr>
          <p:nvPr/>
        </p:nvSpPr>
        <p:spPr bwMode="auto">
          <a:xfrm>
            <a:off x="6248400" y="8229601"/>
            <a:ext cx="13716000" cy="1015663"/>
          </a:xfrm>
          <a:prstGeom prst="rect">
            <a:avLst/>
          </a:prstGeom>
          <a:noFill/>
          <a:ln w="9525">
            <a:noFill/>
            <a:miter lim="800000"/>
            <a:headEnd/>
            <a:tailEnd/>
          </a:ln>
          <a:effectLst/>
        </p:spPr>
        <p:txBody>
          <a:bodyPr>
            <a:spAutoFit/>
          </a:bodyPr>
          <a:lstStyle/>
          <a:p>
            <a:pPr>
              <a:spcBef>
                <a:spcPct val="50000"/>
              </a:spcBef>
            </a:pPr>
            <a:endParaRPr lang="en-US" sz="6000">
              <a:latin typeface="Times"/>
            </a:endParaRPr>
          </a:p>
        </p:txBody>
      </p:sp>
      <p:sp>
        <p:nvSpPr>
          <p:cNvPr id="794629" name="Rectangle 5"/>
          <p:cNvSpPr>
            <a:spLocks noChangeArrowheads="1"/>
          </p:cNvSpPr>
          <p:nvPr/>
        </p:nvSpPr>
        <p:spPr bwMode="auto">
          <a:xfrm>
            <a:off x="8683336" y="13106400"/>
            <a:ext cx="184731" cy="523220"/>
          </a:xfrm>
          <a:prstGeom prst="rect">
            <a:avLst/>
          </a:prstGeom>
          <a:noFill/>
          <a:ln w="9525">
            <a:noFill/>
            <a:miter lim="800000"/>
            <a:headEnd/>
            <a:tailEnd/>
          </a:ln>
          <a:effectLst/>
        </p:spPr>
        <p:txBody>
          <a:bodyPr wrap="none">
            <a:spAutoFit/>
          </a:bodyPr>
          <a:lstStyle/>
          <a:p>
            <a:pPr>
              <a:spcBef>
                <a:spcPct val="20000"/>
              </a:spcBef>
            </a:pPr>
            <a:endParaRPr lang="en-US" sz="28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en-US"/>
              <a:t>Computer Vision, Robert Pless</a:t>
            </a:r>
          </a:p>
        </p:txBody>
      </p:sp>
    </p:spTree>
    <p:extLst>
      <p:ext uri="{BB962C8B-B14F-4D97-AF65-F5344CB8AC3E}">
        <p14:creationId xmlns:p14="http://schemas.microsoft.com/office/powerpoint/2010/main" val="24194987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Computer Vision, Robert Pless</a:t>
            </a:r>
          </a:p>
        </p:txBody>
      </p:sp>
      <p:sp>
        <p:nvSpPr>
          <p:cNvPr id="803842" name="Rectangle 2"/>
          <p:cNvSpPr>
            <a:spLocks noGrp="1" noChangeArrowheads="1"/>
          </p:cNvSpPr>
          <p:nvPr>
            <p:ph type="title"/>
          </p:nvPr>
        </p:nvSpPr>
        <p:spPr/>
        <p:txBody>
          <a:bodyPr/>
          <a:lstStyle/>
          <a:p>
            <a:r>
              <a:rPr lang="en-US" sz="4800"/>
              <a:t>Another Special Case, </a:t>
            </a:r>
            <a:br>
              <a:rPr lang="en-US" sz="4800"/>
            </a:br>
            <a:r>
              <a:rPr lang="en-US" sz="4800"/>
              <a:t>the world is a plane.</a:t>
            </a:r>
          </a:p>
        </p:txBody>
      </p:sp>
      <p:sp>
        <p:nvSpPr>
          <p:cNvPr id="803843" name="Rectangle 3"/>
          <p:cNvSpPr>
            <a:spLocks noGrp="1" noChangeArrowheads="1"/>
          </p:cNvSpPr>
          <p:nvPr>
            <p:ph type="body" idx="1"/>
          </p:nvPr>
        </p:nvSpPr>
        <p:spPr>
          <a:xfrm>
            <a:off x="4419600" y="2743200"/>
            <a:ext cx="15544800" cy="9906000"/>
          </a:xfrm>
        </p:spPr>
        <p:txBody>
          <a:bodyPr>
            <a:normAutofit lnSpcReduction="10000"/>
          </a:bodyPr>
          <a:lstStyle/>
          <a:p>
            <a:r>
              <a:rPr lang="en-US"/>
              <a:t>Projection from the world to the image:</a:t>
            </a:r>
          </a:p>
          <a:p>
            <a:endParaRPr lang="en-US"/>
          </a:p>
          <a:p>
            <a:endParaRPr lang="en-US"/>
          </a:p>
          <a:p>
            <a:endParaRPr lang="en-US"/>
          </a:p>
          <a:p>
            <a:endParaRPr lang="en-US"/>
          </a:p>
          <a:p>
            <a:endParaRPr lang="en-US"/>
          </a:p>
          <a:p>
            <a:endParaRPr lang="en-US"/>
          </a:p>
          <a:p>
            <a:r>
              <a:rPr lang="en-US" sz="4000"/>
              <a:t>Ignore z-coordinate (it is 0 anyway), drop the 3</a:t>
            </a:r>
            <a:r>
              <a:rPr lang="en-US" sz="4000" baseline="30000"/>
              <a:t>rd</a:t>
            </a:r>
            <a:r>
              <a:rPr lang="en-US" sz="4000"/>
              <a:t> column of the P matrix, then you get a mapping between the plane and the image which is an arbitrary 3 x 3 matrix.  This is called a “homography”.</a:t>
            </a:r>
          </a:p>
        </p:txBody>
      </p:sp>
      <p:graphicFrame>
        <p:nvGraphicFramePr>
          <p:cNvPr id="803844" name="Object 4"/>
          <p:cNvGraphicFramePr>
            <a:graphicFrameLocks noChangeAspect="1"/>
          </p:cNvGraphicFramePr>
          <p:nvPr/>
        </p:nvGraphicFramePr>
        <p:xfrm>
          <a:off x="6026150" y="4114801"/>
          <a:ext cx="11229976" cy="4311650"/>
        </p:xfrm>
        <a:graphic>
          <a:graphicData uri="http://schemas.openxmlformats.org/presentationml/2006/ole">
            <mc:AlternateContent xmlns:mc="http://schemas.openxmlformats.org/markup-compatibility/2006">
              <mc:Choice xmlns:v="urn:schemas-microsoft-com:vml" Requires="v">
                <p:oleObj name="Equation" r:id="rId2" imgW="2577960" imgH="990360" progId="Equation.3">
                  <p:embed/>
                </p:oleObj>
              </mc:Choice>
              <mc:Fallback>
                <p:oleObj name="Equation" r:id="rId2" imgW="2577960" imgH="990360" progId="Equation.3">
                  <p:embed/>
                  <p:pic>
                    <p:nvPicPr>
                      <p:cNvPr id="80384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150" y="4114801"/>
                        <a:ext cx="11229976" cy="43116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03845" name="Text Box 5"/>
          <p:cNvSpPr txBox="1">
            <a:spLocks noChangeArrowheads="1"/>
          </p:cNvSpPr>
          <p:nvPr/>
        </p:nvSpPr>
        <p:spPr bwMode="auto">
          <a:xfrm>
            <a:off x="17761190" y="5943601"/>
            <a:ext cx="574196" cy="1015663"/>
          </a:xfrm>
          <a:prstGeom prst="rect">
            <a:avLst/>
          </a:prstGeom>
          <a:noFill/>
          <a:ln w="9525">
            <a:noFill/>
            <a:miter lim="800000"/>
            <a:headEnd/>
            <a:tailEnd/>
          </a:ln>
          <a:effectLst/>
        </p:spPr>
        <p:txBody>
          <a:bodyPr wrap="none">
            <a:spAutoFit/>
          </a:bodyPr>
          <a:lstStyle/>
          <a:p>
            <a:r>
              <a:rPr lang="en-US" sz="6000"/>
              <a:t>0</a:t>
            </a:r>
          </a:p>
        </p:txBody>
      </p:sp>
      <p:sp>
        <p:nvSpPr>
          <p:cNvPr id="803846" name="Line 6"/>
          <p:cNvSpPr>
            <a:spLocks noChangeShapeType="1"/>
          </p:cNvSpPr>
          <p:nvPr/>
        </p:nvSpPr>
        <p:spPr bwMode="auto">
          <a:xfrm flipH="1">
            <a:off x="16306800" y="6400800"/>
            <a:ext cx="1524000" cy="304800"/>
          </a:xfrm>
          <a:prstGeom prst="line">
            <a:avLst/>
          </a:prstGeom>
          <a:noFill/>
          <a:ln w="9525">
            <a:solidFill>
              <a:schemeClr val="tx1"/>
            </a:solidFill>
            <a:round/>
            <a:headEnd/>
            <a:tailEnd type="triangle" w="med" len="med"/>
          </a:ln>
          <a:effectLst/>
        </p:spPr>
        <p:txBody>
          <a:bodyPr/>
          <a:lstStyle/>
          <a:p>
            <a:endParaRPr lang="en-US" sz="6000"/>
          </a:p>
        </p:txBody>
      </p:sp>
      <p:sp>
        <p:nvSpPr>
          <p:cNvPr id="803847" name="Rectangle 7"/>
          <p:cNvSpPr>
            <a:spLocks noChangeArrowheads="1"/>
          </p:cNvSpPr>
          <p:nvPr/>
        </p:nvSpPr>
        <p:spPr bwMode="auto">
          <a:xfrm>
            <a:off x="13563600" y="5029200"/>
            <a:ext cx="457200" cy="2438400"/>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3848" name="Text Box 8"/>
          <p:cNvSpPr txBox="1">
            <a:spLocks noChangeArrowheads="1"/>
          </p:cNvSpPr>
          <p:nvPr/>
        </p:nvSpPr>
        <p:spPr bwMode="auto">
          <a:xfrm>
            <a:off x="12348000" y="8686801"/>
            <a:ext cx="3326552" cy="1015663"/>
          </a:xfrm>
          <a:prstGeom prst="rect">
            <a:avLst/>
          </a:prstGeom>
          <a:noFill/>
          <a:ln w="9525">
            <a:noFill/>
            <a:miter lim="800000"/>
            <a:headEnd/>
            <a:tailEnd/>
          </a:ln>
          <a:effectLst/>
        </p:spPr>
        <p:txBody>
          <a:bodyPr wrap="none">
            <a:spAutoFit/>
          </a:bodyPr>
          <a:lstStyle/>
          <a:p>
            <a:r>
              <a:rPr lang="en-US" sz="6000"/>
              <a:t>Irrelevant</a:t>
            </a:r>
          </a:p>
        </p:txBody>
      </p:sp>
      <p:sp>
        <p:nvSpPr>
          <p:cNvPr id="803849" name="Line 9"/>
          <p:cNvSpPr>
            <a:spLocks noChangeShapeType="1"/>
          </p:cNvSpPr>
          <p:nvPr/>
        </p:nvSpPr>
        <p:spPr bwMode="auto">
          <a:xfrm flipV="1">
            <a:off x="13411200" y="7620000"/>
            <a:ext cx="304800" cy="1219200"/>
          </a:xfrm>
          <a:prstGeom prst="line">
            <a:avLst/>
          </a:prstGeom>
          <a:noFill/>
          <a:ln w="9525">
            <a:solidFill>
              <a:schemeClr val="tx1"/>
            </a:solidFill>
            <a:round/>
            <a:headEnd/>
            <a:tailEnd type="triangle" w="med" len="med"/>
          </a:ln>
          <a:effectLst/>
        </p:spPr>
        <p:txBody>
          <a:bodyPr/>
          <a:lstStyle/>
          <a:p>
            <a:endParaRPr lang="en-US" sz="60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Computer Vision, Robert Pless</a:t>
            </a:r>
          </a:p>
        </p:txBody>
      </p:sp>
      <p:sp>
        <p:nvSpPr>
          <p:cNvPr id="804866" name="Rectangle 2"/>
          <p:cNvSpPr>
            <a:spLocks noGrp="1" noChangeArrowheads="1"/>
          </p:cNvSpPr>
          <p:nvPr>
            <p:ph type="title"/>
          </p:nvPr>
        </p:nvSpPr>
        <p:spPr/>
        <p:txBody>
          <a:bodyPr/>
          <a:lstStyle/>
          <a:p>
            <a:r>
              <a:rPr lang="en-US" sz="6400"/>
              <a:t>Homography:       (x’,y’,1) ~ H (x,y,1)</a:t>
            </a:r>
          </a:p>
        </p:txBody>
      </p:sp>
      <p:sp>
        <p:nvSpPr>
          <p:cNvPr id="804867" name="Rectangle 3"/>
          <p:cNvSpPr>
            <a:spLocks noGrp="1" noChangeArrowheads="1"/>
          </p:cNvSpPr>
          <p:nvPr>
            <p:ph type="body" sz="half" idx="1"/>
          </p:nvPr>
        </p:nvSpPr>
        <p:spPr>
          <a:xfrm>
            <a:off x="4419600" y="3962400"/>
            <a:ext cx="16306800" cy="7315200"/>
          </a:xfrm>
        </p:spPr>
        <p:txBody>
          <a:bodyPr/>
          <a:lstStyle/>
          <a:p>
            <a:r>
              <a:rPr lang="en-US" sz="4000"/>
              <a:t>Not a constraint.  Unlike the fundamental matrix, tells you exactly where the point goes.</a:t>
            </a:r>
          </a:p>
          <a:p>
            <a:r>
              <a:rPr lang="en-US" sz="4000"/>
              <a:t>Point (x,y) in one frame corresponds to point (x’,y’) in the other frame.  If we need to think about multiple points, we may put subscripts on them.</a:t>
            </a:r>
          </a:p>
          <a:p>
            <a:endParaRPr lang="en-US" sz="4000"/>
          </a:p>
          <a:p>
            <a:r>
              <a:rPr lang="en-US" sz="4000"/>
              <a:t>Being careful about the homogenous coordinate, we write:</a:t>
            </a:r>
          </a:p>
          <a:p>
            <a:endParaRPr lang="en-US" sz="4000"/>
          </a:p>
        </p:txBody>
      </p:sp>
      <p:graphicFrame>
        <p:nvGraphicFramePr>
          <p:cNvPr id="804868" name="Object 4"/>
          <p:cNvGraphicFramePr>
            <a:graphicFrameLocks noChangeAspect="1"/>
          </p:cNvGraphicFramePr>
          <p:nvPr/>
        </p:nvGraphicFramePr>
        <p:xfrm>
          <a:off x="9448800" y="9950451"/>
          <a:ext cx="3657600" cy="2851150"/>
        </p:xfrm>
        <a:graphic>
          <a:graphicData uri="http://schemas.openxmlformats.org/presentationml/2006/ole">
            <mc:AlternateContent xmlns:mc="http://schemas.openxmlformats.org/markup-compatibility/2006">
              <mc:Choice xmlns:v="urn:schemas-microsoft-com:vml" Requires="v">
                <p:oleObj name="Equation" r:id="rId2" imgW="914400" imgH="711000" progId="Equation.3">
                  <p:embed/>
                </p:oleObj>
              </mc:Choice>
              <mc:Fallback>
                <p:oleObj name="Equation" r:id="rId2" imgW="914400" imgH="711000" progId="Equation.3">
                  <p:embed/>
                  <p:pic>
                    <p:nvPicPr>
                      <p:cNvPr id="80486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9950451"/>
                        <a:ext cx="3657600" cy="28511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sp>
        <p:nvSpPr>
          <p:cNvPr id="805890" name="Rectangle 2"/>
          <p:cNvSpPr>
            <a:spLocks noGrp="1" noChangeArrowheads="1"/>
          </p:cNvSpPr>
          <p:nvPr>
            <p:ph type="title"/>
          </p:nvPr>
        </p:nvSpPr>
        <p:spPr/>
        <p:txBody>
          <a:bodyPr/>
          <a:lstStyle/>
          <a:p>
            <a:r>
              <a:rPr lang="en-US" sz="6400"/>
              <a:t>Homography is a “simple” example of a 3D to 2D transformation</a:t>
            </a:r>
          </a:p>
        </p:txBody>
      </p:sp>
      <p:sp>
        <p:nvSpPr>
          <p:cNvPr id="805891" name="Rectangle 3"/>
          <p:cNvSpPr>
            <a:spLocks noGrp="1" noChangeArrowheads="1"/>
          </p:cNvSpPr>
          <p:nvPr>
            <p:ph type="body" idx="1"/>
          </p:nvPr>
        </p:nvSpPr>
        <p:spPr/>
        <p:txBody>
          <a:bodyPr/>
          <a:lstStyle/>
          <a:p>
            <a:pPr>
              <a:buFontTx/>
              <a:buNone/>
            </a:pPr>
            <a:endParaRPr lang="en-US"/>
          </a:p>
          <a:p>
            <a:pPr>
              <a:buFontTx/>
              <a:buNone/>
            </a:pPr>
            <a:endParaRPr lang="en-US"/>
          </a:p>
          <a:p>
            <a:pPr>
              <a:buFontTx/>
              <a:buNone/>
            </a:pPr>
            <a:r>
              <a:rPr lang="en-US"/>
              <a:t>It is also the “most complicated” linear 2D to 2D transformation.</a:t>
            </a:r>
          </a:p>
          <a:p>
            <a:pPr>
              <a:buFontTx/>
              <a:buNone/>
            </a:pPr>
            <a:endParaRPr lang="en-US"/>
          </a:p>
          <a:p>
            <a:pPr>
              <a:buFontTx/>
              <a:buNone/>
            </a:pPr>
            <a:r>
              <a:rPr lang="en-US"/>
              <a:t>What other 2D </a:t>
            </a:r>
            <a:r>
              <a:rPr lang="en-US">
                <a:sym typeface="Wingdings" pitchFamily="2" charset="2"/>
              </a:rPr>
              <a:t> 2D transformations are there?</a:t>
            </a: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p:cNvSpPr>
            <a:spLocks noGrp="1"/>
          </p:cNvSpPr>
          <p:nvPr>
            <p:ph type="ftr" sz="quarter" idx="10"/>
          </p:nvPr>
        </p:nvSpPr>
        <p:spPr/>
        <p:txBody>
          <a:bodyPr/>
          <a:lstStyle/>
          <a:p>
            <a:r>
              <a:rPr lang="en-US"/>
              <a:t>Computer Vision, Robert Pless</a:t>
            </a:r>
          </a:p>
        </p:txBody>
      </p:sp>
      <p:sp>
        <p:nvSpPr>
          <p:cNvPr id="806914" name="Rectangle 2"/>
          <p:cNvSpPr>
            <a:spLocks noGrp="1" noChangeArrowheads="1"/>
          </p:cNvSpPr>
          <p:nvPr>
            <p:ph type="title"/>
          </p:nvPr>
        </p:nvSpPr>
        <p:spPr/>
        <p:txBody>
          <a:bodyPr/>
          <a:lstStyle/>
          <a:p>
            <a:r>
              <a:rPr lang="en-US" sz="6400"/>
              <a:t>Homography is most general, encompasses other transformations</a:t>
            </a:r>
          </a:p>
        </p:txBody>
      </p:sp>
      <p:graphicFrame>
        <p:nvGraphicFramePr>
          <p:cNvPr id="806915" name="Object 3"/>
          <p:cNvGraphicFramePr>
            <a:graphicFrameLocks noChangeAspect="1"/>
          </p:cNvGraphicFramePr>
          <p:nvPr/>
        </p:nvGraphicFramePr>
        <p:xfrm>
          <a:off x="6616700" y="6073777"/>
          <a:ext cx="3279776" cy="2466974"/>
        </p:xfrm>
        <a:graphic>
          <a:graphicData uri="http://schemas.openxmlformats.org/presentationml/2006/ole">
            <mc:AlternateContent xmlns:mc="http://schemas.openxmlformats.org/markup-compatibility/2006">
              <mc:Choice xmlns:v="urn:schemas-microsoft-com:vml" Requires="v">
                <p:oleObj name="Equation" r:id="rId2" imgW="939600" imgH="711000" progId="Equation.3">
                  <p:embed/>
                </p:oleObj>
              </mc:Choice>
              <mc:Fallback>
                <p:oleObj name="Equation" r:id="rId2" imgW="939600" imgH="711000" progId="Equation.3">
                  <p:embed/>
                  <p:pic>
                    <p:nvPicPr>
                      <p:cNvPr id="80691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700" y="6073777"/>
                        <a:ext cx="3279776" cy="24669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06916" name="Object 4"/>
          <p:cNvGraphicFramePr>
            <a:graphicFrameLocks noChangeAspect="1"/>
          </p:cNvGraphicFramePr>
          <p:nvPr/>
        </p:nvGraphicFramePr>
        <p:xfrm>
          <a:off x="6616701" y="8540750"/>
          <a:ext cx="3502026" cy="2466976"/>
        </p:xfrm>
        <a:graphic>
          <a:graphicData uri="http://schemas.openxmlformats.org/presentationml/2006/ole">
            <mc:AlternateContent xmlns:mc="http://schemas.openxmlformats.org/markup-compatibility/2006">
              <mc:Choice xmlns:v="urn:schemas-microsoft-com:vml" Requires="v">
                <p:oleObj name="Equation" r:id="rId4" imgW="1002960" imgH="711000" progId="Equation.3">
                  <p:embed/>
                </p:oleObj>
              </mc:Choice>
              <mc:Fallback>
                <p:oleObj name="Equation" r:id="rId4" imgW="1002960" imgH="711000" progId="Equation.3">
                  <p:embed/>
                  <p:pic>
                    <p:nvPicPr>
                      <p:cNvPr id="80691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701" y="8540750"/>
                        <a:ext cx="3502026" cy="2466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06917" name="Object 5"/>
          <p:cNvGraphicFramePr>
            <a:graphicFrameLocks noChangeAspect="1"/>
          </p:cNvGraphicFramePr>
          <p:nvPr/>
        </p:nvGraphicFramePr>
        <p:xfrm>
          <a:off x="6616700" y="3606800"/>
          <a:ext cx="3457576" cy="2466976"/>
        </p:xfrm>
        <a:graphic>
          <a:graphicData uri="http://schemas.openxmlformats.org/presentationml/2006/ole">
            <mc:AlternateContent xmlns:mc="http://schemas.openxmlformats.org/markup-compatibility/2006">
              <mc:Choice xmlns:v="urn:schemas-microsoft-com:vml" Requires="v">
                <p:oleObj name="Equation" r:id="rId6" imgW="990360" imgH="711000" progId="Equation.3">
                  <p:embed/>
                </p:oleObj>
              </mc:Choice>
              <mc:Fallback>
                <p:oleObj name="Equation" r:id="rId6" imgW="990360" imgH="711000" progId="Equation.3">
                  <p:embed/>
                  <p:pic>
                    <p:nvPicPr>
                      <p:cNvPr id="80691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606800"/>
                        <a:ext cx="3457576" cy="2466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06918" name="Object 6"/>
          <p:cNvGraphicFramePr>
            <a:graphicFrameLocks noChangeAspect="1"/>
          </p:cNvGraphicFramePr>
          <p:nvPr/>
        </p:nvGraphicFramePr>
        <p:xfrm>
          <a:off x="6616701" y="11007727"/>
          <a:ext cx="3057526" cy="2466974"/>
        </p:xfrm>
        <a:graphic>
          <a:graphicData uri="http://schemas.openxmlformats.org/presentationml/2006/ole">
            <mc:AlternateContent xmlns:mc="http://schemas.openxmlformats.org/markup-compatibility/2006">
              <mc:Choice xmlns:v="urn:schemas-microsoft-com:vml" Requires="v">
                <p:oleObj name="Equation" r:id="rId8" imgW="876240" imgH="711000" progId="Equation.3">
                  <p:embed/>
                </p:oleObj>
              </mc:Choice>
              <mc:Fallback>
                <p:oleObj name="Equation" r:id="rId8" imgW="876240" imgH="711000" progId="Equation.3">
                  <p:embed/>
                  <p:pic>
                    <p:nvPicPr>
                      <p:cNvPr id="80691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1" y="11007727"/>
                        <a:ext cx="3057526" cy="24669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06919" name="Rectangle 7"/>
          <p:cNvSpPr>
            <a:spLocks noChangeArrowheads="1"/>
          </p:cNvSpPr>
          <p:nvPr/>
        </p:nvSpPr>
        <p:spPr bwMode="auto">
          <a:xfrm>
            <a:off x="4267200" y="4308476"/>
            <a:ext cx="2349500" cy="1077218"/>
          </a:xfrm>
          <a:prstGeom prst="rect">
            <a:avLst/>
          </a:prstGeom>
          <a:noFill/>
          <a:ln w="9525">
            <a:noFill/>
            <a:miter lim="800000"/>
            <a:headEnd/>
            <a:tailEnd/>
          </a:ln>
          <a:effectLst/>
        </p:spPr>
        <p:txBody>
          <a:bodyPr>
            <a:spAutoFit/>
          </a:bodyPr>
          <a:lstStyle/>
          <a:p>
            <a:pPr eaLnBrk="1" hangingPunct="1">
              <a:buClr>
                <a:srgbClr val="FF6600"/>
              </a:buClr>
            </a:pPr>
            <a:r>
              <a:rPr lang="en-US" sz="3200"/>
              <a:t>Projective</a:t>
            </a:r>
          </a:p>
          <a:p>
            <a:pPr eaLnBrk="1" hangingPunct="1">
              <a:buClr>
                <a:srgbClr val="FF6600"/>
              </a:buClr>
            </a:pPr>
            <a:r>
              <a:rPr lang="en-US" sz="3200"/>
              <a:t>8 dof</a:t>
            </a:r>
          </a:p>
        </p:txBody>
      </p:sp>
      <p:sp>
        <p:nvSpPr>
          <p:cNvPr id="806920" name="Rectangle 8"/>
          <p:cNvSpPr>
            <a:spLocks noChangeArrowheads="1"/>
          </p:cNvSpPr>
          <p:nvPr/>
        </p:nvSpPr>
        <p:spPr bwMode="auto">
          <a:xfrm>
            <a:off x="4267200" y="6670676"/>
            <a:ext cx="2349500" cy="1077218"/>
          </a:xfrm>
          <a:prstGeom prst="rect">
            <a:avLst/>
          </a:prstGeom>
          <a:noFill/>
          <a:ln w="9525">
            <a:noFill/>
            <a:miter lim="800000"/>
            <a:headEnd/>
            <a:tailEnd/>
          </a:ln>
          <a:effectLst/>
        </p:spPr>
        <p:txBody>
          <a:bodyPr>
            <a:spAutoFit/>
          </a:bodyPr>
          <a:lstStyle/>
          <a:p>
            <a:pPr eaLnBrk="1" hangingPunct="1">
              <a:buClr>
                <a:srgbClr val="FF6600"/>
              </a:buClr>
            </a:pPr>
            <a:r>
              <a:rPr lang="en-US" sz="3200"/>
              <a:t>Affine</a:t>
            </a:r>
          </a:p>
          <a:p>
            <a:pPr eaLnBrk="1" hangingPunct="1">
              <a:buClr>
                <a:srgbClr val="FF6600"/>
              </a:buClr>
            </a:pPr>
            <a:r>
              <a:rPr lang="en-US" sz="3200"/>
              <a:t>6 dof</a:t>
            </a:r>
          </a:p>
        </p:txBody>
      </p:sp>
      <p:sp>
        <p:nvSpPr>
          <p:cNvPr id="806921" name="Rectangle 9"/>
          <p:cNvSpPr>
            <a:spLocks noChangeArrowheads="1"/>
          </p:cNvSpPr>
          <p:nvPr/>
        </p:nvSpPr>
        <p:spPr bwMode="auto">
          <a:xfrm>
            <a:off x="4267200" y="9163050"/>
            <a:ext cx="2349500" cy="1077218"/>
          </a:xfrm>
          <a:prstGeom prst="rect">
            <a:avLst/>
          </a:prstGeom>
          <a:noFill/>
          <a:ln w="9525">
            <a:noFill/>
            <a:miter lim="800000"/>
            <a:headEnd/>
            <a:tailEnd/>
          </a:ln>
          <a:effectLst/>
        </p:spPr>
        <p:txBody>
          <a:bodyPr>
            <a:spAutoFit/>
          </a:bodyPr>
          <a:lstStyle/>
          <a:p>
            <a:pPr eaLnBrk="1" hangingPunct="1">
              <a:buClr>
                <a:srgbClr val="FF6600"/>
              </a:buClr>
            </a:pPr>
            <a:r>
              <a:rPr lang="en-US" sz="3200"/>
              <a:t>Similarity</a:t>
            </a:r>
          </a:p>
          <a:p>
            <a:pPr eaLnBrk="1" hangingPunct="1">
              <a:buClr>
                <a:srgbClr val="FF6600"/>
              </a:buClr>
            </a:pPr>
            <a:r>
              <a:rPr lang="en-US" sz="3200"/>
              <a:t>4 dof</a:t>
            </a:r>
          </a:p>
        </p:txBody>
      </p:sp>
      <p:sp>
        <p:nvSpPr>
          <p:cNvPr id="806922" name="Rectangle 10"/>
          <p:cNvSpPr>
            <a:spLocks noChangeArrowheads="1"/>
          </p:cNvSpPr>
          <p:nvPr/>
        </p:nvSpPr>
        <p:spPr bwMode="auto">
          <a:xfrm>
            <a:off x="4267200" y="11560176"/>
            <a:ext cx="2349500" cy="1077218"/>
          </a:xfrm>
          <a:prstGeom prst="rect">
            <a:avLst/>
          </a:prstGeom>
          <a:noFill/>
          <a:ln w="9525">
            <a:noFill/>
            <a:miter lim="800000"/>
            <a:headEnd/>
            <a:tailEnd/>
          </a:ln>
          <a:effectLst/>
        </p:spPr>
        <p:txBody>
          <a:bodyPr>
            <a:spAutoFit/>
          </a:bodyPr>
          <a:lstStyle/>
          <a:p>
            <a:pPr eaLnBrk="1" hangingPunct="1">
              <a:buClr>
                <a:srgbClr val="FF6600"/>
              </a:buClr>
            </a:pPr>
            <a:r>
              <a:rPr lang="en-US" sz="3200"/>
              <a:t>Euclidean</a:t>
            </a:r>
          </a:p>
          <a:p>
            <a:pPr eaLnBrk="1" hangingPunct="1">
              <a:buClr>
                <a:srgbClr val="FF6600"/>
              </a:buClr>
            </a:pPr>
            <a:r>
              <a:rPr lang="en-US" sz="3200"/>
              <a:t>3 dof</a:t>
            </a:r>
          </a:p>
        </p:txBody>
      </p:sp>
      <p:sp>
        <p:nvSpPr>
          <p:cNvPr id="806923" name="AutoShape 11"/>
          <p:cNvSpPr>
            <a:spLocks noChangeArrowheads="1"/>
          </p:cNvSpPr>
          <p:nvPr/>
        </p:nvSpPr>
        <p:spPr bwMode="auto">
          <a:xfrm rot="19521190">
            <a:off x="10204450" y="6635750"/>
            <a:ext cx="1323976" cy="1308100"/>
          </a:xfrm>
          <a:prstGeom prst="parallelogram">
            <a:avLst>
              <a:gd name="adj" fmla="val 25303"/>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6924" name="Freeform 12"/>
          <p:cNvSpPr>
            <a:spLocks/>
          </p:cNvSpPr>
          <p:nvPr/>
        </p:nvSpPr>
        <p:spPr bwMode="auto">
          <a:xfrm rot="1128942">
            <a:off x="10477501" y="4213226"/>
            <a:ext cx="1406526" cy="1257300"/>
          </a:xfrm>
          <a:custGeom>
            <a:avLst/>
            <a:gdLst/>
            <a:ahLst/>
            <a:cxnLst>
              <a:cxn ang="0">
                <a:pos x="88" y="0"/>
              </a:cxn>
              <a:cxn ang="0">
                <a:pos x="417" y="10"/>
              </a:cxn>
              <a:cxn ang="0">
                <a:pos x="494" y="406"/>
              </a:cxn>
              <a:cxn ang="0">
                <a:pos x="0" y="468"/>
              </a:cxn>
              <a:cxn ang="0">
                <a:pos x="88" y="0"/>
              </a:cxn>
            </a:cxnLst>
            <a:rect l="0" t="0" r="r" b="b"/>
            <a:pathLst>
              <a:path w="494" h="468">
                <a:moveTo>
                  <a:pt x="88" y="0"/>
                </a:moveTo>
                <a:lnTo>
                  <a:pt x="417" y="10"/>
                </a:lnTo>
                <a:lnTo>
                  <a:pt x="494" y="406"/>
                </a:lnTo>
                <a:lnTo>
                  <a:pt x="0" y="468"/>
                </a:lnTo>
                <a:lnTo>
                  <a:pt x="88" y="0"/>
                </a:lnTo>
                <a:close/>
              </a:path>
            </a:pathLst>
          </a:custGeom>
          <a:solidFill>
            <a:schemeClr val="accent1"/>
          </a:solidFill>
          <a:ln w="9525">
            <a:solidFill>
              <a:schemeClr val="tx1"/>
            </a:solidFill>
            <a:round/>
            <a:headEnd/>
            <a:tailEnd/>
          </a:ln>
          <a:effectLst/>
        </p:spPr>
        <p:txBody>
          <a:bodyPr/>
          <a:lstStyle/>
          <a:p>
            <a:endParaRPr lang="en-US" sz="6000"/>
          </a:p>
        </p:txBody>
      </p:sp>
      <p:sp>
        <p:nvSpPr>
          <p:cNvPr id="806925" name="Rectangle 13"/>
          <p:cNvSpPr>
            <a:spLocks noChangeArrowheads="1"/>
          </p:cNvSpPr>
          <p:nvPr/>
        </p:nvSpPr>
        <p:spPr bwMode="auto">
          <a:xfrm>
            <a:off x="11833226" y="8896350"/>
            <a:ext cx="1165224" cy="1193800"/>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6926" name="Rectangle 14"/>
          <p:cNvSpPr>
            <a:spLocks noChangeArrowheads="1"/>
          </p:cNvSpPr>
          <p:nvPr/>
        </p:nvSpPr>
        <p:spPr bwMode="auto">
          <a:xfrm>
            <a:off x="10639426" y="11725277"/>
            <a:ext cx="784224" cy="892174"/>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6927" name="Rectangle 15"/>
          <p:cNvSpPr>
            <a:spLocks noChangeArrowheads="1"/>
          </p:cNvSpPr>
          <p:nvPr/>
        </p:nvSpPr>
        <p:spPr bwMode="auto">
          <a:xfrm rot="2795967">
            <a:off x="11766551" y="11833227"/>
            <a:ext cx="784226" cy="892174"/>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6928" name="Rectangle 16"/>
          <p:cNvSpPr>
            <a:spLocks noChangeArrowheads="1"/>
          </p:cNvSpPr>
          <p:nvPr/>
        </p:nvSpPr>
        <p:spPr bwMode="auto">
          <a:xfrm rot="20383658">
            <a:off x="10528300" y="9566277"/>
            <a:ext cx="1019176" cy="981074"/>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6929" name="AutoShape 17"/>
          <p:cNvSpPr>
            <a:spLocks noChangeArrowheads="1"/>
          </p:cNvSpPr>
          <p:nvPr/>
        </p:nvSpPr>
        <p:spPr bwMode="auto">
          <a:xfrm>
            <a:off x="11896726" y="6975477"/>
            <a:ext cx="736600" cy="955674"/>
          </a:xfrm>
          <a:prstGeom prst="parallelogram">
            <a:avLst>
              <a:gd name="adj" fmla="val 2139"/>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6930" name="Freeform 18"/>
          <p:cNvSpPr>
            <a:spLocks/>
          </p:cNvSpPr>
          <p:nvPr/>
        </p:nvSpPr>
        <p:spPr bwMode="auto">
          <a:xfrm>
            <a:off x="12014200" y="4213227"/>
            <a:ext cx="800100" cy="1454150"/>
          </a:xfrm>
          <a:custGeom>
            <a:avLst/>
            <a:gdLst/>
            <a:ahLst/>
            <a:cxnLst>
              <a:cxn ang="0">
                <a:pos x="0" y="0"/>
              </a:cxn>
              <a:cxn ang="0">
                <a:pos x="216" y="82"/>
              </a:cxn>
              <a:cxn ang="0">
                <a:pos x="252" y="458"/>
              </a:cxn>
              <a:cxn ang="0">
                <a:pos x="108" y="304"/>
              </a:cxn>
              <a:cxn ang="0">
                <a:pos x="0" y="0"/>
              </a:cxn>
            </a:cxnLst>
            <a:rect l="0" t="0" r="r" b="b"/>
            <a:pathLst>
              <a:path w="252" h="458">
                <a:moveTo>
                  <a:pt x="0" y="0"/>
                </a:moveTo>
                <a:lnTo>
                  <a:pt x="216" y="82"/>
                </a:lnTo>
                <a:lnTo>
                  <a:pt x="252" y="458"/>
                </a:lnTo>
                <a:lnTo>
                  <a:pt x="108" y="304"/>
                </a:lnTo>
                <a:lnTo>
                  <a:pt x="0" y="0"/>
                </a:lnTo>
                <a:close/>
              </a:path>
            </a:pathLst>
          </a:custGeom>
          <a:solidFill>
            <a:schemeClr val="accent1"/>
          </a:solidFill>
          <a:ln w="9525">
            <a:solidFill>
              <a:schemeClr val="tx1"/>
            </a:solidFill>
            <a:round/>
            <a:headEnd/>
            <a:tailEnd/>
          </a:ln>
          <a:effectLst/>
        </p:spPr>
        <p:txBody>
          <a:bodyPr/>
          <a:lstStyle/>
          <a:p>
            <a:endParaRPr lang="en-US" sz="6000"/>
          </a:p>
        </p:txBody>
      </p:sp>
      <p:sp>
        <p:nvSpPr>
          <p:cNvPr id="806931" name="Rectangle 19"/>
          <p:cNvSpPr>
            <a:spLocks noChangeArrowheads="1"/>
          </p:cNvSpPr>
          <p:nvPr/>
        </p:nvSpPr>
        <p:spPr bwMode="auto">
          <a:xfrm>
            <a:off x="14325601" y="3927476"/>
            <a:ext cx="6394450" cy="1569660"/>
          </a:xfrm>
          <a:prstGeom prst="rect">
            <a:avLst/>
          </a:prstGeom>
          <a:noFill/>
          <a:ln w="9525">
            <a:noFill/>
            <a:miter lim="800000"/>
            <a:headEnd/>
            <a:tailEnd/>
          </a:ln>
          <a:effectLst/>
        </p:spPr>
        <p:txBody>
          <a:bodyPr>
            <a:spAutoFit/>
          </a:bodyPr>
          <a:lstStyle/>
          <a:p>
            <a:pPr eaLnBrk="1" hangingPunct="1">
              <a:buClr>
                <a:srgbClr val="FF6600"/>
              </a:buClr>
            </a:pPr>
            <a:r>
              <a:rPr lang="en-US" sz="3200"/>
              <a:t>Views of a plane from different viewpoints, any view of a scene from the same viewpoint.</a:t>
            </a:r>
          </a:p>
        </p:txBody>
      </p:sp>
      <p:sp>
        <p:nvSpPr>
          <p:cNvPr id="806932" name="Rectangle 20"/>
          <p:cNvSpPr>
            <a:spLocks noChangeArrowheads="1"/>
          </p:cNvSpPr>
          <p:nvPr/>
        </p:nvSpPr>
        <p:spPr bwMode="auto">
          <a:xfrm>
            <a:off x="14363701" y="6553201"/>
            <a:ext cx="6394450" cy="1077218"/>
          </a:xfrm>
          <a:prstGeom prst="rect">
            <a:avLst/>
          </a:prstGeom>
          <a:noFill/>
          <a:ln w="9525">
            <a:noFill/>
            <a:miter lim="800000"/>
            <a:headEnd/>
            <a:tailEnd/>
          </a:ln>
          <a:effectLst/>
        </p:spPr>
        <p:txBody>
          <a:bodyPr>
            <a:spAutoFit/>
          </a:bodyPr>
          <a:lstStyle/>
          <a:p>
            <a:pPr eaLnBrk="1" hangingPunct="1">
              <a:buClr>
                <a:srgbClr val="FF6600"/>
              </a:buClr>
            </a:pPr>
            <a:r>
              <a:rPr lang="en-US" sz="3200"/>
              <a:t>Images of a “far away” object under any rotation</a:t>
            </a:r>
          </a:p>
        </p:txBody>
      </p:sp>
      <p:sp>
        <p:nvSpPr>
          <p:cNvPr id="806933" name="Rectangle 21"/>
          <p:cNvSpPr>
            <a:spLocks noChangeArrowheads="1"/>
          </p:cNvSpPr>
          <p:nvPr/>
        </p:nvSpPr>
        <p:spPr bwMode="auto">
          <a:xfrm>
            <a:off x="14331951" y="8947151"/>
            <a:ext cx="6394450" cy="1405513"/>
          </a:xfrm>
          <a:prstGeom prst="rect">
            <a:avLst/>
          </a:prstGeom>
          <a:noFill/>
          <a:ln w="9525">
            <a:noFill/>
            <a:miter lim="800000"/>
            <a:headEnd/>
            <a:tailEnd/>
          </a:ln>
          <a:effectLst/>
        </p:spPr>
        <p:txBody>
          <a:bodyPr>
            <a:spAutoFit/>
          </a:bodyPr>
          <a:lstStyle/>
          <a:p>
            <a:pPr eaLnBrk="1" hangingPunct="1">
              <a:buClr>
                <a:srgbClr val="FF6600"/>
              </a:buClr>
            </a:pPr>
            <a:r>
              <a:rPr lang="en-US" sz="3200"/>
              <a:t>Camera looking at an assembly line w/ zoom.</a:t>
            </a:r>
          </a:p>
          <a:p>
            <a:pPr eaLnBrk="1" hangingPunct="1">
              <a:buClr>
                <a:srgbClr val="FF6600"/>
              </a:buClr>
            </a:pPr>
            <a:endParaRPr lang="en-US" sz="3200" baseline="-25000">
              <a:cs typeface="Arial" pitchFamily="34" charset="0"/>
            </a:endParaRPr>
          </a:p>
        </p:txBody>
      </p:sp>
      <p:sp>
        <p:nvSpPr>
          <p:cNvPr id="806934" name="Rectangle 22"/>
          <p:cNvSpPr>
            <a:spLocks noChangeArrowheads="1"/>
          </p:cNvSpPr>
          <p:nvPr/>
        </p:nvSpPr>
        <p:spPr bwMode="auto">
          <a:xfrm>
            <a:off x="14439901" y="11728451"/>
            <a:ext cx="6394450" cy="913070"/>
          </a:xfrm>
          <a:prstGeom prst="rect">
            <a:avLst/>
          </a:prstGeom>
          <a:noFill/>
          <a:ln w="9525">
            <a:noFill/>
            <a:miter lim="800000"/>
            <a:headEnd/>
            <a:tailEnd/>
          </a:ln>
          <a:effectLst/>
        </p:spPr>
        <p:txBody>
          <a:bodyPr>
            <a:spAutoFit/>
          </a:bodyPr>
          <a:lstStyle/>
          <a:p>
            <a:pPr eaLnBrk="1" hangingPunct="1">
              <a:buClr>
                <a:srgbClr val="FF6600"/>
              </a:buClr>
            </a:pPr>
            <a:r>
              <a:rPr lang="en-US" sz="3200"/>
              <a:t>Camera looking at an assembly line.</a:t>
            </a:r>
          </a:p>
          <a:p>
            <a:pPr eaLnBrk="1" hangingPunct="1">
              <a:buClr>
                <a:srgbClr val="FF6600"/>
              </a:buClr>
            </a:pPr>
            <a:endParaRPr lang="en-US" sz="3200" baseline="-25000">
              <a:cs typeface="Arial"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p:cNvSpPr>
            <a:spLocks noGrp="1"/>
          </p:cNvSpPr>
          <p:nvPr>
            <p:ph type="ftr" sz="quarter" idx="10"/>
          </p:nvPr>
        </p:nvSpPr>
        <p:spPr/>
        <p:txBody>
          <a:bodyPr/>
          <a:lstStyle/>
          <a:p>
            <a:r>
              <a:rPr lang="en-US"/>
              <a:t>Computer Vision, Robert Pless</a:t>
            </a:r>
          </a:p>
        </p:txBody>
      </p:sp>
      <p:sp>
        <p:nvSpPr>
          <p:cNvPr id="807938" name="Rectangle 2"/>
          <p:cNvSpPr>
            <a:spLocks noGrp="1" noChangeArrowheads="1"/>
          </p:cNvSpPr>
          <p:nvPr>
            <p:ph type="title"/>
          </p:nvPr>
        </p:nvSpPr>
        <p:spPr/>
        <p:txBody>
          <a:bodyPr/>
          <a:lstStyle/>
          <a:p>
            <a:r>
              <a:rPr lang="en-US" sz="6400"/>
              <a:t>Invariants…</a:t>
            </a:r>
          </a:p>
        </p:txBody>
      </p:sp>
      <p:graphicFrame>
        <p:nvGraphicFramePr>
          <p:cNvPr id="807939" name="Object 3"/>
          <p:cNvGraphicFramePr>
            <a:graphicFrameLocks noChangeAspect="1"/>
          </p:cNvGraphicFramePr>
          <p:nvPr/>
        </p:nvGraphicFramePr>
        <p:xfrm>
          <a:off x="7089776" y="6073777"/>
          <a:ext cx="2676524" cy="2012950"/>
        </p:xfrm>
        <a:graphic>
          <a:graphicData uri="http://schemas.openxmlformats.org/presentationml/2006/ole">
            <mc:AlternateContent xmlns:mc="http://schemas.openxmlformats.org/markup-compatibility/2006">
              <mc:Choice xmlns:v="urn:schemas-microsoft-com:vml" Requires="v">
                <p:oleObj name="Equation" r:id="rId2" imgW="939600" imgH="711000" progId="Equation.3">
                  <p:embed/>
                </p:oleObj>
              </mc:Choice>
              <mc:Fallback>
                <p:oleObj name="Equation" r:id="rId2" imgW="939600" imgH="711000" progId="Equation.3">
                  <p:embed/>
                  <p:pic>
                    <p:nvPicPr>
                      <p:cNvPr id="8079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776" y="6073777"/>
                        <a:ext cx="2676524" cy="201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07940" name="Object 4"/>
          <p:cNvGraphicFramePr>
            <a:graphicFrameLocks noChangeAspect="1"/>
          </p:cNvGraphicFramePr>
          <p:nvPr/>
        </p:nvGraphicFramePr>
        <p:xfrm>
          <a:off x="7089776" y="8540751"/>
          <a:ext cx="2857500" cy="2012950"/>
        </p:xfrm>
        <a:graphic>
          <a:graphicData uri="http://schemas.openxmlformats.org/presentationml/2006/ole">
            <mc:AlternateContent xmlns:mc="http://schemas.openxmlformats.org/markup-compatibility/2006">
              <mc:Choice xmlns:v="urn:schemas-microsoft-com:vml" Requires="v">
                <p:oleObj name="Equation" r:id="rId4" imgW="1002960" imgH="711000" progId="Equation.3">
                  <p:embed/>
                </p:oleObj>
              </mc:Choice>
              <mc:Fallback>
                <p:oleObj name="Equation" r:id="rId4" imgW="1002960" imgH="711000" progId="Equation.3">
                  <p:embed/>
                  <p:pic>
                    <p:nvPicPr>
                      <p:cNvPr id="80794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776" y="8540751"/>
                        <a:ext cx="2857500" cy="201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07941" name="Object 5"/>
          <p:cNvGraphicFramePr>
            <a:graphicFrameLocks noChangeAspect="1"/>
          </p:cNvGraphicFramePr>
          <p:nvPr/>
        </p:nvGraphicFramePr>
        <p:xfrm>
          <a:off x="7089777" y="3606801"/>
          <a:ext cx="2822574" cy="2012950"/>
        </p:xfrm>
        <a:graphic>
          <a:graphicData uri="http://schemas.openxmlformats.org/presentationml/2006/ole">
            <mc:AlternateContent xmlns:mc="http://schemas.openxmlformats.org/markup-compatibility/2006">
              <mc:Choice xmlns:v="urn:schemas-microsoft-com:vml" Requires="v">
                <p:oleObj name="Equation" r:id="rId6" imgW="990360" imgH="711000" progId="Equation.3">
                  <p:embed/>
                </p:oleObj>
              </mc:Choice>
              <mc:Fallback>
                <p:oleObj name="Equation" r:id="rId6" imgW="990360" imgH="711000" progId="Equation.3">
                  <p:embed/>
                  <p:pic>
                    <p:nvPicPr>
                      <p:cNvPr id="80794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9777" y="3606801"/>
                        <a:ext cx="2822574" cy="201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07942" name="Object 6"/>
          <p:cNvGraphicFramePr>
            <a:graphicFrameLocks noChangeAspect="1"/>
          </p:cNvGraphicFramePr>
          <p:nvPr/>
        </p:nvGraphicFramePr>
        <p:xfrm>
          <a:off x="7089777" y="11007727"/>
          <a:ext cx="2495550" cy="2012950"/>
        </p:xfrm>
        <a:graphic>
          <a:graphicData uri="http://schemas.openxmlformats.org/presentationml/2006/ole">
            <mc:AlternateContent xmlns:mc="http://schemas.openxmlformats.org/markup-compatibility/2006">
              <mc:Choice xmlns:v="urn:schemas-microsoft-com:vml" Requires="v">
                <p:oleObj name="Equation" r:id="rId8" imgW="876240" imgH="711000" progId="Equation.3">
                  <p:embed/>
                </p:oleObj>
              </mc:Choice>
              <mc:Fallback>
                <p:oleObj name="Equation" r:id="rId8" imgW="876240" imgH="711000" progId="Equation.3">
                  <p:embed/>
                  <p:pic>
                    <p:nvPicPr>
                      <p:cNvPr id="807942"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9777" y="11007727"/>
                        <a:ext cx="2495550" cy="201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07943" name="Rectangle 7"/>
          <p:cNvSpPr>
            <a:spLocks noChangeArrowheads="1"/>
          </p:cNvSpPr>
          <p:nvPr/>
        </p:nvSpPr>
        <p:spPr bwMode="auto">
          <a:xfrm>
            <a:off x="3946527" y="4308476"/>
            <a:ext cx="2711450" cy="1077218"/>
          </a:xfrm>
          <a:prstGeom prst="rect">
            <a:avLst/>
          </a:prstGeom>
          <a:noFill/>
          <a:ln w="9525">
            <a:noFill/>
            <a:miter lim="800000"/>
            <a:headEnd/>
            <a:tailEnd/>
          </a:ln>
          <a:effectLst/>
        </p:spPr>
        <p:txBody>
          <a:bodyPr>
            <a:spAutoFit/>
          </a:bodyPr>
          <a:lstStyle/>
          <a:p>
            <a:pPr eaLnBrk="1" hangingPunct="1">
              <a:buClr>
                <a:srgbClr val="FF6600"/>
              </a:buClr>
            </a:pPr>
            <a:r>
              <a:rPr lang="en-US" sz="3200"/>
              <a:t>Projective</a:t>
            </a:r>
          </a:p>
          <a:p>
            <a:pPr eaLnBrk="1" hangingPunct="1">
              <a:buClr>
                <a:srgbClr val="FF6600"/>
              </a:buClr>
            </a:pPr>
            <a:r>
              <a:rPr lang="en-US" sz="3200"/>
              <a:t>8 dof</a:t>
            </a:r>
          </a:p>
        </p:txBody>
      </p:sp>
      <p:sp>
        <p:nvSpPr>
          <p:cNvPr id="807944" name="Rectangle 8"/>
          <p:cNvSpPr>
            <a:spLocks noChangeArrowheads="1"/>
          </p:cNvSpPr>
          <p:nvPr/>
        </p:nvSpPr>
        <p:spPr bwMode="auto">
          <a:xfrm>
            <a:off x="3946527" y="6670676"/>
            <a:ext cx="2711450" cy="1077218"/>
          </a:xfrm>
          <a:prstGeom prst="rect">
            <a:avLst/>
          </a:prstGeom>
          <a:noFill/>
          <a:ln w="9525">
            <a:noFill/>
            <a:miter lim="800000"/>
            <a:headEnd/>
            <a:tailEnd/>
          </a:ln>
          <a:effectLst/>
        </p:spPr>
        <p:txBody>
          <a:bodyPr>
            <a:spAutoFit/>
          </a:bodyPr>
          <a:lstStyle/>
          <a:p>
            <a:pPr eaLnBrk="1" hangingPunct="1">
              <a:buClr>
                <a:srgbClr val="FF6600"/>
              </a:buClr>
            </a:pPr>
            <a:r>
              <a:rPr lang="en-US" sz="3200"/>
              <a:t>Affine</a:t>
            </a:r>
          </a:p>
          <a:p>
            <a:pPr eaLnBrk="1" hangingPunct="1">
              <a:buClr>
                <a:srgbClr val="FF6600"/>
              </a:buClr>
            </a:pPr>
            <a:r>
              <a:rPr lang="en-US" sz="3200"/>
              <a:t>6 dof</a:t>
            </a:r>
          </a:p>
        </p:txBody>
      </p:sp>
      <p:sp>
        <p:nvSpPr>
          <p:cNvPr id="807945" name="Rectangle 9"/>
          <p:cNvSpPr>
            <a:spLocks noChangeArrowheads="1"/>
          </p:cNvSpPr>
          <p:nvPr/>
        </p:nvSpPr>
        <p:spPr bwMode="auto">
          <a:xfrm>
            <a:off x="3946527" y="9163050"/>
            <a:ext cx="2711450" cy="1077218"/>
          </a:xfrm>
          <a:prstGeom prst="rect">
            <a:avLst/>
          </a:prstGeom>
          <a:noFill/>
          <a:ln w="9525">
            <a:noFill/>
            <a:miter lim="800000"/>
            <a:headEnd/>
            <a:tailEnd/>
          </a:ln>
          <a:effectLst/>
        </p:spPr>
        <p:txBody>
          <a:bodyPr>
            <a:spAutoFit/>
          </a:bodyPr>
          <a:lstStyle/>
          <a:p>
            <a:pPr eaLnBrk="1" hangingPunct="1">
              <a:buClr>
                <a:srgbClr val="FF6600"/>
              </a:buClr>
            </a:pPr>
            <a:r>
              <a:rPr lang="en-US" sz="3200"/>
              <a:t>Similarity</a:t>
            </a:r>
          </a:p>
          <a:p>
            <a:pPr eaLnBrk="1" hangingPunct="1">
              <a:buClr>
                <a:srgbClr val="FF6600"/>
              </a:buClr>
            </a:pPr>
            <a:r>
              <a:rPr lang="en-US" sz="3200"/>
              <a:t>4 dof</a:t>
            </a:r>
          </a:p>
        </p:txBody>
      </p:sp>
      <p:sp>
        <p:nvSpPr>
          <p:cNvPr id="807946" name="Rectangle 10"/>
          <p:cNvSpPr>
            <a:spLocks noChangeArrowheads="1"/>
          </p:cNvSpPr>
          <p:nvPr/>
        </p:nvSpPr>
        <p:spPr bwMode="auto">
          <a:xfrm>
            <a:off x="3946527" y="11560176"/>
            <a:ext cx="2711450" cy="1077218"/>
          </a:xfrm>
          <a:prstGeom prst="rect">
            <a:avLst/>
          </a:prstGeom>
          <a:noFill/>
          <a:ln w="9525">
            <a:noFill/>
            <a:miter lim="800000"/>
            <a:headEnd/>
            <a:tailEnd/>
          </a:ln>
          <a:effectLst/>
        </p:spPr>
        <p:txBody>
          <a:bodyPr>
            <a:spAutoFit/>
          </a:bodyPr>
          <a:lstStyle/>
          <a:p>
            <a:pPr eaLnBrk="1" hangingPunct="1">
              <a:buClr>
                <a:srgbClr val="FF6600"/>
              </a:buClr>
            </a:pPr>
            <a:r>
              <a:rPr lang="en-US" sz="3200"/>
              <a:t>Euclidean</a:t>
            </a:r>
          </a:p>
          <a:p>
            <a:pPr eaLnBrk="1" hangingPunct="1">
              <a:buClr>
                <a:srgbClr val="FF6600"/>
              </a:buClr>
            </a:pPr>
            <a:r>
              <a:rPr lang="en-US" sz="3200"/>
              <a:t>3 dof</a:t>
            </a:r>
          </a:p>
        </p:txBody>
      </p:sp>
      <p:sp>
        <p:nvSpPr>
          <p:cNvPr id="807947" name="AutoShape 11"/>
          <p:cNvSpPr>
            <a:spLocks noChangeArrowheads="1"/>
          </p:cNvSpPr>
          <p:nvPr/>
        </p:nvSpPr>
        <p:spPr bwMode="auto">
          <a:xfrm rot="19521190">
            <a:off x="10537827" y="6670677"/>
            <a:ext cx="1352550" cy="831850"/>
          </a:xfrm>
          <a:prstGeom prst="parallelogram">
            <a:avLst>
              <a:gd name="adj" fmla="val 40649"/>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7948" name="Freeform 12"/>
          <p:cNvSpPr>
            <a:spLocks/>
          </p:cNvSpPr>
          <p:nvPr/>
        </p:nvSpPr>
        <p:spPr bwMode="auto">
          <a:xfrm rot="1128942">
            <a:off x="11004551" y="4159250"/>
            <a:ext cx="1035050" cy="968376"/>
          </a:xfrm>
          <a:custGeom>
            <a:avLst/>
            <a:gdLst/>
            <a:ahLst/>
            <a:cxnLst>
              <a:cxn ang="0">
                <a:pos x="88" y="0"/>
              </a:cxn>
              <a:cxn ang="0">
                <a:pos x="417" y="10"/>
              </a:cxn>
              <a:cxn ang="0">
                <a:pos x="494" y="406"/>
              </a:cxn>
              <a:cxn ang="0">
                <a:pos x="0" y="468"/>
              </a:cxn>
              <a:cxn ang="0">
                <a:pos x="88" y="0"/>
              </a:cxn>
            </a:cxnLst>
            <a:rect l="0" t="0" r="r" b="b"/>
            <a:pathLst>
              <a:path w="494" h="468">
                <a:moveTo>
                  <a:pt x="88" y="0"/>
                </a:moveTo>
                <a:lnTo>
                  <a:pt x="417" y="10"/>
                </a:lnTo>
                <a:lnTo>
                  <a:pt x="494" y="406"/>
                </a:lnTo>
                <a:lnTo>
                  <a:pt x="0" y="468"/>
                </a:lnTo>
                <a:lnTo>
                  <a:pt x="88" y="0"/>
                </a:lnTo>
                <a:close/>
              </a:path>
            </a:pathLst>
          </a:custGeom>
          <a:solidFill>
            <a:schemeClr val="accent1"/>
          </a:solidFill>
          <a:ln w="9525">
            <a:solidFill>
              <a:schemeClr val="tx1"/>
            </a:solidFill>
            <a:round/>
            <a:headEnd/>
            <a:tailEnd/>
          </a:ln>
          <a:effectLst/>
        </p:spPr>
        <p:txBody>
          <a:bodyPr/>
          <a:lstStyle/>
          <a:p>
            <a:endParaRPr lang="en-US" sz="6000"/>
          </a:p>
        </p:txBody>
      </p:sp>
      <p:sp>
        <p:nvSpPr>
          <p:cNvPr id="807949" name="Rectangle 13"/>
          <p:cNvSpPr>
            <a:spLocks noChangeArrowheads="1"/>
          </p:cNvSpPr>
          <p:nvPr/>
        </p:nvSpPr>
        <p:spPr bwMode="auto">
          <a:xfrm>
            <a:off x="12306300" y="8896351"/>
            <a:ext cx="952500" cy="822326"/>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7950" name="Rectangle 14"/>
          <p:cNvSpPr>
            <a:spLocks noChangeArrowheads="1"/>
          </p:cNvSpPr>
          <p:nvPr/>
        </p:nvSpPr>
        <p:spPr bwMode="auto">
          <a:xfrm>
            <a:off x="11112501" y="11725277"/>
            <a:ext cx="641350" cy="612774"/>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7951" name="Rectangle 15"/>
          <p:cNvSpPr>
            <a:spLocks noChangeArrowheads="1"/>
          </p:cNvSpPr>
          <p:nvPr/>
        </p:nvSpPr>
        <p:spPr bwMode="auto">
          <a:xfrm rot="2795967">
            <a:off x="12301538" y="11685588"/>
            <a:ext cx="492124" cy="939800"/>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7952" name="Rectangle 16"/>
          <p:cNvSpPr>
            <a:spLocks noChangeArrowheads="1"/>
          </p:cNvSpPr>
          <p:nvPr/>
        </p:nvSpPr>
        <p:spPr bwMode="auto">
          <a:xfrm rot="20383658">
            <a:off x="10941051" y="9588501"/>
            <a:ext cx="946150" cy="628650"/>
          </a:xfrm>
          <a:prstGeom prst="rect">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7953" name="AutoShape 17"/>
          <p:cNvSpPr>
            <a:spLocks noChangeArrowheads="1"/>
          </p:cNvSpPr>
          <p:nvPr/>
        </p:nvSpPr>
        <p:spPr bwMode="auto">
          <a:xfrm>
            <a:off x="12369800" y="6975476"/>
            <a:ext cx="600076" cy="657224"/>
          </a:xfrm>
          <a:prstGeom prst="parallelogram">
            <a:avLst>
              <a:gd name="adj" fmla="val 2139"/>
            </a:avLst>
          </a:prstGeom>
          <a:solidFill>
            <a:schemeClr val="accent1"/>
          </a:solidFill>
          <a:ln w="9525">
            <a:solidFill>
              <a:schemeClr val="tx1"/>
            </a:solidFill>
            <a:miter lim="800000"/>
            <a:headEnd/>
            <a:tailEnd/>
          </a:ln>
          <a:effectLst/>
        </p:spPr>
        <p:txBody>
          <a:bodyPr wrap="none" anchor="ctr"/>
          <a:lstStyle/>
          <a:p>
            <a:endParaRPr lang="en-US" sz="6000"/>
          </a:p>
        </p:txBody>
      </p:sp>
      <p:sp>
        <p:nvSpPr>
          <p:cNvPr id="807954" name="Freeform 18"/>
          <p:cNvSpPr>
            <a:spLocks/>
          </p:cNvSpPr>
          <p:nvPr/>
        </p:nvSpPr>
        <p:spPr bwMode="auto">
          <a:xfrm>
            <a:off x="12487277" y="4213226"/>
            <a:ext cx="654050" cy="1000124"/>
          </a:xfrm>
          <a:custGeom>
            <a:avLst/>
            <a:gdLst/>
            <a:ahLst/>
            <a:cxnLst>
              <a:cxn ang="0">
                <a:pos x="0" y="0"/>
              </a:cxn>
              <a:cxn ang="0">
                <a:pos x="216" y="82"/>
              </a:cxn>
              <a:cxn ang="0">
                <a:pos x="252" y="458"/>
              </a:cxn>
              <a:cxn ang="0">
                <a:pos x="108" y="304"/>
              </a:cxn>
              <a:cxn ang="0">
                <a:pos x="0" y="0"/>
              </a:cxn>
            </a:cxnLst>
            <a:rect l="0" t="0" r="r" b="b"/>
            <a:pathLst>
              <a:path w="252" h="458">
                <a:moveTo>
                  <a:pt x="0" y="0"/>
                </a:moveTo>
                <a:lnTo>
                  <a:pt x="216" y="82"/>
                </a:lnTo>
                <a:lnTo>
                  <a:pt x="252" y="458"/>
                </a:lnTo>
                <a:lnTo>
                  <a:pt x="108" y="304"/>
                </a:lnTo>
                <a:lnTo>
                  <a:pt x="0" y="0"/>
                </a:lnTo>
                <a:close/>
              </a:path>
            </a:pathLst>
          </a:custGeom>
          <a:solidFill>
            <a:schemeClr val="accent1"/>
          </a:solidFill>
          <a:ln w="9525">
            <a:solidFill>
              <a:schemeClr val="tx1"/>
            </a:solidFill>
            <a:round/>
            <a:headEnd/>
            <a:tailEnd/>
          </a:ln>
          <a:effectLst/>
        </p:spPr>
        <p:txBody>
          <a:bodyPr/>
          <a:lstStyle/>
          <a:p>
            <a:endParaRPr lang="en-US" sz="6000"/>
          </a:p>
        </p:txBody>
      </p:sp>
      <p:sp>
        <p:nvSpPr>
          <p:cNvPr id="807955" name="Rectangle 19"/>
          <p:cNvSpPr>
            <a:spLocks noChangeArrowheads="1"/>
          </p:cNvSpPr>
          <p:nvPr/>
        </p:nvSpPr>
        <p:spPr bwMode="auto">
          <a:xfrm>
            <a:off x="13868401" y="3927476"/>
            <a:ext cx="6978650" cy="1569660"/>
          </a:xfrm>
          <a:prstGeom prst="rect">
            <a:avLst/>
          </a:prstGeom>
          <a:noFill/>
          <a:ln w="9525">
            <a:noFill/>
            <a:miter lim="800000"/>
            <a:headEnd/>
            <a:tailEnd/>
          </a:ln>
          <a:effectLst/>
        </p:spPr>
        <p:txBody>
          <a:bodyPr>
            <a:spAutoFit/>
          </a:bodyPr>
          <a:lstStyle/>
          <a:p>
            <a:pPr eaLnBrk="1" hangingPunct="1">
              <a:buClr>
                <a:srgbClr val="FF6600"/>
              </a:buClr>
            </a:pPr>
            <a:r>
              <a:rPr lang="en-US" sz="3200"/>
              <a:t>Concurrency, collinearity, order of contact (intersection, tangency, inflection, etc.), cross ratio</a:t>
            </a:r>
          </a:p>
        </p:txBody>
      </p:sp>
      <p:sp>
        <p:nvSpPr>
          <p:cNvPr id="807956" name="Rectangle 20"/>
          <p:cNvSpPr>
            <a:spLocks noChangeArrowheads="1"/>
          </p:cNvSpPr>
          <p:nvPr/>
        </p:nvSpPr>
        <p:spPr bwMode="auto">
          <a:xfrm>
            <a:off x="13881101" y="6273801"/>
            <a:ext cx="6978650" cy="1077218"/>
          </a:xfrm>
          <a:prstGeom prst="rect">
            <a:avLst/>
          </a:prstGeom>
          <a:noFill/>
          <a:ln w="9525">
            <a:noFill/>
            <a:miter lim="800000"/>
            <a:headEnd/>
            <a:tailEnd/>
          </a:ln>
          <a:effectLst/>
        </p:spPr>
        <p:txBody>
          <a:bodyPr>
            <a:spAutoFit/>
          </a:bodyPr>
          <a:lstStyle/>
          <a:p>
            <a:pPr eaLnBrk="1" hangingPunct="1">
              <a:buClr>
                <a:srgbClr val="FF6600"/>
              </a:buClr>
            </a:pPr>
            <a:r>
              <a:rPr lang="en-US" sz="3200"/>
              <a:t>Parallellism, ratio of areas, ratio of lengths on parallel lines (e.g midpoints).</a:t>
            </a:r>
          </a:p>
        </p:txBody>
      </p:sp>
      <p:sp>
        <p:nvSpPr>
          <p:cNvPr id="807957" name="Rectangle 21"/>
          <p:cNvSpPr>
            <a:spLocks noChangeArrowheads="1"/>
          </p:cNvSpPr>
          <p:nvPr/>
        </p:nvSpPr>
        <p:spPr bwMode="auto">
          <a:xfrm>
            <a:off x="13874751" y="8947151"/>
            <a:ext cx="6978650" cy="913070"/>
          </a:xfrm>
          <a:prstGeom prst="rect">
            <a:avLst/>
          </a:prstGeom>
          <a:noFill/>
          <a:ln w="9525">
            <a:noFill/>
            <a:miter lim="800000"/>
            <a:headEnd/>
            <a:tailEnd/>
          </a:ln>
          <a:effectLst/>
        </p:spPr>
        <p:txBody>
          <a:bodyPr>
            <a:spAutoFit/>
          </a:bodyPr>
          <a:lstStyle/>
          <a:p>
            <a:pPr eaLnBrk="1" hangingPunct="1">
              <a:buClr>
                <a:srgbClr val="FF6600"/>
              </a:buClr>
            </a:pPr>
            <a:r>
              <a:rPr lang="en-US" sz="3200"/>
              <a:t>Ratios of any edge lengths, angles.</a:t>
            </a:r>
          </a:p>
          <a:p>
            <a:pPr eaLnBrk="1" hangingPunct="1">
              <a:buClr>
                <a:srgbClr val="FF6600"/>
              </a:buClr>
            </a:pPr>
            <a:endParaRPr lang="en-US" sz="3200" baseline="-25000">
              <a:cs typeface="Arial" pitchFamily="34" charset="0"/>
            </a:endParaRPr>
          </a:p>
        </p:txBody>
      </p:sp>
      <p:sp>
        <p:nvSpPr>
          <p:cNvPr id="807958" name="Rectangle 22"/>
          <p:cNvSpPr>
            <a:spLocks noChangeArrowheads="1"/>
          </p:cNvSpPr>
          <p:nvPr/>
        </p:nvSpPr>
        <p:spPr bwMode="auto">
          <a:xfrm>
            <a:off x="13982701" y="11728451"/>
            <a:ext cx="6978650" cy="913070"/>
          </a:xfrm>
          <a:prstGeom prst="rect">
            <a:avLst/>
          </a:prstGeom>
          <a:noFill/>
          <a:ln w="9525">
            <a:noFill/>
            <a:miter lim="800000"/>
            <a:headEnd/>
            <a:tailEnd/>
          </a:ln>
          <a:effectLst/>
        </p:spPr>
        <p:txBody>
          <a:bodyPr>
            <a:spAutoFit/>
          </a:bodyPr>
          <a:lstStyle/>
          <a:p>
            <a:pPr eaLnBrk="1" hangingPunct="1">
              <a:buClr>
                <a:srgbClr val="FF6600"/>
              </a:buClr>
            </a:pPr>
            <a:r>
              <a:rPr lang="en-US" sz="3200"/>
              <a:t>Absolute lengths, areas.</a:t>
            </a:r>
          </a:p>
          <a:p>
            <a:pPr eaLnBrk="1" hangingPunct="1">
              <a:buClr>
                <a:srgbClr val="FF6600"/>
              </a:buClr>
            </a:pPr>
            <a:endParaRPr lang="en-US" sz="3200" baseline="-25000">
              <a:cs typeface="Arial"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r>
              <a:rPr lang="en-US"/>
              <a:t>Computer Vision, Robert Pless</a:t>
            </a:r>
          </a:p>
        </p:txBody>
      </p:sp>
      <p:sp>
        <p:nvSpPr>
          <p:cNvPr id="808962" name="Text Box 2"/>
          <p:cNvSpPr txBox="1">
            <a:spLocks noChangeArrowheads="1"/>
          </p:cNvSpPr>
          <p:nvPr/>
        </p:nvSpPr>
        <p:spPr bwMode="auto">
          <a:xfrm>
            <a:off x="7010400" y="457200"/>
            <a:ext cx="10210800" cy="1446550"/>
          </a:xfrm>
          <a:prstGeom prst="rect">
            <a:avLst/>
          </a:prstGeom>
          <a:noFill/>
          <a:ln w="9525">
            <a:noFill/>
            <a:miter lim="800000"/>
            <a:headEnd/>
            <a:tailEnd/>
          </a:ln>
          <a:effectLst/>
        </p:spPr>
        <p:txBody>
          <a:bodyPr>
            <a:spAutoFit/>
          </a:bodyPr>
          <a:lstStyle/>
          <a:p>
            <a:pPr algn="ctr">
              <a:spcBef>
                <a:spcPct val="50000"/>
              </a:spcBef>
            </a:pPr>
            <a:r>
              <a:rPr lang="en-US" altLang="en-US" sz="8800">
                <a:latin typeface="Times"/>
              </a:rPr>
              <a:t>Image registration</a:t>
            </a:r>
          </a:p>
        </p:txBody>
      </p:sp>
      <p:sp>
        <p:nvSpPr>
          <p:cNvPr id="808963" name="Text Box 3"/>
          <p:cNvSpPr txBox="1">
            <a:spLocks noChangeArrowheads="1"/>
          </p:cNvSpPr>
          <p:nvPr/>
        </p:nvSpPr>
        <p:spPr bwMode="auto">
          <a:xfrm>
            <a:off x="4114800" y="2743201"/>
            <a:ext cx="14325600" cy="2862322"/>
          </a:xfrm>
          <a:prstGeom prst="rect">
            <a:avLst/>
          </a:prstGeom>
          <a:noFill/>
          <a:ln w="9525">
            <a:noFill/>
            <a:miter lim="800000"/>
            <a:headEnd/>
            <a:tailEnd/>
          </a:ln>
          <a:effectLst/>
        </p:spPr>
        <p:txBody>
          <a:bodyPr>
            <a:spAutoFit/>
          </a:bodyPr>
          <a:lstStyle/>
          <a:p>
            <a:pPr>
              <a:spcBef>
                <a:spcPct val="50000"/>
              </a:spcBef>
            </a:pPr>
            <a:r>
              <a:rPr lang="en-US" altLang="en-US" sz="6000">
                <a:latin typeface="Times"/>
              </a:rPr>
              <a:t>Determining the 2d transformation that brings one 		image into alignment (registers it) with another. </a:t>
            </a:r>
          </a:p>
        </p:txBody>
      </p:sp>
      <p:pic>
        <p:nvPicPr>
          <p:cNvPr id="808964" name="Picture 4"/>
          <p:cNvPicPr>
            <a:picLocks noChangeAspect="1" noChangeArrowheads="1"/>
          </p:cNvPicPr>
          <p:nvPr/>
        </p:nvPicPr>
        <p:blipFill>
          <a:blip r:embed="rId3" cstate="print"/>
          <a:srcRect/>
          <a:stretch>
            <a:fillRect/>
          </a:stretch>
        </p:blipFill>
        <p:spPr bwMode="auto">
          <a:xfrm>
            <a:off x="6299200" y="5029200"/>
            <a:ext cx="3251200" cy="3251200"/>
          </a:xfrm>
          <a:prstGeom prst="rect">
            <a:avLst/>
          </a:prstGeom>
          <a:noFill/>
        </p:spPr>
      </p:pic>
      <p:pic>
        <p:nvPicPr>
          <p:cNvPr id="808965" name="Picture 5"/>
          <p:cNvPicPr>
            <a:picLocks noChangeAspect="1" noChangeArrowheads="1"/>
          </p:cNvPicPr>
          <p:nvPr/>
        </p:nvPicPr>
        <p:blipFill>
          <a:blip r:embed="rId4" cstate="print"/>
          <a:srcRect/>
          <a:stretch>
            <a:fillRect/>
          </a:stretch>
        </p:blipFill>
        <p:spPr bwMode="auto">
          <a:xfrm>
            <a:off x="10566400" y="5029200"/>
            <a:ext cx="3251200" cy="3251200"/>
          </a:xfrm>
          <a:prstGeom prst="rect">
            <a:avLst/>
          </a:prstGeom>
          <a:noFill/>
        </p:spPr>
      </p:pic>
      <p:pic>
        <p:nvPicPr>
          <p:cNvPr id="808966" name="Picture 6"/>
          <p:cNvPicPr>
            <a:picLocks noChangeAspect="1" noChangeArrowheads="1"/>
          </p:cNvPicPr>
          <p:nvPr/>
        </p:nvPicPr>
        <p:blipFill>
          <a:blip r:embed="rId5" cstate="print"/>
          <a:srcRect/>
          <a:stretch>
            <a:fillRect/>
          </a:stretch>
        </p:blipFill>
        <p:spPr bwMode="auto">
          <a:xfrm>
            <a:off x="15570200" y="4267200"/>
            <a:ext cx="4699000" cy="4394200"/>
          </a:xfrm>
          <a:prstGeom prst="rect">
            <a:avLst/>
          </a:prstGeom>
          <a:noFill/>
        </p:spPr>
      </p:pic>
      <p:pic>
        <p:nvPicPr>
          <p:cNvPr id="808967" name="Picture 7"/>
          <p:cNvPicPr>
            <a:picLocks noChangeAspect="1" noChangeArrowheads="1"/>
          </p:cNvPicPr>
          <p:nvPr/>
        </p:nvPicPr>
        <p:blipFill>
          <a:blip r:embed="rId6" cstate="print"/>
          <a:srcRect/>
          <a:stretch>
            <a:fillRect/>
          </a:stretch>
        </p:blipFill>
        <p:spPr bwMode="auto">
          <a:xfrm>
            <a:off x="10566400" y="9448800"/>
            <a:ext cx="3251200" cy="3251200"/>
          </a:xfrm>
          <a:prstGeom prst="rect">
            <a:avLst/>
          </a:prstGeom>
          <a:noFill/>
        </p:spPr>
      </p:pic>
      <p:pic>
        <p:nvPicPr>
          <p:cNvPr id="808968" name="Picture 8"/>
          <p:cNvPicPr>
            <a:picLocks noChangeAspect="1" noChangeArrowheads="1"/>
          </p:cNvPicPr>
          <p:nvPr/>
        </p:nvPicPr>
        <p:blipFill>
          <a:blip r:embed="rId7" cstate="print"/>
          <a:srcRect/>
          <a:stretch>
            <a:fillRect/>
          </a:stretch>
        </p:blipFill>
        <p:spPr bwMode="auto">
          <a:xfrm>
            <a:off x="6299200" y="9448800"/>
            <a:ext cx="3251200" cy="3251200"/>
          </a:xfrm>
          <a:prstGeom prst="rect">
            <a:avLst/>
          </a:prstGeom>
          <a:noFill/>
        </p:spPr>
      </p:pic>
      <p:pic>
        <p:nvPicPr>
          <p:cNvPr id="808969" name="Picture 9"/>
          <p:cNvPicPr>
            <a:picLocks noChangeAspect="1" noChangeArrowheads="1"/>
          </p:cNvPicPr>
          <p:nvPr/>
        </p:nvPicPr>
        <p:blipFill>
          <a:blip r:embed="rId8" cstate="print"/>
          <a:srcRect/>
          <a:stretch>
            <a:fillRect/>
          </a:stretch>
        </p:blipFill>
        <p:spPr bwMode="auto">
          <a:xfrm>
            <a:off x="14935200" y="8991600"/>
            <a:ext cx="5562600" cy="41148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Generating hypotheses</a:t>
            </a:r>
          </a:p>
        </p:txBody>
      </p:sp>
      <p:sp>
        <p:nvSpPr>
          <p:cNvPr id="40963" name="Content Placeholder 2"/>
          <p:cNvSpPr>
            <a:spLocks noGrp="1"/>
          </p:cNvSpPr>
          <p:nvPr>
            <p:ph idx="1"/>
          </p:nvPr>
        </p:nvSpPr>
        <p:spPr/>
        <p:txBody>
          <a:bodyPr/>
          <a:lstStyle/>
          <a:p>
            <a:pPr marL="1028700" indent="-1028700">
              <a:buFont typeface="Calibri" pitchFamily="34" charset="0"/>
              <a:buAutoNum type="arabicPeriod"/>
            </a:pPr>
            <a:r>
              <a:rPr lang="en-US"/>
              <a:t>Sliding window</a:t>
            </a:r>
          </a:p>
          <a:p>
            <a:pPr marL="1828800" lvl="1" indent="-1028700"/>
            <a:r>
              <a:rPr lang="en-US"/>
              <a:t>Test patch at each location and scale</a:t>
            </a:r>
          </a:p>
          <a:p>
            <a:pPr marL="1828800" lvl="1" indent="-1028700"/>
            <a:endParaRPr lang="en-US"/>
          </a:p>
        </p:txBody>
      </p:sp>
      <p:pic>
        <p:nvPicPr>
          <p:cNvPr id="40964" name="Picture 13" descr="p1010172"/>
          <p:cNvPicPr>
            <a:picLocks noChangeAspect="1" noChangeArrowheads="1"/>
          </p:cNvPicPr>
          <p:nvPr/>
        </p:nvPicPr>
        <p:blipFill>
          <a:blip r:embed="rId2" cstate="print"/>
          <a:srcRect/>
          <a:stretch>
            <a:fillRect/>
          </a:stretch>
        </p:blipFill>
        <p:spPr bwMode="auto">
          <a:xfrm>
            <a:off x="6553200" y="5159377"/>
            <a:ext cx="6096000" cy="4625974"/>
          </a:xfrm>
          <a:prstGeom prst="rect">
            <a:avLst/>
          </a:prstGeom>
          <a:noFill/>
          <a:ln w="9525">
            <a:noFill/>
            <a:miter lim="800000"/>
            <a:headEnd/>
            <a:tailEnd/>
          </a:ln>
        </p:spPr>
      </p:pic>
      <p:sp>
        <p:nvSpPr>
          <p:cNvPr id="6" name="Rectangle 5"/>
          <p:cNvSpPr>
            <a:spLocks noChangeArrowheads="1"/>
          </p:cNvSpPr>
          <p:nvPr/>
        </p:nvSpPr>
        <p:spPr bwMode="auto">
          <a:xfrm>
            <a:off x="6553201" y="5181600"/>
            <a:ext cx="501650" cy="1320800"/>
          </a:xfrm>
          <a:prstGeom prst="rect">
            <a:avLst/>
          </a:prstGeom>
          <a:noFill/>
          <a:ln w="38100">
            <a:solidFill>
              <a:srgbClr val="FF0000"/>
            </a:solidFill>
            <a:miter lim="800000"/>
            <a:headEnd/>
            <a:tailEnd/>
          </a:ln>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spTree>
    <p:extLst>
      <p:ext uri="{BB962C8B-B14F-4D97-AF65-F5344CB8AC3E}">
        <p14:creationId xmlns:p14="http://schemas.microsoft.com/office/powerpoint/2010/main" val="255165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121 -0.00162 C 0.15504 -0.0051 0.31129 -0.00811 0.31007 0.00092 C 0.30938 0.01041 -0.00416 0.04051 -0.00625 0.05486 C -0.00798 0.06967 0.29792 0.07731 0.29809 0.08912 C 0.29827 0.10069 -0.00503 0.11365 -0.00503 0.12546 C -0.00503 0.13703 0.29809 0.14745 0.29809 0.15902 C 0.29809 0.17083 -0.00312 0.18819 -0.00503 0.1956 C -0.00677 0.20324 0.28559 0.1993 0.28698 0.20532 C 0.28854 0.21088 0.00156 0.22384 0.00365 0.22963 C 0.00573 0.23541 0.15243 0.23773 0.29931 0.24074 " pathEditMode="relative" rAng="0" ptsTypes="aaaaaaaaaA">
                                      <p:cBhvr>
                                        <p:cTn id="6" dur="2000" fill="hold"/>
                                        <p:tgtEl>
                                          <p:spTgt spid="6"/>
                                        </p:tgtEl>
                                        <p:attrNameLst>
                                          <p:attrName>ppt_x</p:attrName>
                                          <p:attrName>ppt_y</p:attrName>
                                        </p:attrNameLst>
                                      </p:cBhvr>
                                      <p:rCtr x="15300" y="11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sp>
        <p:nvSpPr>
          <p:cNvPr id="811010" name="Rectangle 2"/>
          <p:cNvSpPr>
            <a:spLocks noGrp="1" noChangeArrowheads="1"/>
          </p:cNvSpPr>
          <p:nvPr>
            <p:ph type="title"/>
          </p:nvPr>
        </p:nvSpPr>
        <p:spPr/>
        <p:txBody>
          <a:bodyPr/>
          <a:lstStyle/>
          <a:p>
            <a:r>
              <a:rPr lang="en-US" b="1">
                <a:effectLst>
                  <a:outerShdw blurRad="38100" dist="38100" dir="2700000" algn="tl">
                    <a:srgbClr val="C0C0C0"/>
                  </a:outerShdw>
                </a:effectLst>
              </a:rPr>
              <a:t>Image Warping</a:t>
            </a:r>
            <a:endParaRPr lang="en-US"/>
          </a:p>
        </p:txBody>
      </p:sp>
      <p:sp>
        <p:nvSpPr>
          <p:cNvPr id="811011" name="Rectangle 3"/>
          <p:cNvSpPr>
            <a:spLocks noGrp="1" noChangeArrowheads="1"/>
          </p:cNvSpPr>
          <p:nvPr>
            <p:ph type="body" idx="1"/>
          </p:nvPr>
        </p:nvSpPr>
        <p:spPr/>
        <p:txBody>
          <a:bodyPr/>
          <a:lstStyle/>
          <a:p>
            <a:r>
              <a:rPr lang="en-US" sz="3600">
                <a:effectLst>
                  <a:outerShdw blurRad="38100" dist="38100" dir="2700000" algn="tl">
                    <a:srgbClr val="C0C0C0"/>
                  </a:outerShdw>
                </a:effectLst>
              </a:rPr>
              <a:t>What kind of warps are these?</a:t>
            </a:r>
            <a:endParaRPr lang="en-US"/>
          </a:p>
        </p:txBody>
      </p:sp>
      <p:pic>
        <p:nvPicPr>
          <p:cNvPr id="811012" name="Picture 4"/>
          <p:cNvPicPr>
            <a:picLocks noChangeAspect="1" noChangeArrowheads="1"/>
          </p:cNvPicPr>
          <p:nvPr/>
        </p:nvPicPr>
        <p:blipFill>
          <a:blip r:embed="rId3" cstate="print">
            <a:lum contrast="12000"/>
          </a:blip>
          <a:srcRect/>
          <a:stretch>
            <a:fillRect/>
          </a:stretch>
        </p:blipFill>
        <p:spPr bwMode="auto">
          <a:xfrm>
            <a:off x="5181601" y="8077201"/>
            <a:ext cx="3790950" cy="3790950"/>
          </a:xfrm>
          <a:prstGeom prst="rect">
            <a:avLst/>
          </a:prstGeom>
          <a:noFill/>
          <a:ln w="12700">
            <a:noFill/>
            <a:miter lim="800000"/>
            <a:headEnd type="none" w="sm" len="sm"/>
            <a:tailEnd type="none" w="sm" len="sm"/>
          </a:ln>
          <a:effectLst/>
        </p:spPr>
      </p:pic>
      <p:pic>
        <p:nvPicPr>
          <p:cNvPr id="811013" name="Picture 5"/>
          <p:cNvPicPr>
            <a:picLocks noChangeAspect="1" noChangeArrowheads="1"/>
          </p:cNvPicPr>
          <p:nvPr/>
        </p:nvPicPr>
        <p:blipFill>
          <a:blip r:embed="rId4" cstate="print">
            <a:lum contrast="12000"/>
          </a:blip>
          <a:srcRect/>
          <a:stretch>
            <a:fillRect/>
          </a:stretch>
        </p:blipFill>
        <p:spPr bwMode="auto">
          <a:xfrm>
            <a:off x="15392401" y="7467600"/>
            <a:ext cx="4933950" cy="4876800"/>
          </a:xfrm>
          <a:prstGeom prst="rect">
            <a:avLst/>
          </a:prstGeom>
          <a:noFill/>
          <a:ln w="12700">
            <a:noFill/>
            <a:miter lim="800000"/>
            <a:headEnd type="none" w="sm" len="sm"/>
            <a:tailEnd type="none" w="sm" len="sm"/>
          </a:ln>
          <a:effectLst/>
        </p:spPr>
      </p:pic>
      <p:graphicFrame>
        <p:nvGraphicFramePr>
          <p:cNvPr id="811014" name="Object 6"/>
          <p:cNvGraphicFramePr>
            <a:graphicFrameLocks noChangeAspect="1"/>
          </p:cNvGraphicFramePr>
          <p:nvPr/>
        </p:nvGraphicFramePr>
        <p:xfrm>
          <a:off x="9296400" y="8382000"/>
          <a:ext cx="5943600" cy="2146300"/>
        </p:xfrm>
        <a:graphic>
          <a:graphicData uri="http://schemas.openxmlformats.org/presentationml/2006/ole">
            <mc:AlternateContent xmlns:mc="http://schemas.openxmlformats.org/markup-compatibility/2006">
              <mc:Choice xmlns:v="urn:schemas-microsoft-com:vml" Requires="v">
                <p:oleObj name="Equation" r:id="rId5" imgW="2006280" imgH="711000" progId="Equation.3">
                  <p:embed/>
                </p:oleObj>
              </mc:Choice>
              <mc:Fallback>
                <p:oleObj name="Equation" r:id="rId5" imgW="2006280" imgH="711000" progId="Equation.3">
                  <p:embed/>
                  <p:pic>
                    <p:nvPicPr>
                      <p:cNvPr id="81101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8382000"/>
                        <a:ext cx="5943600" cy="2146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1015" name="Line 7"/>
          <p:cNvSpPr>
            <a:spLocks noChangeShapeType="1"/>
          </p:cNvSpPr>
          <p:nvPr/>
        </p:nvSpPr>
        <p:spPr bwMode="auto">
          <a:xfrm>
            <a:off x="9448800" y="10972800"/>
            <a:ext cx="5791200" cy="0"/>
          </a:xfrm>
          <a:prstGeom prst="line">
            <a:avLst/>
          </a:prstGeom>
          <a:noFill/>
          <a:ln w="28575">
            <a:solidFill>
              <a:schemeClr val="tx1"/>
            </a:solidFill>
            <a:round/>
            <a:headEnd type="none" w="sm" len="sm"/>
            <a:tailEnd type="triangle" w="lg" len="lg"/>
          </a:ln>
          <a:effectLst/>
        </p:spPr>
        <p:txBody>
          <a:bodyPr wrap="none" lIns="184150" tIns="92076" rIns="184150" bIns="92076" anchor="ctr"/>
          <a:lstStyle/>
          <a:p>
            <a:endParaRPr lang="en-US" sz="6000"/>
          </a:p>
        </p:txBody>
      </p:sp>
      <p:pic>
        <p:nvPicPr>
          <p:cNvPr id="811016" name="Picture 8" descr="Intermediate image"/>
          <p:cNvPicPr>
            <a:picLocks noChangeAspect="1" noChangeArrowheads="1"/>
          </p:cNvPicPr>
          <p:nvPr/>
        </p:nvPicPr>
        <p:blipFill>
          <a:blip r:embed="rId7" cstate="print"/>
          <a:srcRect/>
          <a:stretch>
            <a:fillRect/>
          </a:stretch>
        </p:blipFill>
        <p:spPr bwMode="auto">
          <a:xfrm>
            <a:off x="4724400" y="4724400"/>
            <a:ext cx="2286000" cy="1714500"/>
          </a:xfrm>
          <a:prstGeom prst="rect">
            <a:avLst/>
          </a:prstGeom>
          <a:noFill/>
        </p:spPr>
      </p:pic>
      <p:pic>
        <p:nvPicPr>
          <p:cNvPr id="811017" name="Picture 9" descr="An undistorted picture"/>
          <p:cNvPicPr>
            <a:picLocks noChangeAspect="1" noChangeArrowheads="1"/>
          </p:cNvPicPr>
          <p:nvPr/>
        </p:nvPicPr>
        <p:blipFill>
          <a:blip r:embed="rId8" cstate="print"/>
          <a:srcRect/>
          <a:stretch>
            <a:fillRect/>
          </a:stretch>
        </p:blipFill>
        <p:spPr bwMode="auto">
          <a:xfrm>
            <a:off x="7772400" y="4724401"/>
            <a:ext cx="3009900" cy="2000250"/>
          </a:xfrm>
          <a:prstGeom prst="rect">
            <a:avLst/>
          </a:prstGeom>
          <a:noFill/>
        </p:spPr>
      </p:pic>
      <p:pic>
        <p:nvPicPr>
          <p:cNvPr id="811018" name="Picture 10" descr="Distorted by an affinity"/>
          <p:cNvPicPr>
            <a:picLocks noChangeAspect="1" noChangeArrowheads="1"/>
          </p:cNvPicPr>
          <p:nvPr/>
        </p:nvPicPr>
        <p:blipFill>
          <a:blip r:embed="rId9" cstate="print"/>
          <a:srcRect/>
          <a:stretch>
            <a:fillRect/>
          </a:stretch>
        </p:blipFill>
        <p:spPr bwMode="auto">
          <a:xfrm>
            <a:off x="11582400" y="4241801"/>
            <a:ext cx="3505200" cy="27876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10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Computer Vision, Robert Pless</a:t>
            </a:r>
          </a:p>
        </p:txBody>
      </p:sp>
      <p:sp>
        <p:nvSpPr>
          <p:cNvPr id="813058" name="Rectangle 2"/>
          <p:cNvSpPr>
            <a:spLocks noGrp="1" noChangeArrowheads="1"/>
          </p:cNvSpPr>
          <p:nvPr>
            <p:ph type="title"/>
          </p:nvPr>
        </p:nvSpPr>
        <p:spPr/>
        <p:txBody>
          <a:bodyPr/>
          <a:lstStyle/>
          <a:p>
            <a:r>
              <a:rPr lang="en-US"/>
              <a:t>How to solve for these mappings?</a:t>
            </a:r>
          </a:p>
        </p:txBody>
      </p:sp>
      <p:pic>
        <p:nvPicPr>
          <p:cNvPr id="813059" name="Picture 3"/>
          <p:cNvPicPr>
            <a:picLocks noChangeAspect="1" noChangeArrowheads="1"/>
          </p:cNvPicPr>
          <p:nvPr/>
        </p:nvPicPr>
        <p:blipFill>
          <a:blip r:embed="rId2" cstate="print">
            <a:lum contrast="12000"/>
          </a:blip>
          <a:srcRect/>
          <a:stretch>
            <a:fillRect/>
          </a:stretch>
        </p:blipFill>
        <p:spPr bwMode="auto">
          <a:xfrm>
            <a:off x="5181601" y="3810001"/>
            <a:ext cx="3790950" cy="3790950"/>
          </a:xfrm>
          <a:prstGeom prst="rect">
            <a:avLst/>
          </a:prstGeom>
          <a:noFill/>
          <a:ln w="12700">
            <a:noFill/>
            <a:miter lim="800000"/>
            <a:headEnd type="none" w="sm" len="sm"/>
            <a:tailEnd type="none" w="sm" len="sm"/>
          </a:ln>
          <a:effectLst/>
        </p:spPr>
      </p:pic>
      <p:pic>
        <p:nvPicPr>
          <p:cNvPr id="813060" name="Picture 4"/>
          <p:cNvPicPr>
            <a:picLocks noChangeAspect="1" noChangeArrowheads="1"/>
          </p:cNvPicPr>
          <p:nvPr/>
        </p:nvPicPr>
        <p:blipFill>
          <a:blip r:embed="rId3" cstate="print">
            <a:lum contrast="12000"/>
          </a:blip>
          <a:srcRect/>
          <a:stretch>
            <a:fillRect/>
          </a:stretch>
        </p:blipFill>
        <p:spPr bwMode="auto">
          <a:xfrm>
            <a:off x="15392401" y="3200400"/>
            <a:ext cx="4933950" cy="4876800"/>
          </a:xfrm>
          <a:prstGeom prst="rect">
            <a:avLst/>
          </a:prstGeom>
          <a:noFill/>
          <a:ln w="12700">
            <a:noFill/>
            <a:miter lim="800000"/>
            <a:headEnd type="none" w="sm" len="sm"/>
            <a:tailEnd type="none" w="sm" len="sm"/>
          </a:ln>
          <a:effectLst/>
        </p:spPr>
      </p:pic>
      <p:graphicFrame>
        <p:nvGraphicFramePr>
          <p:cNvPr id="813061" name="Object 5"/>
          <p:cNvGraphicFramePr>
            <a:graphicFrameLocks noChangeAspect="1"/>
          </p:cNvGraphicFramePr>
          <p:nvPr/>
        </p:nvGraphicFramePr>
        <p:xfrm>
          <a:off x="9296400" y="4114800"/>
          <a:ext cx="5943600" cy="2146300"/>
        </p:xfrm>
        <a:graphic>
          <a:graphicData uri="http://schemas.openxmlformats.org/presentationml/2006/ole">
            <mc:AlternateContent xmlns:mc="http://schemas.openxmlformats.org/markup-compatibility/2006">
              <mc:Choice xmlns:v="urn:schemas-microsoft-com:vml" Requires="v">
                <p:oleObj name="Equation" r:id="rId4" imgW="2006280" imgH="711000" progId="Equation.3">
                  <p:embed/>
                </p:oleObj>
              </mc:Choice>
              <mc:Fallback>
                <p:oleObj name="Equation" r:id="rId4" imgW="2006280" imgH="711000" progId="Equation.3">
                  <p:embed/>
                  <p:pic>
                    <p:nvPicPr>
                      <p:cNvPr id="81306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4114800"/>
                        <a:ext cx="5943600" cy="2146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3062" name="Text Box 6"/>
          <p:cNvSpPr txBox="1">
            <a:spLocks noChangeArrowheads="1"/>
          </p:cNvSpPr>
          <p:nvPr/>
        </p:nvSpPr>
        <p:spPr bwMode="auto">
          <a:xfrm>
            <a:off x="3964723" y="2968627"/>
            <a:ext cx="1620957" cy="646331"/>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Given:</a:t>
            </a:r>
          </a:p>
        </p:txBody>
      </p:sp>
      <p:sp>
        <p:nvSpPr>
          <p:cNvPr id="813063" name="Text Box 7"/>
          <p:cNvSpPr txBox="1">
            <a:spLocks noChangeArrowheads="1"/>
          </p:cNvSpPr>
          <p:nvPr/>
        </p:nvSpPr>
        <p:spPr bwMode="auto">
          <a:xfrm>
            <a:off x="10508223" y="2895601"/>
            <a:ext cx="2313454" cy="646331"/>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Solve for: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30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3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6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Computer Vision, Robert Pless</a:t>
            </a:r>
          </a:p>
        </p:txBody>
      </p:sp>
      <p:sp>
        <p:nvSpPr>
          <p:cNvPr id="814082" name="Rectangle 2"/>
          <p:cNvSpPr>
            <a:spLocks noGrp="1" noChangeArrowheads="1"/>
          </p:cNvSpPr>
          <p:nvPr>
            <p:ph type="title"/>
          </p:nvPr>
        </p:nvSpPr>
        <p:spPr/>
        <p:txBody>
          <a:bodyPr/>
          <a:lstStyle/>
          <a:p>
            <a:r>
              <a:rPr lang="en-US">
                <a:solidFill>
                  <a:schemeClr val="tx1"/>
                </a:solidFill>
              </a:rPr>
              <a:t>Unwrapping a matrix.</a:t>
            </a:r>
          </a:p>
        </p:txBody>
      </p:sp>
      <p:graphicFrame>
        <p:nvGraphicFramePr>
          <p:cNvPr id="814083" name="Object 3"/>
          <p:cNvGraphicFramePr>
            <a:graphicFrameLocks noGrp="1" noChangeAspect="1"/>
          </p:cNvGraphicFramePr>
          <p:nvPr>
            <p:ph idx="1"/>
          </p:nvPr>
        </p:nvGraphicFramePr>
        <p:xfrm>
          <a:off x="4813300" y="3048001"/>
          <a:ext cx="4241800" cy="3298826"/>
        </p:xfrm>
        <a:graphic>
          <a:graphicData uri="http://schemas.openxmlformats.org/presentationml/2006/ole">
            <mc:AlternateContent xmlns:mc="http://schemas.openxmlformats.org/markup-compatibility/2006">
              <mc:Choice xmlns:v="urn:schemas-microsoft-com:vml" Requires="v">
                <p:oleObj name="Equation" r:id="rId2" imgW="914400" imgH="711000" progId="Equation.3">
                  <p:embed/>
                </p:oleObj>
              </mc:Choice>
              <mc:Fallback>
                <p:oleObj name="Equation" r:id="rId2" imgW="914400" imgH="711000" progId="Equation.3">
                  <p:embed/>
                  <p:pic>
                    <p:nvPicPr>
                      <p:cNvPr id="81408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3048001"/>
                        <a:ext cx="4241800" cy="32988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4084" name="Text Box 4"/>
          <p:cNvSpPr txBox="1">
            <a:spLocks noChangeArrowheads="1"/>
          </p:cNvSpPr>
          <p:nvPr/>
        </p:nvSpPr>
        <p:spPr bwMode="auto">
          <a:xfrm>
            <a:off x="3280370" y="7407276"/>
            <a:ext cx="14781611" cy="7478970"/>
          </a:xfrm>
          <a:prstGeom prst="rect">
            <a:avLst/>
          </a:prstGeom>
          <a:noFill/>
          <a:ln w="9525">
            <a:noFill/>
            <a:miter lim="800000"/>
            <a:headEnd/>
            <a:tailEnd/>
          </a:ln>
          <a:effectLst/>
        </p:spPr>
        <p:txBody>
          <a:bodyPr wrap="none">
            <a:spAutoFit/>
          </a:bodyPr>
          <a:lstStyle/>
          <a:p>
            <a:r>
              <a:rPr lang="en-US" sz="6000"/>
              <a:t>Write out the lines of this matrix equation.</a:t>
            </a:r>
          </a:p>
          <a:p>
            <a:endParaRPr lang="en-US" sz="6000"/>
          </a:p>
          <a:p>
            <a:endParaRPr lang="en-US" sz="6000"/>
          </a:p>
          <a:p>
            <a:endParaRPr lang="en-US" sz="6000"/>
          </a:p>
          <a:p>
            <a:endParaRPr lang="en-US" sz="6000"/>
          </a:p>
          <a:p>
            <a:endParaRPr lang="en-US" sz="6000"/>
          </a:p>
          <a:p>
            <a:endParaRPr lang="en-US" sz="6000"/>
          </a:p>
          <a:p>
            <a:r>
              <a:rPr lang="en-US" sz="6000"/>
              <a:t>And remember which variables are unknown.</a:t>
            </a:r>
          </a:p>
        </p:txBody>
      </p:sp>
      <p:graphicFrame>
        <p:nvGraphicFramePr>
          <p:cNvPr id="814085" name="Object 5"/>
          <p:cNvGraphicFramePr>
            <a:graphicFrameLocks noChangeAspect="1"/>
          </p:cNvGraphicFramePr>
          <p:nvPr/>
        </p:nvGraphicFramePr>
        <p:xfrm>
          <a:off x="9391650" y="8505826"/>
          <a:ext cx="4889500" cy="1181100"/>
        </p:xfrm>
        <a:graphic>
          <a:graphicData uri="http://schemas.openxmlformats.org/presentationml/2006/ole">
            <mc:AlternateContent xmlns:mc="http://schemas.openxmlformats.org/markup-compatibility/2006">
              <mc:Choice xmlns:v="urn:schemas-microsoft-com:vml" Requires="v">
                <p:oleObj name="Equation" r:id="rId4" imgW="1054080" imgH="253800" progId="Equation.3">
                  <p:embed/>
                </p:oleObj>
              </mc:Choice>
              <mc:Fallback>
                <p:oleObj name="Equation" r:id="rId4" imgW="1054080" imgH="253800" progId="Equation.3">
                  <p:embed/>
                  <p:pic>
                    <p:nvPicPr>
                      <p:cNvPr id="81408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1650" y="8505826"/>
                        <a:ext cx="4889500" cy="1181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4086" name="Object 6"/>
          <p:cNvGraphicFramePr>
            <a:graphicFrameLocks noChangeAspect="1"/>
          </p:cNvGraphicFramePr>
          <p:nvPr/>
        </p:nvGraphicFramePr>
        <p:xfrm>
          <a:off x="9267827" y="9725026"/>
          <a:ext cx="5010150" cy="1177924"/>
        </p:xfrm>
        <a:graphic>
          <a:graphicData uri="http://schemas.openxmlformats.org/presentationml/2006/ole">
            <mc:AlternateContent xmlns:mc="http://schemas.openxmlformats.org/markup-compatibility/2006">
              <mc:Choice xmlns:v="urn:schemas-microsoft-com:vml" Requires="v">
                <p:oleObj name="Equation" r:id="rId6" imgW="1079280" imgH="253800" progId="Equation.3">
                  <p:embed/>
                </p:oleObj>
              </mc:Choice>
              <mc:Fallback>
                <p:oleObj name="Equation" r:id="rId6" imgW="1079280" imgH="253800" progId="Equation.3">
                  <p:embed/>
                  <p:pic>
                    <p:nvPicPr>
                      <p:cNvPr id="814086"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7827" y="9725026"/>
                        <a:ext cx="5010150" cy="117792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4087" name="Object 7"/>
          <p:cNvGraphicFramePr>
            <a:graphicFrameLocks noChangeAspect="1"/>
          </p:cNvGraphicFramePr>
          <p:nvPr/>
        </p:nvGraphicFramePr>
        <p:xfrm>
          <a:off x="9531351" y="11029950"/>
          <a:ext cx="4298950" cy="942976"/>
        </p:xfrm>
        <a:graphic>
          <a:graphicData uri="http://schemas.openxmlformats.org/presentationml/2006/ole">
            <mc:AlternateContent xmlns:mc="http://schemas.openxmlformats.org/markup-compatibility/2006">
              <mc:Choice xmlns:v="urn:schemas-microsoft-com:vml" Requires="v">
                <p:oleObj name="Equation" r:id="rId8" imgW="927000" imgH="203040" progId="Equation.3">
                  <p:embed/>
                </p:oleObj>
              </mc:Choice>
              <mc:Fallback>
                <p:oleObj name="Equation" r:id="rId8" imgW="927000" imgH="203040" progId="Equation.3">
                  <p:embed/>
                  <p:pic>
                    <p:nvPicPr>
                      <p:cNvPr id="814087"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1351" y="11029950"/>
                        <a:ext cx="4298950" cy="942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4088" name="Object 8"/>
          <p:cNvGraphicFramePr>
            <a:graphicFrameLocks noChangeAspect="1"/>
          </p:cNvGraphicFramePr>
          <p:nvPr/>
        </p:nvGraphicFramePr>
        <p:xfrm>
          <a:off x="11582400" y="2895601"/>
          <a:ext cx="8839200" cy="4121150"/>
        </p:xfrm>
        <a:graphic>
          <a:graphicData uri="http://schemas.openxmlformats.org/presentationml/2006/ole">
            <mc:AlternateContent xmlns:mc="http://schemas.openxmlformats.org/markup-compatibility/2006">
              <mc:Choice xmlns:v="urn:schemas-microsoft-com:vml" Requires="v">
                <p:oleObj name="Equation" r:id="rId10" imgW="1523880" imgH="711000" progId="Equation.3">
                  <p:embed/>
                </p:oleObj>
              </mc:Choice>
              <mc:Fallback>
                <p:oleObj name="Equation" r:id="rId10" imgW="1523880" imgH="711000" progId="Equation.3">
                  <p:embed/>
                  <p:pic>
                    <p:nvPicPr>
                      <p:cNvPr id="814088"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82400" y="2895601"/>
                        <a:ext cx="8839200" cy="41211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r>
              <a:rPr lang="en-US"/>
              <a:t>Computer Vision, Robert Pless</a:t>
            </a:r>
          </a:p>
        </p:txBody>
      </p:sp>
      <p:sp>
        <p:nvSpPr>
          <p:cNvPr id="815106" name="Rectangle 2"/>
          <p:cNvSpPr>
            <a:spLocks noGrp="1" noChangeArrowheads="1"/>
          </p:cNvSpPr>
          <p:nvPr>
            <p:ph type="title"/>
          </p:nvPr>
        </p:nvSpPr>
        <p:spPr>
          <a:xfrm>
            <a:off x="4419600" y="457200"/>
            <a:ext cx="15544800" cy="1524000"/>
          </a:xfrm>
        </p:spPr>
        <p:txBody>
          <a:bodyPr/>
          <a:lstStyle/>
          <a:p>
            <a:r>
              <a:rPr lang="en-US">
                <a:solidFill>
                  <a:schemeClr val="tx1"/>
                </a:solidFill>
              </a:rPr>
              <a:t>Unwrapping a matrix.</a:t>
            </a:r>
          </a:p>
        </p:txBody>
      </p:sp>
      <p:graphicFrame>
        <p:nvGraphicFramePr>
          <p:cNvPr id="815107" name="Object 3"/>
          <p:cNvGraphicFramePr>
            <a:graphicFrameLocks noChangeAspect="1"/>
          </p:cNvGraphicFramePr>
          <p:nvPr/>
        </p:nvGraphicFramePr>
        <p:xfrm>
          <a:off x="14935201" y="2590800"/>
          <a:ext cx="4772026" cy="1120776"/>
        </p:xfrm>
        <a:graphic>
          <a:graphicData uri="http://schemas.openxmlformats.org/presentationml/2006/ole">
            <mc:AlternateContent xmlns:mc="http://schemas.openxmlformats.org/markup-compatibility/2006">
              <mc:Choice xmlns:v="urn:schemas-microsoft-com:vml" Requires="v">
                <p:oleObj name="Equation" r:id="rId2" imgW="1028520" imgH="241200" progId="Equation.3">
                  <p:embed/>
                </p:oleObj>
              </mc:Choice>
              <mc:Fallback>
                <p:oleObj name="Equation" r:id="rId2" imgW="1028520" imgH="241200" progId="Equation.3">
                  <p:embed/>
                  <p:pic>
                    <p:nvPicPr>
                      <p:cNvPr id="81510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5201" y="2590800"/>
                        <a:ext cx="4772026" cy="11207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08" name="Object 4"/>
          <p:cNvGraphicFramePr>
            <a:graphicFrameLocks noChangeAspect="1"/>
          </p:cNvGraphicFramePr>
          <p:nvPr/>
        </p:nvGraphicFramePr>
        <p:xfrm>
          <a:off x="14782801" y="3810000"/>
          <a:ext cx="4949826" cy="1120776"/>
        </p:xfrm>
        <a:graphic>
          <a:graphicData uri="http://schemas.openxmlformats.org/presentationml/2006/ole">
            <mc:AlternateContent xmlns:mc="http://schemas.openxmlformats.org/markup-compatibility/2006">
              <mc:Choice xmlns:v="urn:schemas-microsoft-com:vml" Requires="v">
                <p:oleObj name="Equation" r:id="rId4" imgW="1066680" imgH="241200" progId="Equation.3">
                  <p:embed/>
                </p:oleObj>
              </mc:Choice>
              <mc:Fallback>
                <p:oleObj name="Equation" r:id="rId4" imgW="1066680" imgH="241200" progId="Equation.3">
                  <p:embed/>
                  <p:pic>
                    <p:nvPicPr>
                      <p:cNvPr id="81510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82801" y="3810000"/>
                        <a:ext cx="4949826" cy="11207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09" name="Object 5"/>
          <p:cNvGraphicFramePr>
            <a:graphicFrameLocks noChangeAspect="1"/>
          </p:cNvGraphicFramePr>
          <p:nvPr/>
        </p:nvGraphicFramePr>
        <p:xfrm>
          <a:off x="15017751" y="5086350"/>
          <a:ext cx="4298950" cy="942976"/>
        </p:xfrm>
        <a:graphic>
          <a:graphicData uri="http://schemas.openxmlformats.org/presentationml/2006/ole">
            <mc:AlternateContent xmlns:mc="http://schemas.openxmlformats.org/markup-compatibility/2006">
              <mc:Choice xmlns:v="urn:schemas-microsoft-com:vml" Requires="v">
                <p:oleObj name="Equation" r:id="rId6" imgW="927000" imgH="203040" progId="Equation.3">
                  <p:embed/>
                </p:oleObj>
              </mc:Choice>
              <mc:Fallback>
                <p:oleObj name="Equation" r:id="rId6" imgW="927000" imgH="203040" progId="Equation.3">
                  <p:embed/>
                  <p:pic>
                    <p:nvPicPr>
                      <p:cNvPr id="81510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17751" y="5086350"/>
                        <a:ext cx="4298950" cy="942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10" name="Object 6"/>
          <p:cNvGraphicFramePr>
            <a:graphicFrameLocks noChangeAspect="1"/>
          </p:cNvGraphicFramePr>
          <p:nvPr/>
        </p:nvGraphicFramePr>
        <p:xfrm>
          <a:off x="4572001" y="6400800"/>
          <a:ext cx="11779250" cy="1120776"/>
        </p:xfrm>
        <a:graphic>
          <a:graphicData uri="http://schemas.openxmlformats.org/presentationml/2006/ole">
            <mc:AlternateContent xmlns:mc="http://schemas.openxmlformats.org/markup-compatibility/2006">
              <mc:Choice xmlns:v="urn:schemas-microsoft-com:vml" Requires="v">
                <p:oleObj name="Equation" r:id="rId8" imgW="2539800" imgH="241200" progId="Equation.3">
                  <p:embed/>
                </p:oleObj>
              </mc:Choice>
              <mc:Fallback>
                <p:oleObj name="Equation" r:id="rId8" imgW="2539800" imgH="241200" progId="Equation.3">
                  <p:embed/>
                  <p:pic>
                    <p:nvPicPr>
                      <p:cNvPr id="81511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1" y="6400800"/>
                        <a:ext cx="11779250" cy="11207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11" name="Object 7"/>
          <p:cNvGraphicFramePr>
            <a:graphicFrameLocks noChangeAspect="1"/>
          </p:cNvGraphicFramePr>
          <p:nvPr/>
        </p:nvGraphicFramePr>
        <p:xfrm>
          <a:off x="4533900" y="7620000"/>
          <a:ext cx="11725276" cy="1120776"/>
        </p:xfrm>
        <a:graphic>
          <a:graphicData uri="http://schemas.openxmlformats.org/presentationml/2006/ole">
            <mc:AlternateContent xmlns:mc="http://schemas.openxmlformats.org/markup-compatibility/2006">
              <mc:Choice xmlns:v="urn:schemas-microsoft-com:vml" Requires="v">
                <p:oleObj name="Equation" r:id="rId10" imgW="2527200" imgH="241200" progId="Equation.3">
                  <p:embed/>
                </p:oleObj>
              </mc:Choice>
              <mc:Fallback>
                <p:oleObj name="Equation" r:id="rId10" imgW="2527200" imgH="241200" progId="Equation.3">
                  <p:embed/>
                  <p:pic>
                    <p:nvPicPr>
                      <p:cNvPr id="815111"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33900" y="7620000"/>
                        <a:ext cx="11725276" cy="11207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12" name="Object 8"/>
          <p:cNvGraphicFramePr>
            <a:graphicFrameLocks noChangeAspect="1"/>
          </p:cNvGraphicFramePr>
          <p:nvPr/>
        </p:nvGraphicFramePr>
        <p:xfrm>
          <a:off x="4064000" y="8896350"/>
          <a:ext cx="12484100" cy="942976"/>
        </p:xfrm>
        <a:graphic>
          <a:graphicData uri="http://schemas.openxmlformats.org/presentationml/2006/ole">
            <mc:AlternateContent xmlns:mc="http://schemas.openxmlformats.org/markup-compatibility/2006">
              <mc:Choice xmlns:v="urn:schemas-microsoft-com:vml" Requires="v">
                <p:oleObj name="Equation" r:id="rId12" imgW="2692080" imgH="203040" progId="Equation.3">
                  <p:embed/>
                </p:oleObj>
              </mc:Choice>
              <mc:Fallback>
                <p:oleObj name="Equation" r:id="rId12" imgW="2692080" imgH="203040" progId="Equation.3">
                  <p:embed/>
                  <p:pic>
                    <p:nvPicPr>
                      <p:cNvPr id="815112"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4000" y="8896350"/>
                        <a:ext cx="12484100" cy="942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13" name="Object 9"/>
          <p:cNvGraphicFramePr>
            <a:graphicFrameLocks noChangeAspect="1"/>
          </p:cNvGraphicFramePr>
          <p:nvPr/>
        </p:nvGraphicFramePr>
        <p:xfrm>
          <a:off x="4397377" y="10248900"/>
          <a:ext cx="12842874" cy="1181100"/>
        </p:xfrm>
        <a:graphic>
          <a:graphicData uri="http://schemas.openxmlformats.org/presentationml/2006/ole">
            <mc:AlternateContent xmlns:mc="http://schemas.openxmlformats.org/markup-compatibility/2006">
              <mc:Choice xmlns:v="urn:schemas-microsoft-com:vml" Requires="v">
                <p:oleObj name="Equation" r:id="rId14" imgW="2768400" imgH="253800" progId="Equation.3">
                  <p:embed/>
                </p:oleObj>
              </mc:Choice>
              <mc:Fallback>
                <p:oleObj name="Equation" r:id="rId14" imgW="2768400" imgH="253800" progId="Equation.3">
                  <p:embed/>
                  <p:pic>
                    <p:nvPicPr>
                      <p:cNvPr id="815113"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97377" y="10248900"/>
                        <a:ext cx="12842874" cy="1181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14" name="Object 10"/>
          <p:cNvGraphicFramePr>
            <a:graphicFrameLocks noChangeAspect="1"/>
          </p:cNvGraphicFramePr>
          <p:nvPr/>
        </p:nvGraphicFramePr>
        <p:xfrm>
          <a:off x="4362451" y="11468101"/>
          <a:ext cx="12785726" cy="1177926"/>
        </p:xfrm>
        <a:graphic>
          <a:graphicData uri="http://schemas.openxmlformats.org/presentationml/2006/ole">
            <mc:AlternateContent xmlns:mc="http://schemas.openxmlformats.org/markup-compatibility/2006">
              <mc:Choice xmlns:v="urn:schemas-microsoft-com:vml" Requires="v">
                <p:oleObj name="Equation" r:id="rId16" imgW="2755800" imgH="253800" progId="Equation.3">
                  <p:embed/>
                </p:oleObj>
              </mc:Choice>
              <mc:Fallback>
                <p:oleObj name="Equation" r:id="rId16" imgW="2755800" imgH="253800" progId="Equation.3">
                  <p:embed/>
                  <p:pic>
                    <p:nvPicPr>
                      <p:cNvPr id="815114"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2451" y="11468101"/>
                        <a:ext cx="12785726" cy="11779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5115" name="Object 11"/>
          <p:cNvGraphicFramePr>
            <a:graphicFrameLocks noChangeAspect="1"/>
          </p:cNvGraphicFramePr>
          <p:nvPr/>
        </p:nvGraphicFramePr>
        <p:xfrm>
          <a:off x="4213227" y="12773027"/>
          <a:ext cx="12896850" cy="942974"/>
        </p:xfrm>
        <a:graphic>
          <a:graphicData uri="http://schemas.openxmlformats.org/presentationml/2006/ole">
            <mc:AlternateContent xmlns:mc="http://schemas.openxmlformats.org/markup-compatibility/2006">
              <mc:Choice xmlns:v="urn:schemas-microsoft-com:vml" Requires="v">
                <p:oleObj name="Equation" r:id="rId18" imgW="2781000" imgH="203040" progId="Equation.3">
                  <p:embed/>
                </p:oleObj>
              </mc:Choice>
              <mc:Fallback>
                <p:oleObj name="Equation" r:id="rId18" imgW="2781000" imgH="203040" progId="Equation.3">
                  <p:embed/>
                  <p:pic>
                    <p:nvPicPr>
                      <p:cNvPr id="815115"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3227" y="12773027"/>
                        <a:ext cx="12896850" cy="9429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5116" name="Rectangle 12"/>
          <p:cNvSpPr>
            <a:spLocks noChangeArrowheads="1"/>
          </p:cNvSpPr>
          <p:nvPr/>
        </p:nvSpPr>
        <p:spPr bwMode="auto">
          <a:xfrm>
            <a:off x="14478000" y="10058400"/>
            <a:ext cx="3200400" cy="3657600"/>
          </a:xfrm>
          <a:prstGeom prst="rect">
            <a:avLst/>
          </a:prstGeom>
          <a:solidFill>
            <a:schemeClr val="accent1">
              <a:alpha val="32001"/>
            </a:schemeClr>
          </a:solidFill>
          <a:ln w="9525">
            <a:noFill/>
            <a:miter lim="800000"/>
            <a:headEnd/>
            <a:tailEnd/>
          </a:ln>
          <a:effectLst/>
        </p:spPr>
        <p:txBody>
          <a:bodyPr wrap="none" anchor="ctr"/>
          <a:lstStyle/>
          <a:p>
            <a:endParaRPr lang="en-US" sz="6000"/>
          </a:p>
        </p:txBody>
      </p:sp>
      <p:graphicFrame>
        <p:nvGraphicFramePr>
          <p:cNvPr id="815117" name="Object 13"/>
          <p:cNvGraphicFramePr>
            <a:graphicFrameLocks noChangeAspect="1"/>
          </p:cNvGraphicFramePr>
          <p:nvPr/>
        </p:nvGraphicFramePr>
        <p:xfrm>
          <a:off x="4419600" y="2438401"/>
          <a:ext cx="8077200" cy="3765550"/>
        </p:xfrm>
        <a:graphic>
          <a:graphicData uri="http://schemas.openxmlformats.org/presentationml/2006/ole">
            <mc:AlternateContent xmlns:mc="http://schemas.openxmlformats.org/markup-compatibility/2006">
              <mc:Choice xmlns:v="urn:schemas-microsoft-com:vml" Requires="v">
                <p:oleObj name="Equation" r:id="rId20" imgW="1523880" imgH="711000" progId="Equation.3">
                  <p:embed/>
                </p:oleObj>
              </mc:Choice>
              <mc:Fallback>
                <p:oleObj name="Equation" r:id="rId20" imgW="1523880" imgH="711000" progId="Equation.3">
                  <p:embed/>
                  <p:pic>
                    <p:nvPicPr>
                      <p:cNvPr id="815117"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19600" y="2438401"/>
                        <a:ext cx="8077200" cy="3765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5118" name="Line 14"/>
          <p:cNvSpPr>
            <a:spLocks noChangeShapeType="1"/>
          </p:cNvSpPr>
          <p:nvPr/>
        </p:nvSpPr>
        <p:spPr bwMode="auto">
          <a:xfrm>
            <a:off x="3048000" y="9906000"/>
            <a:ext cx="16916400" cy="0"/>
          </a:xfrm>
          <a:prstGeom prst="line">
            <a:avLst/>
          </a:prstGeom>
          <a:noFill/>
          <a:ln w="9525">
            <a:solidFill>
              <a:schemeClr val="tx1"/>
            </a:solidFill>
            <a:round/>
            <a:headEnd/>
            <a:tailEnd/>
          </a:ln>
          <a:effectLst/>
        </p:spPr>
        <p:txBody>
          <a:bodyPr/>
          <a:lstStyle/>
          <a:p>
            <a:endParaRPr lang="en-US" sz="6000"/>
          </a:p>
        </p:txBody>
      </p:sp>
      <p:sp>
        <p:nvSpPr>
          <p:cNvPr id="815119" name="Rectangle 15"/>
          <p:cNvSpPr>
            <a:spLocks noChangeArrowheads="1"/>
          </p:cNvSpPr>
          <p:nvPr/>
        </p:nvSpPr>
        <p:spPr bwMode="auto">
          <a:xfrm>
            <a:off x="4572000" y="655320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5120" name="Rectangle 16"/>
          <p:cNvSpPr>
            <a:spLocks noChangeArrowheads="1"/>
          </p:cNvSpPr>
          <p:nvPr/>
        </p:nvSpPr>
        <p:spPr bwMode="auto">
          <a:xfrm>
            <a:off x="8534400" y="762000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5121" name="Rectangle 17"/>
          <p:cNvSpPr>
            <a:spLocks noChangeArrowheads="1"/>
          </p:cNvSpPr>
          <p:nvPr/>
        </p:nvSpPr>
        <p:spPr bwMode="auto">
          <a:xfrm>
            <a:off x="12192000" y="883920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5122" name="Rectangle 18"/>
          <p:cNvSpPr>
            <a:spLocks noChangeArrowheads="1"/>
          </p:cNvSpPr>
          <p:nvPr/>
        </p:nvSpPr>
        <p:spPr bwMode="auto">
          <a:xfrm>
            <a:off x="4419600" y="1021080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5123" name="Rectangle 19"/>
          <p:cNvSpPr>
            <a:spLocks noChangeArrowheads="1"/>
          </p:cNvSpPr>
          <p:nvPr/>
        </p:nvSpPr>
        <p:spPr bwMode="auto">
          <a:xfrm>
            <a:off x="8382000" y="1143000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5124" name="Rectangle 20"/>
          <p:cNvSpPr>
            <a:spLocks noChangeArrowheads="1"/>
          </p:cNvSpPr>
          <p:nvPr/>
        </p:nvSpPr>
        <p:spPr bwMode="auto">
          <a:xfrm>
            <a:off x="12039600" y="1249680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r>
              <a:rPr lang="en-US"/>
              <a:t>Computer Vision, Robert Pless</a:t>
            </a:r>
          </a:p>
        </p:txBody>
      </p:sp>
      <p:graphicFrame>
        <p:nvGraphicFramePr>
          <p:cNvPr id="816130" name="Object 2"/>
          <p:cNvGraphicFramePr>
            <a:graphicFrameLocks noChangeAspect="1"/>
          </p:cNvGraphicFramePr>
          <p:nvPr/>
        </p:nvGraphicFramePr>
        <p:xfrm>
          <a:off x="8524877" y="-28575"/>
          <a:ext cx="12842874" cy="1181102"/>
        </p:xfrm>
        <a:graphic>
          <a:graphicData uri="http://schemas.openxmlformats.org/presentationml/2006/ole">
            <mc:AlternateContent xmlns:mc="http://schemas.openxmlformats.org/markup-compatibility/2006">
              <mc:Choice xmlns:v="urn:schemas-microsoft-com:vml" Requires="v">
                <p:oleObj name="Equation" r:id="rId2" imgW="2768400" imgH="253800" progId="Equation.3">
                  <p:embed/>
                </p:oleObj>
              </mc:Choice>
              <mc:Fallback>
                <p:oleObj name="Equation" r:id="rId2" imgW="2768400" imgH="253800" progId="Equation.3">
                  <p:embed/>
                  <p:pic>
                    <p:nvPicPr>
                      <p:cNvPr id="81613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77" y="-28575"/>
                        <a:ext cx="12842874" cy="118110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6131" name="Object 3"/>
          <p:cNvGraphicFramePr>
            <a:graphicFrameLocks noChangeAspect="1"/>
          </p:cNvGraphicFramePr>
          <p:nvPr/>
        </p:nvGraphicFramePr>
        <p:xfrm>
          <a:off x="8489951" y="1190626"/>
          <a:ext cx="12785726" cy="1181100"/>
        </p:xfrm>
        <a:graphic>
          <a:graphicData uri="http://schemas.openxmlformats.org/presentationml/2006/ole">
            <mc:AlternateContent xmlns:mc="http://schemas.openxmlformats.org/markup-compatibility/2006">
              <mc:Choice xmlns:v="urn:schemas-microsoft-com:vml" Requires="v">
                <p:oleObj name="Equation" r:id="rId4" imgW="2755800" imgH="253800" progId="Equation.3">
                  <p:embed/>
                </p:oleObj>
              </mc:Choice>
              <mc:Fallback>
                <p:oleObj name="Equation" r:id="rId4" imgW="2755800" imgH="253800" progId="Equation.3">
                  <p:embed/>
                  <p:pic>
                    <p:nvPicPr>
                      <p:cNvPr id="816131" name="Object 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951" y="1190626"/>
                        <a:ext cx="12785726" cy="1181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6132" name="Object 4"/>
          <p:cNvGraphicFramePr>
            <a:graphicFrameLocks noChangeAspect="1"/>
          </p:cNvGraphicFramePr>
          <p:nvPr/>
        </p:nvGraphicFramePr>
        <p:xfrm>
          <a:off x="8340727" y="2495550"/>
          <a:ext cx="12896850" cy="942976"/>
        </p:xfrm>
        <a:graphic>
          <a:graphicData uri="http://schemas.openxmlformats.org/presentationml/2006/ole">
            <mc:AlternateContent xmlns:mc="http://schemas.openxmlformats.org/markup-compatibility/2006">
              <mc:Choice xmlns:v="urn:schemas-microsoft-com:vml" Requires="v">
                <p:oleObj name="Equation" r:id="rId6" imgW="2781000" imgH="203040" progId="Equation.3">
                  <p:embed/>
                </p:oleObj>
              </mc:Choice>
              <mc:Fallback>
                <p:oleObj name="Equation" r:id="rId6" imgW="2781000" imgH="203040" progId="Equation.3">
                  <p:embed/>
                  <p:pic>
                    <p:nvPicPr>
                      <p:cNvPr id="816132" name="Object 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0727" y="2495550"/>
                        <a:ext cx="12896850" cy="942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6133" name="Text Box 5"/>
          <p:cNvSpPr txBox="1">
            <a:spLocks noChangeArrowheads="1"/>
          </p:cNvSpPr>
          <p:nvPr/>
        </p:nvSpPr>
        <p:spPr bwMode="auto">
          <a:xfrm>
            <a:off x="5273386" y="5638801"/>
            <a:ext cx="184731" cy="1015663"/>
          </a:xfrm>
          <a:prstGeom prst="rect">
            <a:avLst/>
          </a:prstGeom>
          <a:noFill/>
          <a:ln w="9525">
            <a:noFill/>
            <a:miter lim="800000"/>
            <a:headEnd/>
            <a:tailEnd/>
          </a:ln>
          <a:effectLst/>
        </p:spPr>
        <p:txBody>
          <a:bodyPr wrap="none">
            <a:spAutoFit/>
          </a:bodyPr>
          <a:lstStyle/>
          <a:p>
            <a:endParaRPr lang="en-US" sz="6000"/>
          </a:p>
        </p:txBody>
      </p:sp>
      <p:sp>
        <p:nvSpPr>
          <p:cNvPr id="816134" name="Text Box 6"/>
          <p:cNvSpPr txBox="1">
            <a:spLocks noChangeArrowheads="1"/>
          </p:cNvSpPr>
          <p:nvPr/>
        </p:nvSpPr>
        <p:spPr bwMode="auto">
          <a:xfrm>
            <a:off x="3816588" y="4572001"/>
            <a:ext cx="11572399" cy="1015663"/>
          </a:xfrm>
          <a:prstGeom prst="rect">
            <a:avLst/>
          </a:prstGeom>
          <a:noFill/>
          <a:ln w="9525">
            <a:noFill/>
            <a:miter lim="800000"/>
            <a:headEnd/>
            <a:tailEnd/>
          </a:ln>
          <a:effectLst/>
        </p:spPr>
        <p:txBody>
          <a:bodyPr wrap="none">
            <a:spAutoFit/>
          </a:bodyPr>
          <a:lstStyle/>
          <a:p>
            <a:r>
              <a:rPr lang="en-US" sz="6000"/>
              <a:t>Looks like another matrix equation:</a:t>
            </a:r>
          </a:p>
        </p:txBody>
      </p:sp>
      <p:graphicFrame>
        <p:nvGraphicFramePr>
          <p:cNvPr id="816135" name="Object 7"/>
          <p:cNvGraphicFramePr>
            <a:graphicFrameLocks noChangeAspect="1"/>
          </p:cNvGraphicFramePr>
          <p:nvPr/>
        </p:nvGraphicFramePr>
        <p:xfrm>
          <a:off x="7162801" y="4051300"/>
          <a:ext cx="13366750" cy="9664700"/>
        </p:xfrm>
        <a:graphic>
          <a:graphicData uri="http://schemas.openxmlformats.org/presentationml/2006/ole">
            <mc:AlternateContent xmlns:mc="http://schemas.openxmlformats.org/markup-compatibility/2006">
              <mc:Choice xmlns:v="urn:schemas-microsoft-com:vml" Requires="v">
                <p:oleObj name="Equation" r:id="rId8" imgW="2882880" imgH="2082600" progId="Equation.3">
                  <p:embed/>
                </p:oleObj>
              </mc:Choice>
              <mc:Fallback>
                <p:oleObj name="Equation" r:id="rId8" imgW="2882880" imgH="2082600" progId="Equation.3">
                  <p:embed/>
                  <p:pic>
                    <p:nvPicPr>
                      <p:cNvPr id="816135" name="Object 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1" y="4051300"/>
                        <a:ext cx="13366750" cy="96647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6136" name="Object 8"/>
          <p:cNvGraphicFramePr>
            <a:graphicFrameLocks noChangeAspect="1"/>
          </p:cNvGraphicFramePr>
          <p:nvPr/>
        </p:nvGraphicFramePr>
        <p:xfrm>
          <a:off x="3048000" y="0"/>
          <a:ext cx="4765676" cy="2222500"/>
        </p:xfrm>
        <a:graphic>
          <a:graphicData uri="http://schemas.openxmlformats.org/presentationml/2006/ole">
            <mc:AlternateContent xmlns:mc="http://schemas.openxmlformats.org/markup-compatibility/2006">
              <mc:Choice xmlns:v="urn:schemas-microsoft-com:vml" Requires="v">
                <p:oleObj name="Equation" r:id="rId10" imgW="1523880" imgH="711000" progId="Equation.3">
                  <p:embed/>
                </p:oleObj>
              </mc:Choice>
              <mc:Fallback>
                <p:oleObj name="Equation" r:id="rId10" imgW="1523880" imgH="711000" progId="Equation.3">
                  <p:embed/>
                  <p:pic>
                    <p:nvPicPr>
                      <p:cNvPr id="816136"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0"/>
                        <a:ext cx="4765676" cy="2222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6137" name="Rectangle 9"/>
          <p:cNvSpPr>
            <a:spLocks noChangeArrowheads="1"/>
          </p:cNvSpPr>
          <p:nvPr/>
        </p:nvSpPr>
        <p:spPr bwMode="auto">
          <a:xfrm>
            <a:off x="8534400" y="5715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6138" name="Rectangle 10"/>
          <p:cNvSpPr>
            <a:spLocks noChangeArrowheads="1"/>
          </p:cNvSpPr>
          <p:nvPr/>
        </p:nvSpPr>
        <p:spPr bwMode="auto">
          <a:xfrm>
            <a:off x="12496800" y="112395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
        <p:nvSpPr>
          <p:cNvPr id="816139" name="Rectangle 11"/>
          <p:cNvSpPr>
            <a:spLocks noChangeArrowheads="1"/>
          </p:cNvSpPr>
          <p:nvPr/>
        </p:nvSpPr>
        <p:spPr bwMode="auto">
          <a:xfrm>
            <a:off x="16611600" y="2343150"/>
            <a:ext cx="3200400" cy="1066800"/>
          </a:xfrm>
          <a:prstGeom prst="rect">
            <a:avLst/>
          </a:prstGeom>
          <a:solidFill>
            <a:srgbClr val="FF9900">
              <a:alpha val="32001"/>
            </a:srgbClr>
          </a:solidFill>
          <a:ln w="9525">
            <a:noFill/>
            <a:miter lim="800000"/>
            <a:headEnd/>
            <a:tailEnd/>
          </a:ln>
          <a:effectLst/>
        </p:spPr>
        <p:txBody>
          <a:bodyPr wrap="none" anchor="ctr"/>
          <a:lstStyle/>
          <a:p>
            <a:endParaRPr lang="en-US" sz="60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r>
              <a:rPr lang="en-US"/>
              <a:t>Computer Vision, Robert Pless</a:t>
            </a:r>
          </a:p>
        </p:txBody>
      </p:sp>
      <p:graphicFrame>
        <p:nvGraphicFramePr>
          <p:cNvPr id="817154" name="Object 2"/>
          <p:cNvGraphicFramePr>
            <a:graphicFrameLocks noChangeAspect="1"/>
          </p:cNvGraphicFramePr>
          <p:nvPr/>
        </p:nvGraphicFramePr>
        <p:xfrm>
          <a:off x="8524877" y="-28575"/>
          <a:ext cx="12842874" cy="1181102"/>
        </p:xfrm>
        <a:graphic>
          <a:graphicData uri="http://schemas.openxmlformats.org/presentationml/2006/ole">
            <mc:AlternateContent xmlns:mc="http://schemas.openxmlformats.org/markup-compatibility/2006">
              <mc:Choice xmlns:v="urn:schemas-microsoft-com:vml" Requires="v">
                <p:oleObj name="Equation" r:id="rId2" imgW="2768400" imgH="253800" progId="Equation.3">
                  <p:embed/>
                </p:oleObj>
              </mc:Choice>
              <mc:Fallback>
                <p:oleObj name="Equation" r:id="rId2" imgW="2768400" imgH="253800" progId="Equation.3">
                  <p:embed/>
                  <p:pic>
                    <p:nvPicPr>
                      <p:cNvPr id="8171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77" y="-28575"/>
                        <a:ext cx="12842874" cy="118110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7155" name="Object 3"/>
          <p:cNvGraphicFramePr>
            <a:graphicFrameLocks noChangeAspect="1"/>
          </p:cNvGraphicFramePr>
          <p:nvPr/>
        </p:nvGraphicFramePr>
        <p:xfrm>
          <a:off x="8489951" y="1190626"/>
          <a:ext cx="12785726" cy="1181100"/>
        </p:xfrm>
        <a:graphic>
          <a:graphicData uri="http://schemas.openxmlformats.org/presentationml/2006/ole">
            <mc:AlternateContent xmlns:mc="http://schemas.openxmlformats.org/markup-compatibility/2006">
              <mc:Choice xmlns:v="urn:schemas-microsoft-com:vml" Requires="v">
                <p:oleObj name="Equation" r:id="rId4" imgW="2755800" imgH="253800" progId="Equation.3">
                  <p:embed/>
                </p:oleObj>
              </mc:Choice>
              <mc:Fallback>
                <p:oleObj name="Equation" r:id="rId4" imgW="2755800" imgH="253800" progId="Equation.3">
                  <p:embed/>
                  <p:pic>
                    <p:nvPicPr>
                      <p:cNvPr id="817155" name="Object 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951" y="1190626"/>
                        <a:ext cx="12785726" cy="1181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7156" name="Object 4"/>
          <p:cNvGraphicFramePr>
            <a:graphicFrameLocks noChangeAspect="1"/>
          </p:cNvGraphicFramePr>
          <p:nvPr/>
        </p:nvGraphicFramePr>
        <p:xfrm>
          <a:off x="8340727" y="2495550"/>
          <a:ext cx="12896850" cy="942976"/>
        </p:xfrm>
        <a:graphic>
          <a:graphicData uri="http://schemas.openxmlformats.org/presentationml/2006/ole">
            <mc:AlternateContent xmlns:mc="http://schemas.openxmlformats.org/markup-compatibility/2006">
              <mc:Choice xmlns:v="urn:schemas-microsoft-com:vml" Requires="v">
                <p:oleObj name="Equation" r:id="rId6" imgW="2781000" imgH="203040" progId="Equation.3">
                  <p:embed/>
                </p:oleObj>
              </mc:Choice>
              <mc:Fallback>
                <p:oleObj name="Equation" r:id="rId6" imgW="2781000" imgH="203040" progId="Equation.3">
                  <p:embed/>
                  <p:pic>
                    <p:nvPicPr>
                      <p:cNvPr id="817156" name="Object 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0727" y="2495550"/>
                        <a:ext cx="12896850" cy="942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7157" name="Text Box 5"/>
          <p:cNvSpPr txBox="1">
            <a:spLocks noChangeArrowheads="1"/>
          </p:cNvSpPr>
          <p:nvPr/>
        </p:nvSpPr>
        <p:spPr bwMode="auto">
          <a:xfrm>
            <a:off x="7254586" y="5638801"/>
            <a:ext cx="184731" cy="1015663"/>
          </a:xfrm>
          <a:prstGeom prst="rect">
            <a:avLst/>
          </a:prstGeom>
          <a:noFill/>
          <a:ln w="9525">
            <a:noFill/>
            <a:miter lim="800000"/>
            <a:headEnd/>
            <a:tailEnd/>
          </a:ln>
          <a:effectLst/>
        </p:spPr>
        <p:txBody>
          <a:bodyPr wrap="none">
            <a:spAutoFit/>
          </a:bodyPr>
          <a:lstStyle/>
          <a:p>
            <a:endParaRPr lang="en-US" sz="6000"/>
          </a:p>
        </p:txBody>
      </p:sp>
      <p:sp>
        <p:nvSpPr>
          <p:cNvPr id="817158" name="Text Box 6"/>
          <p:cNvSpPr txBox="1">
            <a:spLocks noChangeArrowheads="1"/>
          </p:cNvSpPr>
          <p:nvPr/>
        </p:nvSpPr>
        <p:spPr bwMode="auto">
          <a:xfrm>
            <a:off x="3968988" y="3657601"/>
            <a:ext cx="11572399" cy="1015663"/>
          </a:xfrm>
          <a:prstGeom prst="rect">
            <a:avLst/>
          </a:prstGeom>
          <a:noFill/>
          <a:ln w="9525">
            <a:noFill/>
            <a:miter lim="800000"/>
            <a:headEnd/>
            <a:tailEnd/>
          </a:ln>
          <a:effectLst/>
        </p:spPr>
        <p:txBody>
          <a:bodyPr wrap="none">
            <a:spAutoFit/>
          </a:bodyPr>
          <a:lstStyle/>
          <a:p>
            <a:r>
              <a:rPr lang="en-US" sz="6000"/>
              <a:t>Looks like another matrix equation:</a:t>
            </a:r>
          </a:p>
        </p:txBody>
      </p:sp>
      <p:graphicFrame>
        <p:nvGraphicFramePr>
          <p:cNvPr id="817159" name="Object 7"/>
          <p:cNvGraphicFramePr>
            <a:graphicFrameLocks noChangeAspect="1"/>
          </p:cNvGraphicFramePr>
          <p:nvPr/>
        </p:nvGraphicFramePr>
        <p:xfrm>
          <a:off x="8382000" y="4937127"/>
          <a:ext cx="11125200" cy="8778874"/>
        </p:xfrm>
        <a:graphic>
          <a:graphicData uri="http://schemas.openxmlformats.org/presentationml/2006/ole">
            <mc:AlternateContent xmlns:mc="http://schemas.openxmlformats.org/markup-compatibility/2006">
              <mc:Choice xmlns:v="urn:schemas-microsoft-com:vml" Requires="v">
                <p:oleObj name="Equation" r:id="rId8" imgW="3606480" imgH="2844720" progId="Equation.3">
                  <p:embed/>
                </p:oleObj>
              </mc:Choice>
              <mc:Fallback>
                <p:oleObj name="Equation" r:id="rId8" imgW="3606480" imgH="2844720" progId="Equation.3">
                  <p:embed/>
                  <p:pic>
                    <p:nvPicPr>
                      <p:cNvPr id="817159" name="Object 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4937127"/>
                        <a:ext cx="11125200" cy="87788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7160" name="Rectangle 8"/>
          <p:cNvSpPr>
            <a:spLocks noChangeArrowheads="1"/>
          </p:cNvSpPr>
          <p:nvPr/>
        </p:nvSpPr>
        <p:spPr bwMode="auto">
          <a:xfrm>
            <a:off x="7315200" y="7162800"/>
            <a:ext cx="9753600" cy="1981200"/>
          </a:xfrm>
          <a:prstGeom prst="rect">
            <a:avLst/>
          </a:prstGeom>
          <a:solidFill>
            <a:srgbClr val="FF0000">
              <a:alpha val="30000"/>
            </a:srgbClr>
          </a:solidFill>
          <a:ln w="9525">
            <a:noFill/>
            <a:miter lim="800000"/>
            <a:headEnd/>
            <a:tailEnd/>
          </a:ln>
          <a:effectLst/>
        </p:spPr>
        <p:txBody>
          <a:bodyPr wrap="none" anchor="ctr"/>
          <a:lstStyle/>
          <a:p>
            <a:endParaRPr lang="en-US" sz="6000"/>
          </a:p>
        </p:txBody>
      </p:sp>
      <p:sp>
        <p:nvSpPr>
          <p:cNvPr id="817161" name="Rectangle 9"/>
          <p:cNvSpPr>
            <a:spLocks noChangeArrowheads="1"/>
          </p:cNvSpPr>
          <p:nvPr/>
        </p:nvSpPr>
        <p:spPr bwMode="auto">
          <a:xfrm>
            <a:off x="7315200" y="9296400"/>
            <a:ext cx="9753600" cy="1981200"/>
          </a:xfrm>
          <a:prstGeom prst="rect">
            <a:avLst/>
          </a:prstGeom>
          <a:solidFill>
            <a:schemeClr val="accent1">
              <a:alpha val="30000"/>
            </a:schemeClr>
          </a:solidFill>
          <a:ln w="9525">
            <a:noFill/>
            <a:miter lim="800000"/>
            <a:headEnd/>
            <a:tailEnd/>
          </a:ln>
          <a:effectLst/>
        </p:spPr>
        <p:txBody>
          <a:bodyPr wrap="none" anchor="ctr"/>
          <a:lstStyle/>
          <a:p>
            <a:endParaRPr lang="en-US" sz="6000"/>
          </a:p>
        </p:txBody>
      </p:sp>
      <p:sp>
        <p:nvSpPr>
          <p:cNvPr id="817162" name="Rectangle 10"/>
          <p:cNvSpPr>
            <a:spLocks noChangeArrowheads="1"/>
          </p:cNvSpPr>
          <p:nvPr/>
        </p:nvSpPr>
        <p:spPr bwMode="auto">
          <a:xfrm>
            <a:off x="7315200" y="11544300"/>
            <a:ext cx="9753600" cy="1981200"/>
          </a:xfrm>
          <a:prstGeom prst="rect">
            <a:avLst/>
          </a:prstGeom>
          <a:solidFill>
            <a:srgbClr val="008000">
              <a:alpha val="30000"/>
            </a:srgbClr>
          </a:solidFill>
          <a:ln w="9525">
            <a:noFill/>
            <a:miter lim="800000"/>
            <a:headEnd/>
            <a:tailEnd/>
          </a:ln>
          <a:effectLst/>
        </p:spPr>
        <p:txBody>
          <a:bodyPr wrap="none" anchor="ctr"/>
          <a:lstStyle/>
          <a:p>
            <a:endParaRPr lang="en-US" sz="6000"/>
          </a:p>
        </p:txBody>
      </p:sp>
      <p:sp>
        <p:nvSpPr>
          <p:cNvPr id="817163" name="Text Box 11"/>
          <p:cNvSpPr txBox="1">
            <a:spLocks noChangeArrowheads="1"/>
          </p:cNvSpPr>
          <p:nvPr/>
        </p:nvSpPr>
        <p:spPr bwMode="auto">
          <a:xfrm>
            <a:off x="2863851" y="7407277"/>
            <a:ext cx="3536950" cy="2862322"/>
          </a:xfrm>
          <a:prstGeom prst="rect">
            <a:avLst/>
          </a:prstGeom>
          <a:noFill/>
          <a:ln w="9525">
            <a:noFill/>
            <a:miter lim="800000"/>
            <a:headEnd/>
            <a:tailEnd/>
          </a:ln>
          <a:effectLst/>
        </p:spPr>
        <p:txBody>
          <a:bodyPr>
            <a:spAutoFit/>
          </a:bodyPr>
          <a:lstStyle/>
          <a:p>
            <a:r>
              <a:rPr lang="en-US" sz="6000"/>
              <a:t>Data from different points</a:t>
            </a:r>
          </a:p>
        </p:txBody>
      </p:sp>
      <p:graphicFrame>
        <p:nvGraphicFramePr>
          <p:cNvPr id="817164" name="Object 12"/>
          <p:cNvGraphicFramePr>
            <a:graphicFrameLocks noChangeAspect="1"/>
          </p:cNvGraphicFramePr>
          <p:nvPr/>
        </p:nvGraphicFramePr>
        <p:xfrm>
          <a:off x="3028950" y="0"/>
          <a:ext cx="4765676" cy="2222500"/>
        </p:xfrm>
        <a:graphic>
          <a:graphicData uri="http://schemas.openxmlformats.org/presentationml/2006/ole">
            <mc:AlternateContent xmlns:mc="http://schemas.openxmlformats.org/markup-compatibility/2006">
              <mc:Choice xmlns:v="urn:schemas-microsoft-com:vml" Requires="v">
                <p:oleObj name="Equation" r:id="rId10" imgW="1523880" imgH="711000" progId="Equation.3">
                  <p:embed/>
                </p:oleObj>
              </mc:Choice>
              <mc:Fallback>
                <p:oleObj name="Equation" r:id="rId10" imgW="1523880" imgH="711000" progId="Equation.3">
                  <p:embed/>
                  <p:pic>
                    <p:nvPicPr>
                      <p:cNvPr id="817164"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8950" y="0"/>
                        <a:ext cx="4765676" cy="2222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7165" name="Line 13"/>
          <p:cNvSpPr>
            <a:spLocks noChangeShapeType="1"/>
          </p:cNvSpPr>
          <p:nvPr/>
        </p:nvSpPr>
        <p:spPr bwMode="auto">
          <a:xfrm flipV="1">
            <a:off x="6248400" y="6400800"/>
            <a:ext cx="914400" cy="1524000"/>
          </a:xfrm>
          <a:prstGeom prst="line">
            <a:avLst/>
          </a:prstGeom>
          <a:noFill/>
          <a:ln w="9525">
            <a:solidFill>
              <a:schemeClr val="tx1"/>
            </a:solidFill>
            <a:round/>
            <a:headEnd/>
            <a:tailEnd type="triangle" w="med" len="med"/>
          </a:ln>
          <a:effectLst/>
        </p:spPr>
        <p:txBody>
          <a:bodyPr/>
          <a:lstStyle/>
          <a:p>
            <a:endParaRPr lang="en-US" sz="6000"/>
          </a:p>
        </p:txBody>
      </p:sp>
      <p:sp>
        <p:nvSpPr>
          <p:cNvPr id="817166" name="Line 14"/>
          <p:cNvSpPr>
            <a:spLocks noChangeShapeType="1"/>
          </p:cNvSpPr>
          <p:nvPr/>
        </p:nvSpPr>
        <p:spPr bwMode="auto">
          <a:xfrm>
            <a:off x="6248400" y="7924800"/>
            <a:ext cx="914400" cy="304800"/>
          </a:xfrm>
          <a:prstGeom prst="line">
            <a:avLst/>
          </a:prstGeom>
          <a:noFill/>
          <a:ln w="9525">
            <a:solidFill>
              <a:schemeClr val="tx1"/>
            </a:solidFill>
            <a:round/>
            <a:headEnd/>
            <a:tailEnd type="triangle" w="med" len="med"/>
          </a:ln>
          <a:effectLst/>
        </p:spPr>
        <p:txBody>
          <a:bodyPr/>
          <a:lstStyle/>
          <a:p>
            <a:endParaRPr lang="en-US" sz="6000"/>
          </a:p>
        </p:txBody>
      </p:sp>
      <p:sp>
        <p:nvSpPr>
          <p:cNvPr id="817167" name="Line 15"/>
          <p:cNvSpPr>
            <a:spLocks noChangeShapeType="1"/>
          </p:cNvSpPr>
          <p:nvPr/>
        </p:nvSpPr>
        <p:spPr bwMode="auto">
          <a:xfrm>
            <a:off x="6248400" y="8077200"/>
            <a:ext cx="1066800" cy="2133600"/>
          </a:xfrm>
          <a:prstGeom prst="line">
            <a:avLst/>
          </a:prstGeom>
          <a:noFill/>
          <a:ln w="9525">
            <a:solidFill>
              <a:schemeClr val="tx1"/>
            </a:solidFill>
            <a:round/>
            <a:headEnd/>
            <a:tailEnd type="triangle" w="med" len="med"/>
          </a:ln>
          <a:effectLst/>
        </p:spPr>
        <p:txBody>
          <a:bodyPr/>
          <a:lstStyle/>
          <a:p>
            <a:endParaRPr lang="en-US" sz="6000"/>
          </a:p>
        </p:txBody>
      </p:sp>
      <p:sp>
        <p:nvSpPr>
          <p:cNvPr id="817168" name="Line 16"/>
          <p:cNvSpPr>
            <a:spLocks noChangeShapeType="1"/>
          </p:cNvSpPr>
          <p:nvPr/>
        </p:nvSpPr>
        <p:spPr bwMode="auto">
          <a:xfrm>
            <a:off x="6248400" y="8077200"/>
            <a:ext cx="1066800" cy="4419600"/>
          </a:xfrm>
          <a:prstGeom prst="line">
            <a:avLst/>
          </a:prstGeom>
          <a:noFill/>
          <a:ln w="9525">
            <a:solidFill>
              <a:schemeClr val="tx1"/>
            </a:solidFill>
            <a:round/>
            <a:headEnd/>
            <a:tailEnd type="triangle" w="med" len="med"/>
          </a:ln>
          <a:effectLst/>
        </p:spPr>
        <p:txBody>
          <a:bodyPr/>
          <a:lstStyle/>
          <a:p>
            <a:endParaRPr lang="en-US" sz="60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818178" name="Rectangle 2"/>
          <p:cNvSpPr>
            <a:spLocks noGrp="1" noChangeArrowheads="1"/>
          </p:cNvSpPr>
          <p:nvPr>
            <p:ph type="title"/>
          </p:nvPr>
        </p:nvSpPr>
        <p:spPr>
          <a:xfrm>
            <a:off x="4572000" y="457200"/>
            <a:ext cx="16459200" cy="2286000"/>
          </a:xfrm>
        </p:spPr>
        <p:txBody>
          <a:bodyPr/>
          <a:lstStyle/>
          <a:p>
            <a:r>
              <a:rPr lang="en-US">
                <a:solidFill>
                  <a:schemeClr val="tx1"/>
                </a:solidFill>
              </a:rPr>
              <a:t>Why does this suck?</a:t>
            </a:r>
          </a:p>
        </p:txBody>
      </p:sp>
      <p:sp>
        <p:nvSpPr>
          <p:cNvPr id="818179" name="Rectangle 3"/>
          <p:cNvSpPr>
            <a:spLocks noGrp="1" noChangeArrowheads="1"/>
          </p:cNvSpPr>
          <p:nvPr>
            <p:ph type="body" idx="1"/>
          </p:nvPr>
        </p:nvSpPr>
        <p:spPr/>
        <p:txBody>
          <a:bodyPr/>
          <a:lstStyle/>
          <a:p>
            <a:r>
              <a:rPr lang="en-US" sz="4000"/>
              <a:t>Maybe you have error in finding corresponding points, and want to use many many corresponding points.  Then your number of unknowns keeps growing…</a:t>
            </a:r>
          </a:p>
          <a:p>
            <a:endParaRPr lang="en-US" sz="4000"/>
          </a:p>
          <a:p>
            <a:r>
              <a:rPr lang="en-US" sz="4000"/>
              <a:t>Is there a better way?</a:t>
            </a:r>
          </a:p>
          <a:p>
            <a:endParaRPr lang="en-US" sz="4000"/>
          </a:p>
          <a:p>
            <a:r>
              <a:rPr lang="en-US" sz="4000"/>
              <a:t>What is x’? </a:t>
            </a:r>
          </a:p>
        </p:txBody>
      </p:sp>
      <p:graphicFrame>
        <p:nvGraphicFramePr>
          <p:cNvPr id="818180" name="Object 4"/>
          <p:cNvGraphicFramePr>
            <a:graphicFrameLocks noChangeAspect="1"/>
          </p:cNvGraphicFramePr>
          <p:nvPr/>
        </p:nvGraphicFramePr>
        <p:xfrm>
          <a:off x="3048000" y="0"/>
          <a:ext cx="4765676" cy="2222500"/>
        </p:xfrm>
        <a:graphic>
          <a:graphicData uri="http://schemas.openxmlformats.org/presentationml/2006/ole">
            <mc:AlternateContent xmlns:mc="http://schemas.openxmlformats.org/markup-compatibility/2006">
              <mc:Choice xmlns:v="urn:schemas-microsoft-com:vml" Requires="v">
                <p:oleObj name="Equation" r:id="rId2" imgW="1523880" imgH="711000" progId="Equation.3">
                  <p:embed/>
                </p:oleObj>
              </mc:Choice>
              <mc:Fallback>
                <p:oleObj name="Equation" r:id="rId2" imgW="1523880" imgH="711000" progId="Equation.3">
                  <p:embed/>
                  <p:pic>
                    <p:nvPicPr>
                      <p:cNvPr id="81818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4765676" cy="2222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sp>
        <p:nvSpPr>
          <p:cNvPr id="819202" name="Rectangle 2"/>
          <p:cNvSpPr>
            <a:spLocks noGrp="1" noChangeArrowheads="1"/>
          </p:cNvSpPr>
          <p:nvPr>
            <p:ph type="body" idx="1"/>
          </p:nvPr>
        </p:nvSpPr>
        <p:spPr>
          <a:xfrm>
            <a:off x="9144000" y="1676400"/>
            <a:ext cx="4572000" cy="1219200"/>
          </a:xfrm>
        </p:spPr>
        <p:txBody>
          <a:bodyPr/>
          <a:lstStyle/>
          <a:p>
            <a:pPr>
              <a:buFontTx/>
              <a:buNone/>
            </a:pPr>
            <a:r>
              <a:rPr lang="en-US"/>
              <a:t> x’ = wx’ / w</a:t>
            </a:r>
          </a:p>
        </p:txBody>
      </p:sp>
      <p:graphicFrame>
        <p:nvGraphicFramePr>
          <p:cNvPr id="819203" name="Object 3"/>
          <p:cNvGraphicFramePr>
            <a:graphicFrameLocks noChangeAspect="1"/>
          </p:cNvGraphicFramePr>
          <p:nvPr/>
        </p:nvGraphicFramePr>
        <p:xfrm>
          <a:off x="12954000" y="3111500"/>
          <a:ext cx="4765676" cy="2222500"/>
        </p:xfrm>
        <a:graphic>
          <a:graphicData uri="http://schemas.openxmlformats.org/presentationml/2006/ole">
            <mc:AlternateContent xmlns:mc="http://schemas.openxmlformats.org/markup-compatibility/2006">
              <mc:Choice xmlns:v="urn:schemas-microsoft-com:vml" Requires="v">
                <p:oleObj name="Equation" r:id="rId2" imgW="1523880" imgH="711000" progId="Equation.3">
                  <p:embed/>
                </p:oleObj>
              </mc:Choice>
              <mc:Fallback>
                <p:oleObj name="Equation" r:id="rId2" imgW="1523880" imgH="711000" progId="Equation.3">
                  <p:embed/>
                  <p:pic>
                    <p:nvPicPr>
                      <p:cNvPr id="81920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0" y="3111500"/>
                        <a:ext cx="4765676" cy="2222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9204" name="Object 4"/>
          <p:cNvGraphicFramePr>
            <a:graphicFrameLocks noChangeAspect="1"/>
          </p:cNvGraphicFramePr>
          <p:nvPr/>
        </p:nvGraphicFramePr>
        <p:xfrm>
          <a:off x="3962400" y="3263900"/>
          <a:ext cx="4889500" cy="1181100"/>
        </p:xfrm>
        <a:graphic>
          <a:graphicData uri="http://schemas.openxmlformats.org/presentationml/2006/ole">
            <mc:AlternateContent xmlns:mc="http://schemas.openxmlformats.org/markup-compatibility/2006">
              <mc:Choice xmlns:v="urn:schemas-microsoft-com:vml" Requires="v">
                <p:oleObj name="Equation" r:id="rId4" imgW="1054080" imgH="253800" progId="Equation.3">
                  <p:embed/>
                </p:oleObj>
              </mc:Choice>
              <mc:Fallback>
                <p:oleObj name="Equation" r:id="rId4" imgW="1054080" imgH="253800" progId="Equation.3">
                  <p:embed/>
                  <p:pic>
                    <p:nvPicPr>
                      <p:cNvPr id="8192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63900"/>
                        <a:ext cx="4889500" cy="1181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9205" name="Object 5"/>
          <p:cNvGraphicFramePr>
            <a:graphicFrameLocks noChangeAspect="1"/>
          </p:cNvGraphicFramePr>
          <p:nvPr/>
        </p:nvGraphicFramePr>
        <p:xfrm>
          <a:off x="3962401" y="4178300"/>
          <a:ext cx="4298950" cy="942976"/>
        </p:xfrm>
        <a:graphic>
          <a:graphicData uri="http://schemas.openxmlformats.org/presentationml/2006/ole">
            <mc:AlternateContent xmlns:mc="http://schemas.openxmlformats.org/markup-compatibility/2006">
              <mc:Choice xmlns:v="urn:schemas-microsoft-com:vml" Requires="v">
                <p:oleObj name="Equation" r:id="rId6" imgW="927000" imgH="203040" progId="Equation.3">
                  <p:embed/>
                </p:oleObj>
              </mc:Choice>
              <mc:Fallback>
                <p:oleObj name="Equation" r:id="rId6" imgW="927000" imgH="203040" progId="Equation.3">
                  <p:embed/>
                  <p:pic>
                    <p:nvPicPr>
                      <p:cNvPr id="81920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1" y="4178300"/>
                        <a:ext cx="4298950" cy="942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9206" name="Object 6"/>
          <p:cNvGraphicFramePr>
            <a:graphicFrameLocks noChangeAspect="1"/>
          </p:cNvGraphicFramePr>
          <p:nvPr/>
        </p:nvGraphicFramePr>
        <p:xfrm>
          <a:off x="7924801" y="6096000"/>
          <a:ext cx="4594226" cy="1946276"/>
        </p:xfrm>
        <a:graphic>
          <a:graphicData uri="http://schemas.openxmlformats.org/presentationml/2006/ole">
            <mc:AlternateContent xmlns:mc="http://schemas.openxmlformats.org/markup-compatibility/2006">
              <mc:Choice xmlns:v="urn:schemas-microsoft-com:vml" Requires="v">
                <p:oleObj name="Equation" r:id="rId8" imgW="990360" imgH="419040" progId="Equation.3">
                  <p:embed/>
                </p:oleObj>
              </mc:Choice>
              <mc:Fallback>
                <p:oleObj name="Equation" r:id="rId8" imgW="990360" imgH="419040" progId="Equation.3">
                  <p:embed/>
                  <p:pic>
                    <p:nvPicPr>
                      <p:cNvPr id="81920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4801" y="6096000"/>
                        <a:ext cx="4594226" cy="19462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19207" name="Object 7"/>
          <p:cNvGraphicFramePr>
            <a:graphicFrameLocks noChangeAspect="1"/>
          </p:cNvGraphicFramePr>
          <p:nvPr/>
        </p:nvGraphicFramePr>
        <p:xfrm>
          <a:off x="6248401" y="10058401"/>
          <a:ext cx="7896226" cy="1177926"/>
        </p:xfrm>
        <a:graphic>
          <a:graphicData uri="http://schemas.openxmlformats.org/presentationml/2006/ole">
            <mc:AlternateContent xmlns:mc="http://schemas.openxmlformats.org/markup-compatibility/2006">
              <mc:Choice xmlns:v="urn:schemas-microsoft-com:vml" Requires="v">
                <p:oleObj name="Equation" r:id="rId10" imgW="1701720" imgH="253800" progId="Equation.3">
                  <p:embed/>
                </p:oleObj>
              </mc:Choice>
              <mc:Fallback>
                <p:oleObj name="Equation" r:id="rId10" imgW="1701720" imgH="253800" progId="Equation.3">
                  <p:embed/>
                  <p:pic>
                    <p:nvPicPr>
                      <p:cNvPr id="819207"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1" y="10058401"/>
                        <a:ext cx="7896226" cy="11779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9208" name="Text Box 8"/>
          <p:cNvSpPr txBox="1">
            <a:spLocks noChangeArrowheads="1"/>
          </p:cNvSpPr>
          <p:nvPr/>
        </p:nvSpPr>
        <p:spPr bwMode="auto">
          <a:xfrm>
            <a:off x="16279629" y="6473827"/>
            <a:ext cx="2467342" cy="646331"/>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Non-linear</a:t>
            </a:r>
          </a:p>
        </p:txBody>
      </p:sp>
      <p:sp>
        <p:nvSpPr>
          <p:cNvPr id="819209" name="Text Box 9"/>
          <p:cNvSpPr txBox="1">
            <a:spLocks noChangeArrowheads="1"/>
          </p:cNvSpPr>
          <p:nvPr/>
        </p:nvSpPr>
        <p:spPr bwMode="auto">
          <a:xfrm>
            <a:off x="16098753" y="10391777"/>
            <a:ext cx="4416594" cy="646331"/>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Linear (in a,b,c,g,h)</a:t>
            </a:r>
          </a:p>
        </p:txBody>
      </p:sp>
      <p:sp>
        <p:nvSpPr>
          <p:cNvPr id="819210" name="Text Box 10"/>
          <p:cNvSpPr txBox="1">
            <a:spLocks noChangeArrowheads="1"/>
          </p:cNvSpPr>
          <p:nvPr/>
        </p:nvSpPr>
        <p:spPr bwMode="auto">
          <a:xfrm>
            <a:off x="4631242" y="387351"/>
            <a:ext cx="8727068" cy="646331"/>
          </a:xfrm>
          <a:prstGeom prst="rect">
            <a:avLst/>
          </a:prstGeom>
          <a:noFill/>
          <a:ln w="9525">
            <a:noFill/>
            <a:miter lim="800000"/>
            <a:headEnd/>
            <a:tailEnd/>
          </a:ln>
          <a:effectLst/>
        </p:spPr>
        <p:txBody>
          <a:bodyPr wrap="none">
            <a:spAutoFit/>
          </a:bodyPr>
          <a:lstStyle/>
          <a:p>
            <a:pPr eaLnBrk="1" hangingPunct="1"/>
            <a:r>
              <a:rPr lang="en-US" sz="3600"/>
              <a:t>The game of “finding the linear constraint…”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Computer Vision, Robert Pless</a:t>
            </a:r>
          </a:p>
        </p:txBody>
      </p:sp>
      <p:graphicFrame>
        <p:nvGraphicFramePr>
          <p:cNvPr id="820226" name="Object 2"/>
          <p:cNvGraphicFramePr>
            <a:graphicFrameLocks noChangeAspect="1"/>
          </p:cNvGraphicFramePr>
          <p:nvPr/>
        </p:nvGraphicFramePr>
        <p:xfrm>
          <a:off x="5943601" y="1371601"/>
          <a:ext cx="7896226" cy="1177926"/>
        </p:xfrm>
        <a:graphic>
          <a:graphicData uri="http://schemas.openxmlformats.org/presentationml/2006/ole">
            <mc:AlternateContent xmlns:mc="http://schemas.openxmlformats.org/markup-compatibility/2006">
              <mc:Choice xmlns:v="urn:schemas-microsoft-com:vml" Requires="v">
                <p:oleObj name="Equation" r:id="rId2" imgW="1701720" imgH="253800" progId="Equation.3">
                  <p:embed/>
                </p:oleObj>
              </mc:Choice>
              <mc:Fallback>
                <p:oleObj name="Equation" r:id="rId2" imgW="1701720" imgH="253800" progId="Equation.3">
                  <p:embed/>
                  <p:pic>
                    <p:nvPicPr>
                      <p:cNvPr id="82022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371601"/>
                        <a:ext cx="7896226" cy="11779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20227" name="Object 3"/>
          <p:cNvGraphicFramePr>
            <a:graphicFrameLocks noChangeAspect="1"/>
          </p:cNvGraphicFramePr>
          <p:nvPr/>
        </p:nvGraphicFramePr>
        <p:xfrm>
          <a:off x="5181600" y="3505200"/>
          <a:ext cx="14325600" cy="7861300"/>
        </p:xfrm>
        <a:graphic>
          <a:graphicData uri="http://schemas.openxmlformats.org/presentationml/2006/ole">
            <mc:AlternateContent xmlns:mc="http://schemas.openxmlformats.org/markup-compatibility/2006">
              <mc:Choice xmlns:v="urn:schemas-microsoft-com:vml" Requires="v">
                <p:oleObj name="Equation" r:id="rId4" imgW="2869920" imgH="1574640" progId="Equation.3">
                  <p:embed/>
                </p:oleObj>
              </mc:Choice>
              <mc:Fallback>
                <p:oleObj name="Equation" r:id="rId4" imgW="2869920" imgH="1574640" progId="Equation.3">
                  <p:embed/>
                  <p:pic>
                    <p:nvPicPr>
                      <p:cNvPr id="8202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505200"/>
                        <a:ext cx="14325600" cy="7861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20228" name="Rectangle 4"/>
          <p:cNvSpPr>
            <a:spLocks noChangeArrowheads="1"/>
          </p:cNvSpPr>
          <p:nvPr/>
        </p:nvSpPr>
        <p:spPr bwMode="auto">
          <a:xfrm>
            <a:off x="5181600" y="1219200"/>
            <a:ext cx="4876800" cy="1219200"/>
          </a:xfrm>
          <a:prstGeom prst="rect">
            <a:avLst/>
          </a:prstGeom>
          <a:solidFill>
            <a:srgbClr val="FF9900">
              <a:alpha val="20000"/>
            </a:srgbClr>
          </a:solidFill>
          <a:ln w="9525">
            <a:noFill/>
            <a:miter lim="800000"/>
            <a:headEnd/>
            <a:tailEnd/>
          </a:ln>
          <a:effectLst/>
        </p:spPr>
        <p:txBody>
          <a:bodyPr wrap="none" anchor="ctr"/>
          <a:lstStyle/>
          <a:p>
            <a:endParaRPr lang="en-US" sz="6000"/>
          </a:p>
        </p:txBody>
      </p:sp>
      <p:sp>
        <p:nvSpPr>
          <p:cNvPr id="820229" name="Rectangle 5"/>
          <p:cNvSpPr>
            <a:spLocks noChangeArrowheads="1"/>
          </p:cNvSpPr>
          <p:nvPr/>
        </p:nvSpPr>
        <p:spPr bwMode="auto">
          <a:xfrm>
            <a:off x="10515600" y="3505200"/>
            <a:ext cx="3810000" cy="1066800"/>
          </a:xfrm>
          <a:prstGeom prst="rect">
            <a:avLst/>
          </a:prstGeom>
          <a:solidFill>
            <a:srgbClr val="800000">
              <a:alpha val="20000"/>
            </a:srgbClr>
          </a:solidFill>
          <a:ln w="9525">
            <a:noFill/>
            <a:miter lim="800000"/>
            <a:headEnd/>
            <a:tailEnd/>
          </a:ln>
          <a:effectLst/>
        </p:spPr>
        <p:txBody>
          <a:bodyPr wrap="none" anchor="ctr"/>
          <a:lstStyle/>
          <a:p>
            <a:endParaRPr lang="en-US" sz="6000"/>
          </a:p>
        </p:txBody>
      </p:sp>
      <p:sp>
        <p:nvSpPr>
          <p:cNvPr id="820230" name="Rectangle 6"/>
          <p:cNvSpPr>
            <a:spLocks noChangeArrowheads="1"/>
          </p:cNvSpPr>
          <p:nvPr/>
        </p:nvSpPr>
        <p:spPr bwMode="auto">
          <a:xfrm>
            <a:off x="9296400" y="3657600"/>
            <a:ext cx="914400" cy="914400"/>
          </a:xfrm>
          <a:prstGeom prst="rect">
            <a:avLst/>
          </a:prstGeom>
          <a:solidFill>
            <a:srgbClr val="008080">
              <a:alpha val="20000"/>
            </a:srgbClr>
          </a:solidFill>
          <a:ln w="9525">
            <a:noFill/>
            <a:miter lim="800000"/>
            <a:headEnd/>
            <a:tailEnd/>
          </a:ln>
          <a:effectLst/>
        </p:spPr>
        <p:txBody>
          <a:bodyPr wrap="none" anchor="ctr"/>
          <a:lstStyle/>
          <a:p>
            <a:endParaRPr lang="en-US" sz="6000"/>
          </a:p>
        </p:txBody>
      </p:sp>
      <p:sp>
        <p:nvSpPr>
          <p:cNvPr id="820231" name="Rectangle 7"/>
          <p:cNvSpPr>
            <a:spLocks noChangeArrowheads="1"/>
          </p:cNvSpPr>
          <p:nvPr/>
        </p:nvSpPr>
        <p:spPr bwMode="auto">
          <a:xfrm>
            <a:off x="8686800" y="5029200"/>
            <a:ext cx="3810000" cy="1066800"/>
          </a:xfrm>
          <a:prstGeom prst="rect">
            <a:avLst/>
          </a:prstGeom>
          <a:solidFill>
            <a:srgbClr val="FFCC99">
              <a:alpha val="20000"/>
            </a:srgbClr>
          </a:solidFill>
          <a:ln w="9525">
            <a:noFill/>
            <a:miter lim="800000"/>
            <a:headEnd/>
            <a:tailEnd/>
          </a:ln>
          <a:effectLst/>
        </p:spPr>
        <p:txBody>
          <a:bodyPr wrap="none" anchor="ctr"/>
          <a:lstStyle/>
          <a:p>
            <a:endParaRPr lang="en-US" sz="6000"/>
          </a:p>
        </p:txBody>
      </p:sp>
      <p:sp>
        <p:nvSpPr>
          <p:cNvPr id="820232" name="Rectangle 8"/>
          <p:cNvSpPr>
            <a:spLocks noChangeArrowheads="1"/>
          </p:cNvSpPr>
          <p:nvPr/>
        </p:nvSpPr>
        <p:spPr bwMode="auto">
          <a:xfrm>
            <a:off x="5181600" y="5029200"/>
            <a:ext cx="3200400" cy="1066800"/>
          </a:xfrm>
          <a:prstGeom prst="rect">
            <a:avLst/>
          </a:prstGeom>
          <a:solidFill>
            <a:srgbClr val="339966">
              <a:alpha val="20000"/>
            </a:srgbClr>
          </a:solidFill>
          <a:ln w="9525">
            <a:noFill/>
            <a:miter lim="800000"/>
            <a:headEnd/>
            <a:tailEnd/>
          </a:ln>
          <a:effectLst/>
        </p:spPr>
        <p:txBody>
          <a:bodyPr wrap="none" anchor="ctr"/>
          <a:lstStyle/>
          <a:p>
            <a:endParaRPr lang="en-US"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228"/>
                                        </p:tgtEl>
                                        <p:attrNameLst>
                                          <p:attrName>style.visibility</p:attrName>
                                        </p:attrNameLst>
                                      </p:cBhvr>
                                      <p:to>
                                        <p:strVal val="visible"/>
                                      </p:to>
                                    </p:set>
                                    <p:animEffect transition="in" filter="dissolve">
                                      <p:cBhvr>
                                        <p:cTn id="7" dur="500"/>
                                        <p:tgtEl>
                                          <p:spTgt spid="82022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3.33333E-6 L 0 0.15556 " pathEditMode="relative" rAng="0" ptsTypes="AA">
                                      <p:cBhvr>
                                        <p:cTn id="11" dur="2000" fill="hold"/>
                                        <p:tgtEl>
                                          <p:spTgt spid="820228"/>
                                        </p:tgtEl>
                                        <p:attrNameLst>
                                          <p:attrName>ppt_x</p:attrName>
                                          <p:attrName>ppt_y</p:attrName>
                                        </p:attrNameLst>
                                      </p:cBhvr>
                                      <p:rCtr x="0" y="78"/>
                                    </p:animMotion>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2" nodeType="clickEffect">
                                  <p:stCondLst>
                                    <p:cond delay="0"/>
                                  </p:stCondLst>
                                  <p:childTnLst>
                                    <p:animEffect transition="out" filter="blinds(horizontal)">
                                      <p:cBhvr>
                                        <p:cTn id="15" dur="500"/>
                                        <p:tgtEl>
                                          <p:spTgt spid="820228"/>
                                        </p:tgtEl>
                                      </p:cBhvr>
                                    </p:animEffect>
                                    <p:set>
                                      <p:cBhvr>
                                        <p:cTn id="16" dur="1" fill="hold">
                                          <p:stCondLst>
                                            <p:cond delay="499"/>
                                          </p:stCondLst>
                                        </p:cTn>
                                        <p:tgtEl>
                                          <p:spTgt spid="820228"/>
                                        </p:tgtEl>
                                        <p:attrNameLst>
                                          <p:attrName>style.visibility</p:attrName>
                                        </p:attrNameLst>
                                      </p:cBhvr>
                                      <p:to>
                                        <p:strVal val="hidden"/>
                                      </p:to>
                                    </p:set>
                                  </p:childTnLst>
                                </p:cTn>
                              </p:par>
                              <p:par>
                                <p:cTn id="17" presetID="9" presetClass="entr" presetSubtype="0" fill="hold" grpId="0" nodeType="withEffect">
                                  <p:stCondLst>
                                    <p:cond delay="0"/>
                                  </p:stCondLst>
                                  <p:childTnLst>
                                    <p:set>
                                      <p:cBhvr>
                                        <p:cTn id="18" dur="1" fill="hold">
                                          <p:stCondLst>
                                            <p:cond delay="0"/>
                                          </p:stCondLst>
                                        </p:cTn>
                                        <p:tgtEl>
                                          <p:spTgt spid="820229"/>
                                        </p:tgtEl>
                                        <p:attrNameLst>
                                          <p:attrName>style.visibility</p:attrName>
                                        </p:attrNameLst>
                                      </p:cBhvr>
                                      <p:to>
                                        <p:strVal val="visible"/>
                                      </p:to>
                                    </p:set>
                                    <p:animEffect transition="in" filter="dissolve">
                                      <p:cBhvr>
                                        <p:cTn id="19" dur="500"/>
                                        <p:tgtEl>
                                          <p:spTgt spid="82022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20230"/>
                                        </p:tgtEl>
                                        <p:attrNameLst>
                                          <p:attrName>style.visibility</p:attrName>
                                        </p:attrNameLst>
                                      </p:cBhvr>
                                      <p:to>
                                        <p:strVal val="visible"/>
                                      </p:to>
                                    </p:set>
                                    <p:animEffect transition="in" filter="dissolve">
                                      <p:cBhvr>
                                        <p:cTn id="22" dur="500"/>
                                        <p:tgtEl>
                                          <p:spTgt spid="820230"/>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1.11022E-16 -4.44444E-6 L -0.0625 0.09445 " pathEditMode="relative" rAng="0" ptsTypes="AA">
                                      <p:cBhvr>
                                        <p:cTn id="26" dur="2000" fill="hold"/>
                                        <p:tgtEl>
                                          <p:spTgt spid="820229"/>
                                        </p:tgtEl>
                                        <p:attrNameLst>
                                          <p:attrName>ppt_x</p:attrName>
                                          <p:attrName>ppt_y</p:attrName>
                                        </p:attrNameLst>
                                      </p:cBhvr>
                                      <p:rCtr x="-31" y="47"/>
                                    </p:animMotion>
                                  </p:childTnLst>
                                </p:cTn>
                              </p:par>
                              <p:par>
                                <p:cTn id="27" presetID="0" presetClass="path" presetSubtype="0" accel="50000" decel="50000" fill="hold" grpId="1" nodeType="withEffect">
                                  <p:stCondLst>
                                    <p:cond delay="0"/>
                                  </p:stCondLst>
                                  <p:childTnLst>
                                    <p:animMotion origin="layout" path="M 3.33333E-6 5.55112E-17 L 0.225 0.1 " pathEditMode="relative" rAng="0" ptsTypes="AA">
                                      <p:cBhvr>
                                        <p:cTn id="28" dur="2000" fill="hold"/>
                                        <p:tgtEl>
                                          <p:spTgt spid="820230"/>
                                        </p:tgtEl>
                                        <p:attrNameLst>
                                          <p:attrName>ppt_x</p:attrName>
                                          <p:attrName>ppt_y</p:attrName>
                                        </p:attrNameLst>
                                      </p:cBhvr>
                                      <p:rCtr x="112" y="50"/>
                                    </p:animMotion>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2" nodeType="clickEffect">
                                  <p:stCondLst>
                                    <p:cond delay="0"/>
                                  </p:stCondLst>
                                  <p:childTnLst>
                                    <p:animEffect transition="out" filter="blinds(horizontal)">
                                      <p:cBhvr>
                                        <p:cTn id="32" dur="500"/>
                                        <p:tgtEl>
                                          <p:spTgt spid="820229"/>
                                        </p:tgtEl>
                                      </p:cBhvr>
                                    </p:animEffect>
                                    <p:set>
                                      <p:cBhvr>
                                        <p:cTn id="33" dur="1" fill="hold">
                                          <p:stCondLst>
                                            <p:cond delay="499"/>
                                          </p:stCondLst>
                                        </p:cTn>
                                        <p:tgtEl>
                                          <p:spTgt spid="820229"/>
                                        </p:tgtEl>
                                        <p:attrNameLst>
                                          <p:attrName>style.visibility</p:attrName>
                                        </p:attrNameLst>
                                      </p:cBhvr>
                                      <p:to>
                                        <p:strVal val="hidden"/>
                                      </p:to>
                                    </p:set>
                                  </p:childTnLst>
                                </p:cTn>
                              </p:par>
                              <p:par>
                                <p:cTn id="34" presetID="3" presetClass="exit" presetSubtype="10" fill="hold" grpId="2" nodeType="withEffect">
                                  <p:stCondLst>
                                    <p:cond delay="0"/>
                                  </p:stCondLst>
                                  <p:childTnLst>
                                    <p:animEffect transition="out" filter="blinds(horizontal)">
                                      <p:cBhvr>
                                        <p:cTn id="35" dur="500"/>
                                        <p:tgtEl>
                                          <p:spTgt spid="820230"/>
                                        </p:tgtEl>
                                      </p:cBhvr>
                                    </p:animEffect>
                                    <p:set>
                                      <p:cBhvr>
                                        <p:cTn id="36" dur="1" fill="hold">
                                          <p:stCondLst>
                                            <p:cond delay="499"/>
                                          </p:stCondLst>
                                        </p:cTn>
                                        <p:tgtEl>
                                          <p:spTgt spid="820230"/>
                                        </p:tgtEl>
                                        <p:attrNameLst>
                                          <p:attrName>style.visibility</p:attrName>
                                        </p:attrNameLst>
                                      </p:cBhvr>
                                      <p:to>
                                        <p:strVal val="hidden"/>
                                      </p:to>
                                    </p:set>
                                  </p:childTnLst>
                                </p:cTn>
                              </p:par>
                              <p:par>
                                <p:cTn id="37" presetID="9" presetClass="entr" presetSubtype="0" fill="hold" grpId="0" nodeType="withEffect">
                                  <p:stCondLst>
                                    <p:cond delay="0"/>
                                  </p:stCondLst>
                                  <p:childTnLst>
                                    <p:set>
                                      <p:cBhvr>
                                        <p:cTn id="38" dur="1" fill="hold">
                                          <p:stCondLst>
                                            <p:cond delay="0"/>
                                          </p:stCondLst>
                                        </p:cTn>
                                        <p:tgtEl>
                                          <p:spTgt spid="820231"/>
                                        </p:tgtEl>
                                        <p:attrNameLst>
                                          <p:attrName>style.visibility</p:attrName>
                                        </p:attrNameLst>
                                      </p:cBhvr>
                                      <p:to>
                                        <p:strVal val="visible"/>
                                      </p:to>
                                    </p:set>
                                    <p:animEffect transition="in" filter="dissolve">
                                      <p:cBhvr>
                                        <p:cTn id="39" dur="500"/>
                                        <p:tgtEl>
                                          <p:spTgt spid="82023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820232"/>
                                        </p:tgtEl>
                                        <p:attrNameLst>
                                          <p:attrName>style.visibility</p:attrName>
                                        </p:attrNameLst>
                                      </p:cBhvr>
                                      <p:to>
                                        <p:strVal val="visible"/>
                                      </p:to>
                                    </p:set>
                                    <p:animEffect transition="in" filter="dissolve">
                                      <p:cBhvr>
                                        <p:cTn id="42" dur="500"/>
                                        <p:tgtEl>
                                          <p:spTgt spid="820232"/>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0 4.44444E-6 L -0.17917 0.09444 " pathEditMode="relative" rAng="0" ptsTypes="AA">
                                      <p:cBhvr>
                                        <p:cTn id="46" dur="2000" fill="hold"/>
                                        <p:tgtEl>
                                          <p:spTgt spid="820231"/>
                                        </p:tgtEl>
                                        <p:attrNameLst>
                                          <p:attrName>ppt_x</p:attrName>
                                          <p:attrName>ppt_y</p:attrName>
                                        </p:attrNameLst>
                                      </p:cBhvr>
                                      <p:rCtr x="-90" y="47"/>
                                    </p:animMotion>
                                  </p:childTnLst>
                                </p:cTn>
                              </p:par>
                              <p:par>
                                <p:cTn id="47" presetID="0" presetClass="path" presetSubtype="0" accel="50000" decel="50000" fill="hold" grpId="1" nodeType="withEffect">
                                  <p:stCondLst>
                                    <p:cond delay="0"/>
                                  </p:stCondLst>
                                  <p:childTnLst>
                                    <p:animMotion origin="layout" path="M 3.33333E-6 4.44444E-6 L 0.2375 0.09444 " pathEditMode="relative" rAng="0" ptsTypes="AA">
                                      <p:cBhvr>
                                        <p:cTn id="48" dur="2000" fill="hold"/>
                                        <p:tgtEl>
                                          <p:spTgt spid="820232"/>
                                        </p:tgtEl>
                                        <p:attrNameLst>
                                          <p:attrName>ppt_x</p:attrName>
                                          <p:attrName>ppt_y</p:attrName>
                                        </p:attrNameLst>
                                      </p:cBhvr>
                                      <p:rCtr x="119" y="47"/>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2" nodeType="clickEffect">
                                  <p:stCondLst>
                                    <p:cond delay="0"/>
                                  </p:stCondLst>
                                  <p:childTnLst>
                                    <p:animMotion origin="layout" path="M 0.2375 0.09444 L 0.49583 0.19444 " pathEditMode="relative" ptsTypes="AA">
                                      <p:cBhvr>
                                        <p:cTn id="52" dur="2000" fill="hold"/>
                                        <p:tgtEl>
                                          <p:spTgt spid="820232"/>
                                        </p:tgtEl>
                                        <p:attrNameLst>
                                          <p:attrName>ppt_x</p:attrName>
                                          <p:attrName>ppt_y</p:attrName>
                                        </p:attrNameLst>
                                      </p:cBhvr>
                                    </p:animMotion>
                                  </p:childTnLst>
                                </p:cTn>
                              </p:par>
                              <p:par>
                                <p:cTn id="53" presetID="0" presetClass="path" presetSubtype="0" accel="50000" decel="50000" fill="hold" grpId="2" nodeType="withEffect">
                                  <p:stCondLst>
                                    <p:cond delay="0"/>
                                  </p:stCondLst>
                                  <p:childTnLst>
                                    <p:animMotion origin="layout" path="M -0.17917 0.09444 L -0.17917 0.19444 " pathEditMode="relative" ptsTypes="AA">
                                      <p:cBhvr>
                                        <p:cTn id="54" dur="2000" fill="hold"/>
                                        <p:tgtEl>
                                          <p:spTgt spid="820231"/>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3" nodeType="clickEffect">
                                  <p:stCondLst>
                                    <p:cond delay="0"/>
                                  </p:stCondLst>
                                  <p:childTnLst>
                                    <p:animEffect transition="out" filter="blinds(horizontal)">
                                      <p:cBhvr>
                                        <p:cTn id="58" dur="500"/>
                                        <p:tgtEl>
                                          <p:spTgt spid="820231"/>
                                        </p:tgtEl>
                                      </p:cBhvr>
                                    </p:animEffect>
                                    <p:set>
                                      <p:cBhvr>
                                        <p:cTn id="59" dur="1" fill="hold">
                                          <p:stCondLst>
                                            <p:cond delay="499"/>
                                          </p:stCondLst>
                                        </p:cTn>
                                        <p:tgtEl>
                                          <p:spTgt spid="820231"/>
                                        </p:tgtEl>
                                        <p:attrNameLst>
                                          <p:attrName>style.visibility</p:attrName>
                                        </p:attrNameLst>
                                      </p:cBhvr>
                                      <p:to>
                                        <p:strVal val="hidden"/>
                                      </p:to>
                                    </p:set>
                                  </p:childTnLst>
                                </p:cTn>
                              </p:par>
                              <p:par>
                                <p:cTn id="60" presetID="3" presetClass="exit" presetSubtype="10" fill="hold" grpId="3" nodeType="withEffect">
                                  <p:stCondLst>
                                    <p:cond delay="0"/>
                                  </p:stCondLst>
                                  <p:childTnLst>
                                    <p:animEffect transition="out" filter="blinds(horizontal)">
                                      <p:cBhvr>
                                        <p:cTn id="61" dur="500"/>
                                        <p:tgtEl>
                                          <p:spTgt spid="820232"/>
                                        </p:tgtEl>
                                      </p:cBhvr>
                                    </p:animEffect>
                                    <p:set>
                                      <p:cBhvr>
                                        <p:cTn id="62" dur="1" fill="hold">
                                          <p:stCondLst>
                                            <p:cond delay="499"/>
                                          </p:stCondLst>
                                        </p:cTn>
                                        <p:tgtEl>
                                          <p:spTgt spid="820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8" grpId="0" animBg="1"/>
      <p:bldP spid="820228" grpId="1" animBg="1"/>
      <p:bldP spid="820228" grpId="2" animBg="1"/>
      <p:bldP spid="820229" grpId="0" animBg="1"/>
      <p:bldP spid="820229" grpId="1" animBg="1"/>
      <p:bldP spid="820229" grpId="2" animBg="1"/>
      <p:bldP spid="820230" grpId="0" animBg="1"/>
      <p:bldP spid="820230" grpId="1" animBg="1"/>
      <p:bldP spid="820230" grpId="2" animBg="1"/>
      <p:bldP spid="820231" grpId="0" animBg="1"/>
      <p:bldP spid="820231" grpId="1" animBg="1"/>
      <p:bldP spid="820231" grpId="2" animBg="1"/>
      <p:bldP spid="820231" grpId="3" animBg="1"/>
      <p:bldP spid="820232" grpId="0" animBg="1"/>
      <p:bldP spid="820232" grpId="1" animBg="1"/>
      <p:bldP spid="820232" grpId="2" animBg="1"/>
      <p:bldP spid="820232" grpId="3"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graphicFrame>
        <p:nvGraphicFramePr>
          <p:cNvPr id="821250" name="Object 2"/>
          <p:cNvGraphicFramePr>
            <a:graphicFrameLocks noChangeAspect="1"/>
          </p:cNvGraphicFramePr>
          <p:nvPr/>
        </p:nvGraphicFramePr>
        <p:xfrm>
          <a:off x="3810001" y="3048000"/>
          <a:ext cx="16189326" cy="8483600"/>
        </p:xfrm>
        <a:graphic>
          <a:graphicData uri="http://schemas.openxmlformats.org/presentationml/2006/ole">
            <mc:AlternateContent xmlns:mc="http://schemas.openxmlformats.org/markup-compatibility/2006">
              <mc:Choice xmlns:v="urn:schemas-microsoft-com:vml" Requires="v">
                <p:oleObj name="Equation" r:id="rId2" imgW="3492360" imgH="1828800" progId="Equation.3">
                  <p:embed/>
                </p:oleObj>
              </mc:Choice>
              <mc:Fallback>
                <p:oleObj name="Equation" r:id="rId2" imgW="3492360" imgH="1828800" progId="Equation.3">
                  <p:embed/>
                  <p:pic>
                    <p:nvPicPr>
                      <p:cNvPr id="821250" name="Object 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3048000"/>
                        <a:ext cx="16189326" cy="8483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21251" name="Object 3"/>
          <p:cNvGraphicFramePr>
            <a:graphicFrameLocks noChangeAspect="1"/>
          </p:cNvGraphicFramePr>
          <p:nvPr/>
        </p:nvGraphicFramePr>
        <p:xfrm>
          <a:off x="4114800" y="457200"/>
          <a:ext cx="13084176" cy="2238376"/>
        </p:xfrm>
        <a:graphic>
          <a:graphicData uri="http://schemas.openxmlformats.org/presentationml/2006/ole">
            <mc:AlternateContent xmlns:mc="http://schemas.openxmlformats.org/markup-compatibility/2006">
              <mc:Choice xmlns:v="urn:schemas-microsoft-com:vml" Requires="v">
                <p:oleObj name="Equation" r:id="rId4" imgW="2819160" imgH="482400" progId="Equation.3">
                  <p:embed/>
                </p:oleObj>
              </mc:Choice>
              <mc:Fallback>
                <p:oleObj name="Equation" r:id="rId4" imgW="2819160" imgH="482400" progId="Equation.3">
                  <p:embed/>
                  <p:pic>
                    <p:nvPicPr>
                      <p:cNvPr id="8212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57200"/>
                        <a:ext cx="13084176" cy="22383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21252" name="Text Box 4"/>
          <p:cNvSpPr txBox="1">
            <a:spLocks noChangeArrowheads="1"/>
          </p:cNvSpPr>
          <p:nvPr/>
        </p:nvSpPr>
        <p:spPr bwMode="auto">
          <a:xfrm>
            <a:off x="2481193" y="12284077"/>
            <a:ext cx="18694541" cy="1015663"/>
          </a:xfrm>
          <a:prstGeom prst="rect">
            <a:avLst/>
          </a:prstGeom>
          <a:noFill/>
          <a:ln w="9525">
            <a:noFill/>
            <a:miter lim="800000"/>
            <a:headEnd/>
            <a:tailEnd/>
          </a:ln>
          <a:effectLst/>
        </p:spPr>
        <p:txBody>
          <a:bodyPr wrap="none">
            <a:spAutoFit/>
          </a:bodyPr>
          <a:lstStyle/>
          <a:p>
            <a:r>
              <a:rPr lang="en-US" sz="6000"/>
              <a:t>And just add two more rows for each corresponding point</a:t>
            </a:r>
          </a:p>
        </p:txBody>
      </p:sp>
      <p:sp>
        <p:nvSpPr>
          <p:cNvPr id="821253" name="Oval 5"/>
          <p:cNvSpPr>
            <a:spLocks noChangeArrowheads="1"/>
          </p:cNvSpPr>
          <p:nvPr/>
        </p:nvSpPr>
        <p:spPr bwMode="auto">
          <a:xfrm>
            <a:off x="9296400" y="79248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1254" name="Oval 6"/>
          <p:cNvSpPr>
            <a:spLocks noChangeArrowheads="1"/>
          </p:cNvSpPr>
          <p:nvPr/>
        </p:nvSpPr>
        <p:spPr bwMode="auto">
          <a:xfrm>
            <a:off x="9296400" y="8534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1255" name="Oval 7"/>
          <p:cNvSpPr>
            <a:spLocks noChangeArrowheads="1"/>
          </p:cNvSpPr>
          <p:nvPr/>
        </p:nvSpPr>
        <p:spPr bwMode="auto">
          <a:xfrm>
            <a:off x="9296400" y="91440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1256" name="Oval 8"/>
          <p:cNvSpPr>
            <a:spLocks noChangeArrowheads="1"/>
          </p:cNvSpPr>
          <p:nvPr/>
        </p:nvSpPr>
        <p:spPr bwMode="auto">
          <a:xfrm>
            <a:off x="18897600" y="8534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1257" name="Oval 9"/>
          <p:cNvSpPr>
            <a:spLocks noChangeArrowheads="1"/>
          </p:cNvSpPr>
          <p:nvPr/>
        </p:nvSpPr>
        <p:spPr bwMode="auto">
          <a:xfrm>
            <a:off x="18897600" y="91440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1258" name="Oval 10"/>
          <p:cNvSpPr>
            <a:spLocks noChangeArrowheads="1"/>
          </p:cNvSpPr>
          <p:nvPr/>
        </p:nvSpPr>
        <p:spPr bwMode="auto">
          <a:xfrm>
            <a:off x="18897600" y="9753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Generating hypotheses</a:t>
            </a:r>
          </a:p>
        </p:txBody>
      </p:sp>
      <p:sp>
        <p:nvSpPr>
          <p:cNvPr id="41987" name="Content Placeholder 2"/>
          <p:cNvSpPr>
            <a:spLocks noGrp="1"/>
          </p:cNvSpPr>
          <p:nvPr>
            <p:ph idx="1"/>
          </p:nvPr>
        </p:nvSpPr>
        <p:spPr/>
        <p:txBody>
          <a:bodyPr/>
          <a:lstStyle/>
          <a:p>
            <a:pPr marL="1028700" indent="-1028700">
              <a:buNone/>
            </a:pPr>
            <a:r>
              <a:rPr lang="en-US"/>
              <a:t>2.	Voting from patches/keypoints</a:t>
            </a:r>
          </a:p>
          <a:p>
            <a:pPr marL="1828800" lvl="1" indent="-1028700">
              <a:buNone/>
            </a:pPr>
            <a:endParaRPr lang="en-US"/>
          </a:p>
        </p:txBody>
      </p:sp>
      <p:pic>
        <p:nvPicPr>
          <p:cNvPr id="41988" name="Picture 3" descr="t1f3l16528"/>
          <p:cNvPicPr>
            <a:picLocks noChangeAspect="1" noChangeArrowheads="1"/>
          </p:cNvPicPr>
          <p:nvPr/>
        </p:nvPicPr>
        <p:blipFill>
          <a:blip r:embed="rId2" cstate="print"/>
          <a:srcRect/>
          <a:stretch>
            <a:fillRect/>
          </a:stretch>
        </p:blipFill>
        <p:spPr bwMode="auto">
          <a:xfrm>
            <a:off x="5029201" y="6248401"/>
            <a:ext cx="3600450" cy="2701926"/>
          </a:xfrm>
          <a:prstGeom prst="rect">
            <a:avLst/>
          </a:prstGeom>
          <a:noFill/>
          <a:ln w="9525">
            <a:solidFill>
              <a:schemeClr val="tx1"/>
            </a:solidFill>
            <a:miter lim="800000"/>
            <a:headEnd/>
            <a:tailEnd/>
          </a:ln>
        </p:spPr>
      </p:pic>
      <p:sp>
        <p:nvSpPr>
          <p:cNvPr id="121" name="Text Box 4"/>
          <p:cNvSpPr txBox="1">
            <a:spLocks noChangeArrowheads="1"/>
          </p:cNvSpPr>
          <p:nvPr/>
        </p:nvSpPr>
        <p:spPr bwMode="auto">
          <a:xfrm>
            <a:off x="5200650" y="5229227"/>
            <a:ext cx="2886944"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defRPr/>
            </a:pPr>
            <a:r>
              <a:rPr lang="en-US" sz="3600" b="0" kern="1200" dirty="0">
                <a:solidFill>
                  <a:prstClr val="black"/>
                </a:solidFill>
                <a:latin typeface="Calibri"/>
              </a:rPr>
              <a:t>Interest Points</a:t>
            </a:r>
            <a:endParaRPr lang="en-GB" sz="3600" b="0" kern="1200" dirty="0">
              <a:solidFill>
                <a:prstClr val="black"/>
              </a:solidFill>
              <a:latin typeface="Calibri"/>
            </a:endParaRPr>
          </a:p>
        </p:txBody>
      </p:sp>
      <p:pic>
        <p:nvPicPr>
          <p:cNvPr id="41990" name="Picture 5" descr="result-t1f3l16528-intpts"/>
          <p:cNvPicPr>
            <a:picLocks noChangeAspect="1" noChangeArrowheads="1"/>
          </p:cNvPicPr>
          <p:nvPr/>
        </p:nvPicPr>
        <p:blipFill>
          <a:blip r:embed="rId3" cstate="print"/>
          <a:srcRect/>
          <a:stretch>
            <a:fillRect/>
          </a:stretch>
        </p:blipFill>
        <p:spPr bwMode="auto">
          <a:xfrm>
            <a:off x="5029201" y="6248401"/>
            <a:ext cx="3600450" cy="2701926"/>
          </a:xfrm>
          <a:prstGeom prst="rect">
            <a:avLst/>
          </a:prstGeom>
          <a:noFill/>
          <a:ln w="9525">
            <a:solidFill>
              <a:schemeClr val="tx1"/>
            </a:solidFill>
            <a:miter lim="800000"/>
            <a:headEnd/>
            <a:tailEnd/>
          </a:ln>
        </p:spPr>
      </p:pic>
      <p:sp>
        <p:nvSpPr>
          <p:cNvPr id="41991" name="Line 7"/>
          <p:cNvSpPr>
            <a:spLocks noChangeShapeType="1"/>
          </p:cNvSpPr>
          <p:nvPr/>
        </p:nvSpPr>
        <p:spPr bwMode="auto">
          <a:xfrm>
            <a:off x="8629650" y="7632700"/>
            <a:ext cx="914400" cy="0"/>
          </a:xfrm>
          <a:prstGeom prst="line">
            <a:avLst/>
          </a:prstGeom>
          <a:noFill/>
          <a:ln w="12700">
            <a:no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126" name="Text Box 9"/>
          <p:cNvSpPr txBox="1">
            <a:spLocks noChangeArrowheads="1"/>
          </p:cNvSpPr>
          <p:nvPr/>
        </p:nvSpPr>
        <p:spPr bwMode="auto">
          <a:xfrm>
            <a:off x="9242314" y="4876801"/>
            <a:ext cx="3962623" cy="1200329"/>
          </a:xfrm>
          <a:prstGeom prst="rect">
            <a:avLst/>
          </a:prstGeom>
          <a:noFill/>
          <a:ln w="9525">
            <a:noFill/>
            <a:miter lim="800000"/>
            <a:headEnd/>
            <a:tailEnd/>
          </a:ln>
        </p:spPr>
        <p:txBody>
          <a:bodyPr wrap="none">
            <a:spAutoFit/>
          </a:bodyPr>
          <a:lstStyle/>
          <a:p>
            <a:pPr defTabSz="1828800" fontAlgn="base" hangingPunct="1">
              <a:spcBef>
                <a:spcPct val="0"/>
              </a:spcBef>
              <a:spcAft>
                <a:spcPct val="0"/>
              </a:spcAft>
              <a:defRPr/>
            </a:pPr>
            <a:r>
              <a:rPr lang="en-US" sz="3600" b="0" kern="1200" dirty="0">
                <a:solidFill>
                  <a:prstClr val="black"/>
                </a:solidFill>
                <a:latin typeface="Calibri"/>
              </a:rPr>
              <a:t>Matched Codebook </a:t>
            </a:r>
            <a:br>
              <a:rPr lang="en-US" sz="3600" b="0" kern="1200" dirty="0">
                <a:solidFill>
                  <a:prstClr val="black"/>
                </a:solidFill>
                <a:latin typeface="Calibri"/>
              </a:rPr>
            </a:br>
            <a:r>
              <a:rPr lang="en-US" sz="3600" b="0" kern="1200" dirty="0">
                <a:solidFill>
                  <a:prstClr val="black"/>
                </a:solidFill>
                <a:latin typeface="Calibri"/>
              </a:rPr>
              <a:t>Entries</a:t>
            </a:r>
            <a:endParaRPr lang="en-GB" sz="3600" b="0" kern="1200" dirty="0">
              <a:solidFill>
                <a:prstClr val="black"/>
              </a:solidFill>
              <a:latin typeface="Calibri"/>
            </a:endParaRPr>
          </a:p>
        </p:txBody>
      </p:sp>
      <p:pic>
        <p:nvPicPr>
          <p:cNvPr id="41993" name="Picture 10" descr="result-t1f3l16528-patches"/>
          <p:cNvPicPr>
            <a:picLocks noChangeAspect="1" noChangeArrowheads="1"/>
          </p:cNvPicPr>
          <p:nvPr/>
        </p:nvPicPr>
        <p:blipFill>
          <a:blip r:embed="rId4" cstate="print"/>
          <a:srcRect/>
          <a:stretch>
            <a:fillRect/>
          </a:stretch>
        </p:blipFill>
        <p:spPr bwMode="auto">
          <a:xfrm>
            <a:off x="9563101" y="6248401"/>
            <a:ext cx="3600450" cy="2701926"/>
          </a:xfrm>
          <a:prstGeom prst="rect">
            <a:avLst/>
          </a:prstGeom>
          <a:noFill/>
          <a:ln w="9525">
            <a:noFill/>
            <a:miter lim="800000"/>
            <a:headEnd/>
            <a:tailEnd/>
          </a:ln>
        </p:spPr>
      </p:pic>
      <p:sp>
        <p:nvSpPr>
          <p:cNvPr id="41994" name="Line 12"/>
          <p:cNvSpPr>
            <a:spLocks noChangeShapeType="1"/>
          </p:cNvSpPr>
          <p:nvPr/>
        </p:nvSpPr>
        <p:spPr bwMode="auto">
          <a:xfrm>
            <a:off x="13201650" y="7632700"/>
            <a:ext cx="914400" cy="0"/>
          </a:xfrm>
          <a:prstGeom prst="line">
            <a:avLst/>
          </a:prstGeom>
          <a:noFill/>
          <a:ln w="127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131" name="Text Box 14"/>
          <p:cNvSpPr txBox="1">
            <a:spLocks noChangeArrowheads="1"/>
          </p:cNvSpPr>
          <p:nvPr/>
        </p:nvSpPr>
        <p:spPr bwMode="auto">
          <a:xfrm>
            <a:off x="14571643" y="4876801"/>
            <a:ext cx="2578142" cy="1200329"/>
          </a:xfrm>
          <a:prstGeom prst="rect">
            <a:avLst/>
          </a:prstGeom>
          <a:noFill/>
          <a:ln w="9525">
            <a:noFill/>
            <a:miter lim="800000"/>
            <a:headEnd/>
            <a:tailEnd/>
          </a:ln>
        </p:spPr>
        <p:txBody>
          <a:bodyPr wrap="none">
            <a:spAutoFit/>
          </a:bodyPr>
          <a:lstStyle/>
          <a:p>
            <a:pPr defTabSz="1828800" fontAlgn="base" hangingPunct="1">
              <a:spcBef>
                <a:spcPct val="0"/>
              </a:spcBef>
              <a:spcAft>
                <a:spcPct val="0"/>
              </a:spcAft>
              <a:defRPr/>
            </a:pPr>
            <a:r>
              <a:rPr lang="en-US" sz="3600" b="0" kern="1200" dirty="0">
                <a:solidFill>
                  <a:prstClr val="black"/>
                </a:solidFill>
                <a:latin typeface="Calibri"/>
              </a:rPr>
              <a:t>Probabilistic </a:t>
            </a:r>
            <a:br>
              <a:rPr lang="en-US" sz="3600" b="0" kern="1200" dirty="0">
                <a:solidFill>
                  <a:prstClr val="black"/>
                </a:solidFill>
                <a:latin typeface="Calibri"/>
              </a:rPr>
            </a:br>
            <a:r>
              <a:rPr lang="en-US" sz="3600" b="0" kern="1200" dirty="0">
                <a:solidFill>
                  <a:prstClr val="black"/>
                </a:solidFill>
                <a:latin typeface="Calibri"/>
              </a:rPr>
              <a:t>Voting</a:t>
            </a:r>
            <a:endParaRPr lang="en-GB" sz="3600" b="0" kern="1200" dirty="0">
              <a:solidFill>
                <a:prstClr val="black"/>
              </a:solidFill>
              <a:latin typeface="Calibri"/>
            </a:endParaRPr>
          </a:p>
        </p:txBody>
      </p:sp>
      <p:grpSp>
        <p:nvGrpSpPr>
          <p:cNvPr id="2" name="Group 15"/>
          <p:cNvGrpSpPr>
            <a:grpSpLocks/>
          </p:cNvGrpSpPr>
          <p:nvPr/>
        </p:nvGrpSpPr>
        <p:grpSpPr bwMode="auto">
          <a:xfrm>
            <a:off x="14173201" y="6248401"/>
            <a:ext cx="3600450" cy="2701926"/>
            <a:chOff x="3810" y="1026"/>
            <a:chExt cx="1134" cy="851"/>
          </a:xfrm>
        </p:grpSpPr>
        <p:pic>
          <p:nvPicPr>
            <p:cNvPr id="42062" name="Picture 16" descr="t1f3l16528-gray"/>
            <p:cNvPicPr>
              <a:picLocks noChangeAspect="1" noChangeArrowheads="1"/>
            </p:cNvPicPr>
            <p:nvPr/>
          </p:nvPicPr>
          <p:blipFill>
            <a:blip r:embed="rId5" cstate="print"/>
            <a:srcRect/>
            <a:stretch>
              <a:fillRect/>
            </a:stretch>
          </p:blipFill>
          <p:spPr bwMode="auto">
            <a:xfrm>
              <a:off x="3810" y="1026"/>
              <a:ext cx="1134" cy="851"/>
            </a:xfrm>
            <a:prstGeom prst="rect">
              <a:avLst/>
            </a:prstGeom>
            <a:noFill/>
            <a:ln w="9525">
              <a:solidFill>
                <a:schemeClr val="tx1"/>
              </a:solidFill>
              <a:miter lim="800000"/>
              <a:headEnd/>
              <a:tailEnd/>
            </a:ln>
          </p:spPr>
        </p:pic>
        <p:sp>
          <p:nvSpPr>
            <p:cNvPr id="42063" name="Line 17"/>
            <p:cNvSpPr>
              <a:spLocks noChangeShapeType="1"/>
            </p:cNvSpPr>
            <p:nvPr/>
          </p:nvSpPr>
          <p:spPr bwMode="auto">
            <a:xfrm flipH="1">
              <a:off x="4214" y="1160"/>
              <a:ext cx="27" cy="138"/>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64" name="Line 18"/>
            <p:cNvSpPr>
              <a:spLocks noChangeShapeType="1"/>
            </p:cNvSpPr>
            <p:nvPr/>
          </p:nvSpPr>
          <p:spPr bwMode="auto">
            <a:xfrm flipV="1">
              <a:off x="4173" y="1298"/>
              <a:ext cx="91" cy="194"/>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65" name="Oval 19"/>
            <p:cNvSpPr>
              <a:spLocks noChangeArrowheads="1"/>
            </p:cNvSpPr>
            <p:nvPr/>
          </p:nvSpPr>
          <p:spPr bwMode="auto">
            <a:xfrm>
              <a:off x="4189" y="1288"/>
              <a:ext cx="45"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66" name="Oval 20"/>
            <p:cNvSpPr>
              <a:spLocks noChangeArrowheads="1"/>
            </p:cNvSpPr>
            <p:nvPr/>
          </p:nvSpPr>
          <p:spPr bwMode="auto">
            <a:xfrm>
              <a:off x="4744" y="1261"/>
              <a:ext cx="45"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67" name="Oval 21"/>
            <p:cNvSpPr>
              <a:spLocks noChangeArrowheads="1"/>
            </p:cNvSpPr>
            <p:nvPr/>
          </p:nvSpPr>
          <p:spPr bwMode="auto">
            <a:xfrm>
              <a:off x="3919" y="1298"/>
              <a:ext cx="34" cy="3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68" name="Oval 22"/>
            <p:cNvSpPr>
              <a:spLocks noChangeArrowheads="1"/>
            </p:cNvSpPr>
            <p:nvPr/>
          </p:nvSpPr>
          <p:spPr bwMode="auto">
            <a:xfrm>
              <a:off x="4245" y="1272"/>
              <a:ext cx="45"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69" name="Oval 23"/>
            <p:cNvSpPr>
              <a:spLocks noChangeArrowheads="1"/>
            </p:cNvSpPr>
            <p:nvPr/>
          </p:nvSpPr>
          <p:spPr bwMode="auto">
            <a:xfrm>
              <a:off x="4694" y="1276"/>
              <a:ext cx="45"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70" name="Oval 24"/>
            <p:cNvSpPr>
              <a:spLocks noChangeArrowheads="1"/>
            </p:cNvSpPr>
            <p:nvPr/>
          </p:nvSpPr>
          <p:spPr bwMode="auto">
            <a:xfrm>
              <a:off x="4717" y="1309"/>
              <a:ext cx="45"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71" name="Line 25"/>
            <p:cNvSpPr>
              <a:spLocks noChangeShapeType="1"/>
            </p:cNvSpPr>
            <p:nvPr/>
          </p:nvSpPr>
          <p:spPr bwMode="auto">
            <a:xfrm flipV="1">
              <a:off x="4748" y="1298"/>
              <a:ext cx="15" cy="148"/>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72" name="Line 26"/>
            <p:cNvSpPr>
              <a:spLocks noChangeShapeType="1"/>
            </p:cNvSpPr>
            <p:nvPr/>
          </p:nvSpPr>
          <p:spPr bwMode="auto">
            <a:xfrm flipV="1">
              <a:off x="4672" y="1298"/>
              <a:ext cx="45" cy="194"/>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73" name="Line 27"/>
            <p:cNvSpPr>
              <a:spLocks noChangeShapeType="1"/>
            </p:cNvSpPr>
            <p:nvPr/>
          </p:nvSpPr>
          <p:spPr bwMode="auto">
            <a:xfrm flipH="1" flipV="1">
              <a:off x="3946" y="1321"/>
              <a:ext cx="231" cy="160"/>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74" name="Line 28"/>
            <p:cNvSpPr>
              <a:spLocks noChangeShapeType="1"/>
            </p:cNvSpPr>
            <p:nvPr/>
          </p:nvSpPr>
          <p:spPr bwMode="auto">
            <a:xfrm flipH="1" flipV="1">
              <a:off x="4558" y="1321"/>
              <a:ext cx="114" cy="181"/>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75" name="Oval 29"/>
            <p:cNvSpPr>
              <a:spLocks noChangeArrowheads="1"/>
            </p:cNvSpPr>
            <p:nvPr/>
          </p:nvSpPr>
          <p:spPr bwMode="auto">
            <a:xfrm>
              <a:off x="4537" y="1300"/>
              <a:ext cx="23" cy="23"/>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76" name="Oval 30"/>
            <p:cNvSpPr>
              <a:spLocks noChangeArrowheads="1"/>
            </p:cNvSpPr>
            <p:nvPr/>
          </p:nvSpPr>
          <p:spPr bwMode="auto">
            <a:xfrm>
              <a:off x="4894" y="1348"/>
              <a:ext cx="23" cy="23"/>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77" name="Line 31"/>
            <p:cNvSpPr>
              <a:spLocks noChangeShapeType="1"/>
            </p:cNvSpPr>
            <p:nvPr/>
          </p:nvSpPr>
          <p:spPr bwMode="auto">
            <a:xfrm flipV="1">
              <a:off x="4744" y="1366"/>
              <a:ext cx="155" cy="74"/>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78" name="Line 32"/>
            <p:cNvSpPr>
              <a:spLocks noChangeShapeType="1"/>
            </p:cNvSpPr>
            <p:nvPr/>
          </p:nvSpPr>
          <p:spPr bwMode="auto">
            <a:xfrm>
              <a:off x="4241" y="1152"/>
              <a:ext cx="159" cy="169"/>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79" name="Oval 33"/>
            <p:cNvSpPr>
              <a:spLocks noChangeArrowheads="1"/>
            </p:cNvSpPr>
            <p:nvPr/>
          </p:nvSpPr>
          <p:spPr bwMode="auto">
            <a:xfrm>
              <a:off x="4010" y="1241"/>
              <a:ext cx="34" cy="3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80" name="Oval 34"/>
            <p:cNvSpPr>
              <a:spLocks noChangeArrowheads="1"/>
            </p:cNvSpPr>
            <p:nvPr/>
          </p:nvSpPr>
          <p:spPr bwMode="auto">
            <a:xfrm>
              <a:off x="4397" y="1321"/>
              <a:ext cx="23" cy="23"/>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81" name="Line 35"/>
            <p:cNvSpPr>
              <a:spLocks noChangeShapeType="1"/>
            </p:cNvSpPr>
            <p:nvPr/>
          </p:nvSpPr>
          <p:spPr bwMode="auto">
            <a:xfrm flipH="1">
              <a:off x="4037" y="1152"/>
              <a:ext cx="204" cy="101"/>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42082" name="Picture 36" descr="images587"/>
            <p:cNvPicPr>
              <a:picLocks noChangeAspect="1" noChangeArrowheads="1"/>
            </p:cNvPicPr>
            <p:nvPr/>
          </p:nvPicPr>
          <p:blipFill>
            <a:blip r:embed="rId6" cstate="print"/>
            <a:srcRect/>
            <a:stretch>
              <a:fillRect/>
            </a:stretch>
          </p:blipFill>
          <p:spPr bwMode="auto">
            <a:xfrm>
              <a:off x="4167" y="1086"/>
              <a:ext cx="150" cy="150"/>
            </a:xfrm>
            <a:prstGeom prst="rect">
              <a:avLst/>
            </a:prstGeom>
            <a:noFill/>
            <a:ln w="19050">
              <a:solidFill>
                <a:schemeClr val="tx1"/>
              </a:solidFill>
              <a:miter lim="800000"/>
              <a:headEnd/>
              <a:tailEnd/>
            </a:ln>
          </p:spPr>
        </p:pic>
        <p:pic>
          <p:nvPicPr>
            <p:cNvPr id="42083" name="Picture 37" descr="images171"/>
            <p:cNvPicPr>
              <a:picLocks noChangeAspect="1" noChangeArrowheads="1"/>
            </p:cNvPicPr>
            <p:nvPr/>
          </p:nvPicPr>
          <p:blipFill>
            <a:blip r:embed="rId7" cstate="print"/>
            <a:srcRect/>
            <a:stretch>
              <a:fillRect/>
            </a:stretch>
          </p:blipFill>
          <p:spPr bwMode="auto">
            <a:xfrm>
              <a:off x="4071" y="1384"/>
              <a:ext cx="218" cy="218"/>
            </a:xfrm>
            <a:prstGeom prst="rect">
              <a:avLst/>
            </a:prstGeom>
            <a:noFill/>
            <a:ln w="19050">
              <a:solidFill>
                <a:schemeClr val="tx1"/>
              </a:solidFill>
              <a:miter lim="800000"/>
              <a:headEnd/>
              <a:tailEnd/>
            </a:ln>
          </p:spPr>
        </p:pic>
        <p:pic>
          <p:nvPicPr>
            <p:cNvPr id="42084" name="Picture 38" descr="images259"/>
            <p:cNvPicPr>
              <a:picLocks noChangeAspect="1" noChangeArrowheads="1"/>
            </p:cNvPicPr>
            <p:nvPr/>
          </p:nvPicPr>
          <p:blipFill>
            <a:blip r:embed="rId8" cstate="print"/>
            <a:srcRect/>
            <a:stretch>
              <a:fillRect/>
            </a:stretch>
          </p:blipFill>
          <p:spPr bwMode="auto">
            <a:xfrm>
              <a:off x="4698" y="1138"/>
              <a:ext cx="68" cy="68"/>
            </a:xfrm>
            <a:prstGeom prst="rect">
              <a:avLst/>
            </a:prstGeom>
            <a:noFill/>
            <a:ln w="19050">
              <a:solidFill>
                <a:schemeClr val="tx1"/>
              </a:solidFill>
              <a:miter lim="800000"/>
              <a:headEnd/>
              <a:tailEnd/>
            </a:ln>
          </p:spPr>
        </p:pic>
        <p:pic>
          <p:nvPicPr>
            <p:cNvPr id="42085" name="Picture 39" descr="images690"/>
            <p:cNvPicPr>
              <a:picLocks noChangeAspect="1" noChangeArrowheads="1"/>
            </p:cNvPicPr>
            <p:nvPr/>
          </p:nvPicPr>
          <p:blipFill>
            <a:blip r:embed="rId9" cstate="print"/>
            <a:srcRect/>
            <a:stretch>
              <a:fillRect/>
            </a:stretch>
          </p:blipFill>
          <p:spPr bwMode="auto">
            <a:xfrm>
              <a:off x="4604" y="1442"/>
              <a:ext cx="127" cy="127"/>
            </a:xfrm>
            <a:prstGeom prst="rect">
              <a:avLst/>
            </a:prstGeom>
            <a:noFill/>
            <a:ln w="19050">
              <a:solidFill>
                <a:schemeClr val="tx1"/>
              </a:solidFill>
              <a:miter lim="800000"/>
              <a:headEnd/>
              <a:tailEnd/>
            </a:ln>
          </p:spPr>
        </p:pic>
        <p:pic>
          <p:nvPicPr>
            <p:cNvPr id="42086" name="Picture 40" descr="images192"/>
            <p:cNvPicPr>
              <a:picLocks noChangeAspect="1" noChangeArrowheads="1"/>
            </p:cNvPicPr>
            <p:nvPr/>
          </p:nvPicPr>
          <p:blipFill>
            <a:blip r:embed="rId10" cstate="print"/>
            <a:srcRect/>
            <a:stretch>
              <a:fillRect/>
            </a:stretch>
          </p:blipFill>
          <p:spPr bwMode="auto">
            <a:xfrm>
              <a:off x="4694" y="1391"/>
              <a:ext cx="114" cy="114"/>
            </a:xfrm>
            <a:prstGeom prst="rect">
              <a:avLst/>
            </a:prstGeom>
            <a:noFill/>
            <a:ln w="19050">
              <a:solidFill>
                <a:schemeClr val="tx1"/>
              </a:solidFill>
              <a:miter lim="800000"/>
              <a:headEnd/>
              <a:tailEnd/>
            </a:ln>
          </p:spPr>
        </p:pic>
        <p:sp>
          <p:nvSpPr>
            <p:cNvPr id="42087" name="Line 41"/>
            <p:cNvSpPr>
              <a:spLocks noChangeShapeType="1"/>
            </p:cNvSpPr>
            <p:nvPr/>
          </p:nvSpPr>
          <p:spPr bwMode="auto">
            <a:xfrm>
              <a:off x="4725" y="1174"/>
              <a:ext cx="15" cy="147"/>
            </a:xfrm>
            <a:prstGeom prst="line">
              <a:avLst/>
            </a:prstGeom>
            <a:noFill/>
            <a:ln w="254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grpSp>
      <p:pic>
        <p:nvPicPr>
          <p:cNvPr id="41997" name="Picture 42" descr="t1f3l16528"/>
          <p:cNvPicPr>
            <a:picLocks noChangeAspect="1" noChangeArrowheads="1"/>
          </p:cNvPicPr>
          <p:nvPr/>
        </p:nvPicPr>
        <p:blipFill>
          <a:blip r:embed="rId2" cstate="print"/>
          <a:srcRect/>
          <a:stretch>
            <a:fillRect/>
          </a:stretch>
        </p:blipFill>
        <p:spPr bwMode="auto">
          <a:xfrm>
            <a:off x="5029201" y="6248401"/>
            <a:ext cx="3600450" cy="2701926"/>
          </a:xfrm>
          <a:prstGeom prst="rect">
            <a:avLst/>
          </a:prstGeom>
          <a:noFill/>
          <a:ln w="9525">
            <a:solidFill>
              <a:schemeClr val="tx1"/>
            </a:solidFill>
            <a:miter lim="800000"/>
            <a:headEnd/>
            <a:tailEnd/>
          </a:ln>
        </p:spPr>
      </p:pic>
      <p:sp>
        <p:nvSpPr>
          <p:cNvPr id="41998" name="Line 44"/>
          <p:cNvSpPr>
            <a:spLocks noChangeShapeType="1"/>
          </p:cNvSpPr>
          <p:nvPr/>
        </p:nvSpPr>
        <p:spPr bwMode="auto">
          <a:xfrm>
            <a:off x="17926050" y="7620000"/>
            <a:ext cx="762000" cy="914400"/>
          </a:xfrm>
          <a:prstGeom prst="line">
            <a:avLst/>
          </a:prstGeom>
          <a:noFill/>
          <a:ln w="12700">
            <a:solidFill>
              <a:schemeClr val="tx1"/>
            </a:solidFill>
            <a:round/>
            <a:headEnd/>
            <a:tailEnd type="triangle" w="med" len="med"/>
          </a:ln>
        </p:spPr>
        <p:txBody>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163" name="Text Box 46"/>
          <p:cNvSpPr txBox="1">
            <a:spLocks noChangeArrowheads="1"/>
          </p:cNvSpPr>
          <p:nvPr/>
        </p:nvSpPr>
        <p:spPr bwMode="auto">
          <a:xfrm>
            <a:off x="16710256" y="10718801"/>
            <a:ext cx="3215816" cy="1200329"/>
          </a:xfrm>
          <a:prstGeom prst="rect">
            <a:avLst/>
          </a:prstGeom>
          <a:noFill/>
          <a:ln w="9525">
            <a:noFill/>
            <a:miter lim="800000"/>
            <a:headEnd/>
            <a:tailEnd/>
          </a:ln>
        </p:spPr>
        <p:txBody>
          <a:bodyPr wrap="none">
            <a:spAutoFit/>
          </a:bodyPr>
          <a:lstStyle/>
          <a:p>
            <a:pPr defTabSz="1828800" fontAlgn="base" hangingPunct="1">
              <a:spcBef>
                <a:spcPct val="0"/>
              </a:spcBef>
              <a:spcAft>
                <a:spcPct val="0"/>
              </a:spcAft>
              <a:defRPr/>
            </a:pPr>
            <a:r>
              <a:rPr lang="en-US" sz="3600" b="0" kern="1200" dirty="0">
                <a:solidFill>
                  <a:prstClr val="black"/>
                </a:solidFill>
                <a:latin typeface="Calibri"/>
              </a:rPr>
              <a:t>3D Voting Space</a:t>
            </a:r>
            <a:br>
              <a:rPr lang="en-US" sz="3600" b="0" kern="1200" dirty="0">
                <a:solidFill>
                  <a:prstClr val="black"/>
                </a:solidFill>
                <a:latin typeface="Calibri"/>
              </a:rPr>
            </a:br>
            <a:r>
              <a:rPr lang="en-US" sz="3600" b="0" kern="1200" dirty="0">
                <a:solidFill>
                  <a:prstClr val="black"/>
                </a:solidFill>
                <a:latin typeface="Calibri"/>
              </a:rPr>
              <a:t>(continuous)</a:t>
            </a:r>
            <a:endParaRPr lang="en-GB" sz="3600" b="0" kern="1200" dirty="0">
              <a:solidFill>
                <a:prstClr val="black"/>
              </a:solidFill>
              <a:latin typeface="Calibri"/>
            </a:endParaRPr>
          </a:p>
        </p:txBody>
      </p:sp>
      <p:grpSp>
        <p:nvGrpSpPr>
          <p:cNvPr id="3" name="Group 47"/>
          <p:cNvGrpSpPr>
            <a:grpSpLocks/>
          </p:cNvGrpSpPr>
          <p:nvPr/>
        </p:nvGrpSpPr>
        <p:grpSpPr bwMode="auto">
          <a:xfrm>
            <a:off x="16935458" y="8931274"/>
            <a:ext cx="3387728" cy="2197098"/>
            <a:chOff x="4680" y="1871"/>
            <a:chExt cx="1067" cy="692"/>
          </a:xfrm>
        </p:grpSpPr>
        <p:sp>
          <p:nvSpPr>
            <p:cNvPr id="42002" name="Rectangle 48"/>
            <p:cNvSpPr>
              <a:spLocks noChangeAspect="1" noChangeArrowheads="1"/>
            </p:cNvSpPr>
            <p:nvPr/>
          </p:nvSpPr>
          <p:spPr bwMode="auto">
            <a:xfrm>
              <a:off x="4717" y="2088"/>
              <a:ext cx="885" cy="234"/>
            </a:xfrm>
            <a:prstGeom prst="rect">
              <a:avLst/>
            </a:prstGeom>
            <a:noFill/>
            <a:ln w="12700" cap="sq">
              <a:solidFill>
                <a:schemeClr val="tx1"/>
              </a:solidFill>
              <a:miter lim="800000"/>
              <a:headEnd type="none" w="sm" len="sm"/>
              <a:tailEnd type="none" w="sm" len="sm"/>
            </a:ln>
            <a:scene3d>
              <a:camera prst="legacyObliqueTopRight"/>
              <a:lightRig rig="legacyFlat3" dir="b"/>
            </a:scene3d>
            <a:sp3d extrusionH="430200" prstMaterial="legacyWireframe">
              <a:bevelT w="13500" h="13500" prst="angle"/>
              <a:bevelB w="13500" h="13500" prst="angle"/>
              <a:extrusionClr>
                <a:schemeClr val="bg2"/>
              </a:extrusionClr>
            </a:sp3d>
          </p:spPr>
          <p:txBody>
            <a:bodyPr lIns="180000" tIns="93600" rIns="180000" bIns="93600" anchor="ctr">
              <a:spAutoFit/>
              <a:flatTx/>
            </a:bodyPr>
            <a:lstStyle/>
            <a:p>
              <a:pPr algn="l" defTabSz="1828800" fontAlgn="base" hangingPunct="1">
                <a:spcBef>
                  <a:spcPct val="0"/>
                </a:spcBef>
                <a:spcAft>
                  <a:spcPct val="0"/>
                </a:spcAft>
              </a:pPr>
              <a:endParaRPr lang="de-CH" sz="3600" b="0" kern="1200">
                <a:solidFill>
                  <a:prstClr val="black"/>
                </a:solidFill>
                <a:latin typeface="Arial" charset="0"/>
              </a:endParaRPr>
            </a:p>
          </p:txBody>
        </p:sp>
        <p:grpSp>
          <p:nvGrpSpPr>
            <p:cNvPr id="4" name="Group 49"/>
            <p:cNvGrpSpPr>
              <a:grpSpLocks/>
            </p:cNvGrpSpPr>
            <p:nvPr/>
          </p:nvGrpSpPr>
          <p:grpSpPr bwMode="auto">
            <a:xfrm>
              <a:off x="4680" y="1871"/>
              <a:ext cx="1067" cy="692"/>
              <a:chOff x="4680" y="1871"/>
              <a:chExt cx="1067" cy="692"/>
            </a:xfrm>
          </p:grpSpPr>
          <p:sp>
            <p:nvSpPr>
              <p:cNvPr id="42059" name="Text Box 50"/>
              <p:cNvSpPr txBox="1">
                <a:spLocks noChangeArrowheads="1"/>
              </p:cNvSpPr>
              <p:nvPr/>
            </p:nvSpPr>
            <p:spPr bwMode="auto">
              <a:xfrm>
                <a:off x="5583" y="2368"/>
                <a:ext cx="164" cy="195"/>
              </a:xfrm>
              <a:prstGeom prst="rect">
                <a:avLst/>
              </a:prstGeom>
              <a:noFill/>
              <a:ln w="12700" cap="sq">
                <a:solidFill>
                  <a:schemeClr val="tx1"/>
                </a:solidFill>
                <a:miter lim="800000"/>
                <a:headEnd type="none" w="sm" len="sm"/>
                <a:tailEnd type="none" w="sm" len="sm"/>
              </a:ln>
            </p:spPr>
            <p:txBody>
              <a:bodyPr wrap="none" lIns="180000" tIns="93600" rIns="180000" bIns="93600">
                <a:spAutoFit/>
              </a:bodyPr>
              <a:lstStyle/>
              <a:p>
                <a:pPr defTabSz="1828800" fontAlgn="base" hangingPunct="1">
                  <a:spcBef>
                    <a:spcPct val="0"/>
                  </a:spcBef>
                  <a:spcAft>
                    <a:spcPct val="0"/>
                  </a:spcAft>
                </a:pPr>
                <a:r>
                  <a:rPr lang="en-US" sz="2800" b="0" i="1" kern="1200">
                    <a:solidFill>
                      <a:srgbClr val="EEECE1"/>
                    </a:solidFill>
                    <a:latin typeface="Times New Roman" pitchFamily="18" charset="0"/>
                    <a:cs typeface="Times New Roman" pitchFamily="18" charset="0"/>
                  </a:rPr>
                  <a:t>x</a:t>
                </a:r>
              </a:p>
            </p:txBody>
          </p:sp>
          <p:sp>
            <p:nvSpPr>
              <p:cNvPr id="42060" name="Text Box 51"/>
              <p:cNvSpPr txBox="1">
                <a:spLocks noChangeArrowheads="1"/>
              </p:cNvSpPr>
              <p:nvPr/>
            </p:nvSpPr>
            <p:spPr bwMode="auto">
              <a:xfrm>
                <a:off x="4680" y="1871"/>
                <a:ext cx="164" cy="195"/>
              </a:xfrm>
              <a:prstGeom prst="rect">
                <a:avLst/>
              </a:prstGeom>
              <a:noFill/>
              <a:ln w="12700" cap="sq">
                <a:solidFill>
                  <a:schemeClr val="tx1"/>
                </a:solidFill>
                <a:miter lim="800000"/>
                <a:headEnd type="none" w="sm" len="sm"/>
                <a:tailEnd type="none" w="sm" len="sm"/>
              </a:ln>
            </p:spPr>
            <p:txBody>
              <a:bodyPr wrap="none" lIns="180000" tIns="93600" rIns="180000" bIns="93600">
                <a:spAutoFit/>
              </a:bodyPr>
              <a:lstStyle/>
              <a:p>
                <a:pPr defTabSz="1828800" fontAlgn="base" hangingPunct="1">
                  <a:spcBef>
                    <a:spcPct val="0"/>
                  </a:spcBef>
                  <a:spcAft>
                    <a:spcPct val="0"/>
                  </a:spcAft>
                </a:pPr>
                <a:r>
                  <a:rPr lang="en-US" sz="2800" b="0" i="1" kern="1200">
                    <a:solidFill>
                      <a:srgbClr val="EEECE1"/>
                    </a:solidFill>
                    <a:latin typeface="Times New Roman" pitchFamily="18" charset="0"/>
                    <a:cs typeface="Times New Roman" pitchFamily="18" charset="0"/>
                  </a:rPr>
                  <a:t>y</a:t>
                </a:r>
              </a:p>
            </p:txBody>
          </p:sp>
          <p:sp>
            <p:nvSpPr>
              <p:cNvPr id="42061" name="Text Box 52"/>
              <p:cNvSpPr txBox="1">
                <a:spLocks noChangeArrowheads="1"/>
              </p:cNvSpPr>
              <p:nvPr/>
            </p:nvSpPr>
            <p:spPr bwMode="auto">
              <a:xfrm>
                <a:off x="4694" y="2273"/>
                <a:ext cx="158" cy="195"/>
              </a:xfrm>
              <a:prstGeom prst="rect">
                <a:avLst/>
              </a:prstGeom>
              <a:noFill/>
              <a:ln w="12700" cap="sq">
                <a:solidFill>
                  <a:schemeClr val="tx1"/>
                </a:solidFill>
                <a:miter lim="800000"/>
                <a:headEnd type="none" w="sm" len="sm"/>
                <a:tailEnd type="none" w="sm" len="sm"/>
              </a:ln>
            </p:spPr>
            <p:txBody>
              <a:bodyPr wrap="none" lIns="180000" tIns="93600" rIns="180000" bIns="93600">
                <a:spAutoFit/>
              </a:bodyPr>
              <a:lstStyle/>
              <a:p>
                <a:pPr defTabSz="1828800" fontAlgn="base" hangingPunct="1">
                  <a:spcBef>
                    <a:spcPct val="0"/>
                  </a:spcBef>
                  <a:spcAft>
                    <a:spcPct val="0"/>
                  </a:spcAft>
                </a:pPr>
                <a:r>
                  <a:rPr lang="en-US" sz="2800" b="0" i="1" kern="1200">
                    <a:solidFill>
                      <a:srgbClr val="EEECE1"/>
                    </a:solidFill>
                    <a:latin typeface="Times New Roman" pitchFamily="18" charset="0"/>
                    <a:cs typeface="Times New Roman" pitchFamily="18" charset="0"/>
                  </a:rPr>
                  <a:t>s</a:t>
                </a:r>
              </a:p>
            </p:txBody>
          </p:sp>
        </p:grpSp>
        <p:grpSp>
          <p:nvGrpSpPr>
            <p:cNvPr id="5" name="Group 53"/>
            <p:cNvGrpSpPr>
              <a:grpSpLocks/>
            </p:cNvGrpSpPr>
            <p:nvPr/>
          </p:nvGrpSpPr>
          <p:grpSpPr bwMode="auto">
            <a:xfrm>
              <a:off x="4779" y="2006"/>
              <a:ext cx="873" cy="439"/>
              <a:chOff x="4779" y="2006"/>
              <a:chExt cx="873" cy="439"/>
            </a:xfrm>
          </p:grpSpPr>
          <p:grpSp>
            <p:nvGrpSpPr>
              <p:cNvPr id="6" name="Group 54"/>
              <p:cNvGrpSpPr>
                <a:grpSpLocks/>
              </p:cNvGrpSpPr>
              <p:nvPr/>
            </p:nvGrpSpPr>
            <p:grpSpPr bwMode="auto">
              <a:xfrm>
                <a:off x="4779" y="2047"/>
                <a:ext cx="873" cy="398"/>
                <a:chOff x="4779" y="2047"/>
                <a:chExt cx="873" cy="398"/>
              </a:xfrm>
            </p:grpSpPr>
            <p:grpSp>
              <p:nvGrpSpPr>
                <p:cNvPr id="7" name="Group 55"/>
                <p:cNvGrpSpPr>
                  <a:grpSpLocks/>
                </p:cNvGrpSpPr>
                <p:nvPr/>
              </p:nvGrpSpPr>
              <p:grpSpPr bwMode="auto">
                <a:xfrm>
                  <a:off x="5102" y="2204"/>
                  <a:ext cx="545" cy="50"/>
                  <a:chOff x="5102" y="2204"/>
                  <a:chExt cx="545" cy="50"/>
                </a:xfrm>
              </p:grpSpPr>
              <p:sp>
                <p:nvSpPr>
                  <p:cNvPr id="42056" name="Oval 56"/>
                  <p:cNvSpPr>
                    <a:spLocks noChangeArrowheads="1"/>
                  </p:cNvSpPr>
                  <p:nvPr/>
                </p:nvSpPr>
                <p:spPr bwMode="auto">
                  <a:xfrm>
                    <a:off x="5102" y="2204"/>
                    <a:ext cx="38"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7" name="Oval 57"/>
                  <p:cNvSpPr>
                    <a:spLocks noChangeArrowheads="1"/>
                  </p:cNvSpPr>
                  <p:nvPr/>
                </p:nvSpPr>
                <p:spPr bwMode="auto">
                  <a:xfrm>
                    <a:off x="5125" y="2208"/>
                    <a:ext cx="38" cy="3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8" name="Oval 58"/>
                  <p:cNvSpPr>
                    <a:spLocks noChangeArrowheads="1"/>
                  </p:cNvSpPr>
                  <p:nvPr/>
                </p:nvSpPr>
                <p:spPr bwMode="auto">
                  <a:xfrm>
                    <a:off x="5609" y="2219"/>
                    <a:ext cx="38" cy="3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grpSp>
            <p:sp>
              <p:nvSpPr>
                <p:cNvPr id="42013" name="Oval 59"/>
                <p:cNvSpPr>
                  <a:spLocks noChangeArrowheads="1"/>
                </p:cNvSpPr>
                <p:nvPr/>
              </p:nvSpPr>
              <p:spPr bwMode="auto">
                <a:xfrm>
                  <a:off x="4964" y="2153"/>
                  <a:ext cx="38"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14" name="Oval 60"/>
                <p:cNvSpPr>
                  <a:spLocks noChangeArrowheads="1"/>
                </p:cNvSpPr>
                <p:nvPr/>
              </p:nvSpPr>
              <p:spPr bwMode="auto">
                <a:xfrm>
                  <a:off x="5609" y="2218"/>
                  <a:ext cx="38"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15" name="Oval 61"/>
                <p:cNvSpPr>
                  <a:spLocks noChangeArrowheads="1"/>
                </p:cNvSpPr>
                <p:nvPr/>
              </p:nvSpPr>
              <p:spPr bwMode="auto">
                <a:xfrm>
                  <a:off x="4941" y="2150"/>
                  <a:ext cx="38" cy="3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16" name="Oval 62"/>
                <p:cNvSpPr>
                  <a:spLocks noChangeArrowheads="1"/>
                </p:cNvSpPr>
                <p:nvPr/>
              </p:nvSpPr>
              <p:spPr bwMode="auto">
                <a:xfrm>
                  <a:off x="4887" y="2100"/>
                  <a:ext cx="38"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17" name="Oval 63"/>
                <p:cNvSpPr>
                  <a:spLocks noChangeArrowheads="1"/>
                </p:cNvSpPr>
                <p:nvPr/>
              </p:nvSpPr>
              <p:spPr bwMode="auto">
                <a:xfrm>
                  <a:off x="4906" y="2189"/>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18" name="Oval 64"/>
                <p:cNvSpPr>
                  <a:spLocks noChangeArrowheads="1"/>
                </p:cNvSpPr>
                <p:nvPr/>
              </p:nvSpPr>
              <p:spPr bwMode="auto">
                <a:xfrm>
                  <a:off x="4925" y="2100"/>
                  <a:ext cx="48" cy="4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19" name="Oval 65"/>
                <p:cNvSpPr>
                  <a:spLocks noChangeArrowheads="1"/>
                </p:cNvSpPr>
                <p:nvPr/>
              </p:nvSpPr>
              <p:spPr bwMode="auto">
                <a:xfrm>
                  <a:off x="4983" y="2189"/>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0" name="Oval 66"/>
                <p:cNvSpPr>
                  <a:spLocks noChangeArrowheads="1"/>
                </p:cNvSpPr>
                <p:nvPr/>
              </p:nvSpPr>
              <p:spPr bwMode="auto">
                <a:xfrm>
                  <a:off x="4944" y="2118"/>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1" name="Oval 67"/>
                <p:cNvSpPr>
                  <a:spLocks noChangeAspect="1" noChangeArrowheads="1"/>
                </p:cNvSpPr>
                <p:nvPr/>
              </p:nvSpPr>
              <p:spPr bwMode="auto">
                <a:xfrm>
                  <a:off x="4868" y="2153"/>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2" name="Oval 68"/>
                <p:cNvSpPr>
                  <a:spLocks noChangeAspect="1" noChangeArrowheads="1"/>
                </p:cNvSpPr>
                <p:nvPr/>
              </p:nvSpPr>
              <p:spPr bwMode="auto">
                <a:xfrm>
                  <a:off x="5002" y="2136"/>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3" name="Oval 69"/>
                <p:cNvSpPr>
                  <a:spLocks noChangeAspect="1" noChangeArrowheads="1"/>
                </p:cNvSpPr>
                <p:nvPr/>
              </p:nvSpPr>
              <p:spPr bwMode="auto">
                <a:xfrm>
                  <a:off x="5363" y="2231"/>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4" name="Oval 70"/>
                <p:cNvSpPr>
                  <a:spLocks noChangeAspect="1" noChangeArrowheads="1"/>
                </p:cNvSpPr>
                <p:nvPr/>
              </p:nvSpPr>
              <p:spPr bwMode="auto">
                <a:xfrm>
                  <a:off x="5623" y="2243"/>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5" name="Oval 71"/>
                <p:cNvSpPr>
                  <a:spLocks noChangeAspect="1" noChangeArrowheads="1"/>
                </p:cNvSpPr>
                <p:nvPr/>
              </p:nvSpPr>
              <p:spPr bwMode="auto">
                <a:xfrm>
                  <a:off x="5497" y="2125"/>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6" name="Oval 72"/>
                <p:cNvSpPr>
                  <a:spLocks noChangeArrowheads="1"/>
                </p:cNvSpPr>
                <p:nvPr/>
              </p:nvSpPr>
              <p:spPr bwMode="auto">
                <a:xfrm>
                  <a:off x="4944" y="2189"/>
                  <a:ext cx="39" cy="3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7" name="Oval 73"/>
                <p:cNvSpPr>
                  <a:spLocks noChangeAspect="1" noChangeArrowheads="1"/>
                </p:cNvSpPr>
                <p:nvPr/>
              </p:nvSpPr>
              <p:spPr bwMode="auto">
                <a:xfrm>
                  <a:off x="4779" y="2083"/>
                  <a:ext cx="28" cy="2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8" name="Oval 74"/>
                <p:cNvSpPr>
                  <a:spLocks noChangeAspect="1" noChangeArrowheads="1"/>
                </p:cNvSpPr>
                <p:nvPr/>
              </p:nvSpPr>
              <p:spPr bwMode="auto">
                <a:xfrm>
                  <a:off x="4894" y="2225"/>
                  <a:ext cx="28"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29" name="Oval 75"/>
                <p:cNvSpPr>
                  <a:spLocks noChangeAspect="1" noChangeArrowheads="1"/>
                </p:cNvSpPr>
                <p:nvPr/>
              </p:nvSpPr>
              <p:spPr bwMode="auto">
                <a:xfrm>
                  <a:off x="5010" y="2296"/>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0" name="Oval 76"/>
                <p:cNvSpPr>
                  <a:spLocks noChangeAspect="1" noChangeArrowheads="1"/>
                </p:cNvSpPr>
                <p:nvPr/>
              </p:nvSpPr>
              <p:spPr bwMode="auto">
                <a:xfrm>
                  <a:off x="5585" y="2207"/>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1" name="Oval 77"/>
                <p:cNvSpPr>
                  <a:spLocks noChangeAspect="1" noChangeArrowheads="1"/>
                </p:cNvSpPr>
                <p:nvPr/>
              </p:nvSpPr>
              <p:spPr bwMode="auto">
                <a:xfrm>
                  <a:off x="5144" y="2048"/>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2" name="Oval 78"/>
                <p:cNvSpPr>
                  <a:spLocks noChangeAspect="1" noChangeArrowheads="1"/>
                </p:cNvSpPr>
                <p:nvPr/>
              </p:nvSpPr>
              <p:spPr bwMode="auto">
                <a:xfrm>
                  <a:off x="5002" y="2171"/>
                  <a:ext cx="39"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3" name="Oval 79"/>
                <p:cNvSpPr>
                  <a:spLocks noChangeArrowheads="1"/>
                </p:cNvSpPr>
                <p:nvPr/>
              </p:nvSpPr>
              <p:spPr bwMode="auto">
                <a:xfrm>
                  <a:off x="5002" y="2100"/>
                  <a:ext cx="44" cy="40"/>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4" name="Oval 80"/>
                <p:cNvSpPr>
                  <a:spLocks noChangeArrowheads="1"/>
                </p:cNvSpPr>
                <p:nvPr/>
              </p:nvSpPr>
              <p:spPr bwMode="auto">
                <a:xfrm>
                  <a:off x="5535" y="2284"/>
                  <a:ext cx="44" cy="40"/>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5" name="Oval 81"/>
                <p:cNvSpPr>
                  <a:spLocks noChangeArrowheads="1"/>
                </p:cNvSpPr>
                <p:nvPr/>
              </p:nvSpPr>
              <p:spPr bwMode="auto">
                <a:xfrm>
                  <a:off x="5604" y="2172"/>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6" name="Oval 82"/>
                <p:cNvSpPr>
                  <a:spLocks noChangeAspect="1" noChangeArrowheads="1"/>
                </p:cNvSpPr>
                <p:nvPr/>
              </p:nvSpPr>
              <p:spPr bwMode="auto">
                <a:xfrm>
                  <a:off x="4779" y="2278"/>
                  <a:ext cx="28"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7" name="Oval 83"/>
                <p:cNvSpPr>
                  <a:spLocks noChangeAspect="1" noChangeArrowheads="1"/>
                </p:cNvSpPr>
                <p:nvPr/>
              </p:nvSpPr>
              <p:spPr bwMode="auto">
                <a:xfrm>
                  <a:off x="4868" y="2047"/>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8" name="Oval 84"/>
                <p:cNvSpPr>
                  <a:spLocks noChangeAspect="1" noChangeArrowheads="1"/>
                </p:cNvSpPr>
                <p:nvPr/>
              </p:nvSpPr>
              <p:spPr bwMode="auto">
                <a:xfrm>
                  <a:off x="5221" y="2420"/>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39" name="Oval 85"/>
                <p:cNvSpPr>
                  <a:spLocks noChangeArrowheads="1"/>
                </p:cNvSpPr>
                <p:nvPr/>
              </p:nvSpPr>
              <p:spPr bwMode="auto">
                <a:xfrm>
                  <a:off x="5480" y="2204"/>
                  <a:ext cx="38"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0" name="Oval 86"/>
                <p:cNvSpPr>
                  <a:spLocks noChangeArrowheads="1"/>
                </p:cNvSpPr>
                <p:nvPr/>
              </p:nvSpPr>
              <p:spPr bwMode="auto">
                <a:xfrm>
                  <a:off x="5457" y="2201"/>
                  <a:ext cx="38" cy="3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1" name="Oval 87"/>
                <p:cNvSpPr>
                  <a:spLocks noChangeArrowheads="1"/>
                </p:cNvSpPr>
                <p:nvPr/>
              </p:nvSpPr>
              <p:spPr bwMode="auto">
                <a:xfrm>
                  <a:off x="5403" y="2151"/>
                  <a:ext cx="38"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2" name="Oval 88"/>
                <p:cNvSpPr>
                  <a:spLocks noChangeArrowheads="1"/>
                </p:cNvSpPr>
                <p:nvPr/>
              </p:nvSpPr>
              <p:spPr bwMode="auto">
                <a:xfrm>
                  <a:off x="5422" y="2240"/>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3" name="Oval 89"/>
                <p:cNvSpPr>
                  <a:spLocks noChangeArrowheads="1"/>
                </p:cNvSpPr>
                <p:nvPr/>
              </p:nvSpPr>
              <p:spPr bwMode="auto">
                <a:xfrm>
                  <a:off x="5441" y="2151"/>
                  <a:ext cx="48" cy="4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4" name="Oval 90"/>
                <p:cNvSpPr>
                  <a:spLocks noChangeArrowheads="1"/>
                </p:cNvSpPr>
                <p:nvPr/>
              </p:nvSpPr>
              <p:spPr bwMode="auto">
                <a:xfrm>
                  <a:off x="5499" y="2240"/>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5" name="Oval 91"/>
                <p:cNvSpPr>
                  <a:spLocks noChangeArrowheads="1"/>
                </p:cNvSpPr>
                <p:nvPr/>
              </p:nvSpPr>
              <p:spPr bwMode="auto">
                <a:xfrm>
                  <a:off x="5460" y="2169"/>
                  <a:ext cx="48" cy="44"/>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6" name="Oval 92"/>
                <p:cNvSpPr>
                  <a:spLocks noChangeAspect="1" noChangeArrowheads="1"/>
                </p:cNvSpPr>
                <p:nvPr/>
              </p:nvSpPr>
              <p:spPr bwMode="auto">
                <a:xfrm>
                  <a:off x="5384" y="2204"/>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7" name="Oval 93"/>
                <p:cNvSpPr>
                  <a:spLocks noChangeAspect="1" noChangeArrowheads="1"/>
                </p:cNvSpPr>
                <p:nvPr/>
              </p:nvSpPr>
              <p:spPr bwMode="auto">
                <a:xfrm>
                  <a:off x="5518" y="2187"/>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8" name="Oval 94"/>
                <p:cNvSpPr>
                  <a:spLocks noChangeArrowheads="1"/>
                </p:cNvSpPr>
                <p:nvPr/>
              </p:nvSpPr>
              <p:spPr bwMode="auto">
                <a:xfrm>
                  <a:off x="5460" y="2240"/>
                  <a:ext cx="39" cy="3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49" name="Oval 95"/>
                <p:cNvSpPr>
                  <a:spLocks noChangeAspect="1" noChangeArrowheads="1"/>
                </p:cNvSpPr>
                <p:nvPr/>
              </p:nvSpPr>
              <p:spPr bwMode="auto">
                <a:xfrm>
                  <a:off x="5518" y="2222"/>
                  <a:ext cx="39" cy="36"/>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0" name="Oval 96"/>
                <p:cNvSpPr>
                  <a:spLocks noChangeArrowheads="1"/>
                </p:cNvSpPr>
                <p:nvPr/>
              </p:nvSpPr>
              <p:spPr bwMode="auto">
                <a:xfrm>
                  <a:off x="5518" y="2151"/>
                  <a:ext cx="44" cy="40"/>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1" name="Oval 97"/>
                <p:cNvSpPr>
                  <a:spLocks noChangeAspect="1" noChangeArrowheads="1"/>
                </p:cNvSpPr>
                <p:nvPr/>
              </p:nvSpPr>
              <p:spPr bwMode="auto">
                <a:xfrm>
                  <a:off x="5281" y="2095"/>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2" name="Oval 98"/>
                <p:cNvSpPr>
                  <a:spLocks noChangeAspect="1" noChangeArrowheads="1"/>
                </p:cNvSpPr>
                <p:nvPr/>
              </p:nvSpPr>
              <p:spPr bwMode="auto">
                <a:xfrm>
                  <a:off x="5304" y="2299"/>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3" name="Oval 99"/>
                <p:cNvSpPr>
                  <a:spLocks noChangeAspect="1" noChangeArrowheads="1"/>
                </p:cNvSpPr>
                <p:nvPr/>
              </p:nvSpPr>
              <p:spPr bwMode="auto">
                <a:xfrm>
                  <a:off x="5621" y="2050"/>
                  <a:ext cx="27" cy="25"/>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4" name="Oval 100"/>
                <p:cNvSpPr>
                  <a:spLocks noChangeArrowheads="1"/>
                </p:cNvSpPr>
                <p:nvPr/>
              </p:nvSpPr>
              <p:spPr bwMode="auto">
                <a:xfrm>
                  <a:off x="5236" y="2073"/>
                  <a:ext cx="44" cy="40"/>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sp>
              <p:nvSpPr>
                <p:cNvPr id="42055" name="Oval 101"/>
                <p:cNvSpPr>
                  <a:spLocks noChangeArrowheads="1"/>
                </p:cNvSpPr>
                <p:nvPr/>
              </p:nvSpPr>
              <p:spPr bwMode="auto">
                <a:xfrm>
                  <a:off x="5304" y="2345"/>
                  <a:ext cx="44" cy="40"/>
                </a:xfrm>
                <a:prstGeom prst="ellipse">
                  <a:avLst/>
                </a:prstGeom>
                <a:solidFill>
                  <a:srgbClr val="33CCCC"/>
                </a:solidFill>
                <a:ln w="9525">
                  <a:solidFill>
                    <a:schemeClr val="tx1"/>
                  </a:solidFill>
                  <a:round/>
                  <a:headEnd/>
                  <a:tailEnd/>
                </a:ln>
              </p:spPr>
              <p:txBody>
                <a:bodyPr wrap="none" anchor="ctr"/>
                <a:lstStyle/>
                <a:p>
                  <a:pPr algn="l" defTabSz="1828800" fontAlgn="base" hangingPunct="1">
                    <a:spcBef>
                      <a:spcPct val="0"/>
                    </a:spcBef>
                    <a:spcAft>
                      <a:spcPct val="0"/>
                    </a:spcAft>
                  </a:pPr>
                  <a:endParaRPr lang="de-CH" sz="3600" b="0" kern="1200">
                    <a:solidFill>
                      <a:prstClr val="black"/>
                    </a:solidFill>
                    <a:latin typeface="Arial" charset="0"/>
                  </a:endParaRPr>
                </a:p>
              </p:txBody>
            </p:sp>
          </p:grpSp>
          <p:grpSp>
            <p:nvGrpSpPr>
              <p:cNvPr id="8" name="Group 102"/>
              <p:cNvGrpSpPr>
                <a:grpSpLocks/>
              </p:cNvGrpSpPr>
              <p:nvPr/>
            </p:nvGrpSpPr>
            <p:grpSpPr bwMode="auto">
              <a:xfrm>
                <a:off x="4905" y="2006"/>
                <a:ext cx="159" cy="407"/>
                <a:chOff x="4905" y="2006"/>
                <a:chExt cx="159" cy="407"/>
              </a:xfrm>
            </p:grpSpPr>
            <p:sp>
              <p:nvSpPr>
                <p:cNvPr id="42010" name="Line 103"/>
                <p:cNvSpPr>
                  <a:spLocks noChangeAspect="1" noChangeShapeType="1"/>
                </p:cNvSpPr>
                <p:nvPr/>
              </p:nvSpPr>
              <p:spPr bwMode="auto">
                <a:xfrm>
                  <a:off x="4986" y="2251"/>
                  <a:ext cx="0" cy="162"/>
                </a:xfrm>
                <a:prstGeom prst="line">
                  <a:avLst/>
                </a:prstGeom>
                <a:noFill/>
                <a:ln w="6350" cap="rnd">
                  <a:solidFill>
                    <a:schemeClr val="tx1"/>
                  </a:solidFill>
                  <a:prstDash val="sysDot"/>
                  <a:round/>
                  <a:headEnd type="none" w="sm" len="sm"/>
                  <a:tailEnd type="none" w="sm" len="sm"/>
                </a:ln>
              </p:spPr>
              <p:txBody>
                <a:bodyPr lIns="180000" tIns="93600" rIns="180000" bIns="93600">
                  <a:spAutoFit/>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11" name="Oval 104"/>
                <p:cNvSpPr>
                  <a:spLocks noChangeArrowheads="1"/>
                </p:cNvSpPr>
                <p:nvPr/>
              </p:nvSpPr>
              <p:spPr bwMode="auto">
                <a:xfrm>
                  <a:off x="4905" y="2006"/>
                  <a:ext cx="159" cy="329"/>
                </a:xfrm>
                <a:prstGeom prst="ellipse">
                  <a:avLst/>
                </a:prstGeom>
                <a:noFill/>
                <a:ln w="25400" cap="sq">
                  <a:solidFill>
                    <a:schemeClr val="tx1"/>
                  </a:solidFill>
                  <a:round/>
                  <a:headEnd type="none" w="sm" len="sm"/>
                  <a:tailEnd type="none" w="sm" len="sm"/>
                </a:ln>
              </p:spPr>
              <p:txBody>
                <a:bodyPr lIns="180000" tIns="93600" rIns="180000" bIns="93600" anchor="ctr">
                  <a:spAutoFit/>
                </a:bodyPr>
                <a:lstStyle/>
                <a:p>
                  <a:pPr algn="l" defTabSz="1828800" fontAlgn="base" hangingPunct="1">
                    <a:spcBef>
                      <a:spcPct val="0"/>
                    </a:spcBef>
                    <a:spcAft>
                      <a:spcPct val="0"/>
                    </a:spcAft>
                  </a:pPr>
                  <a:endParaRPr lang="de-CH" sz="3600" b="0" kern="1200">
                    <a:solidFill>
                      <a:prstClr val="black"/>
                    </a:solidFill>
                    <a:latin typeface="Arial" charset="0"/>
                  </a:endParaRPr>
                </a:p>
              </p:txBody>
            </p:sp>
          </p:grpSp>
          <p:grpSp>
            <p:nvGrpSpPr>
              <p:cNvPr id="9" name="Group 105"/>
              <p:cNvGrpSpPr>
                <a:grpSpLocks/>
              </p:cNvGrpSpPr>
              <p:nvPr/>
            </p:nvGrpSpPr>
            <p:grpSpPr bwMode="auto">
              <a:xfrm>
                <a:off x="5424" y="2059"/>
                <a:ext cx="136" cy="381"/>
                <a:chOff x="5424" y="2059"/>
                <a:chExt cx="136" cy="381"/>
              </a:xfrm>
            </p:grpSpPr>
            <p:sp>
              <p:nvSpPr>
                <p:cNvPr id="42008" name="Line 106"/>
                <p:cNvSpPr>
                  <a:spLocks noChangeAspect="1" noChangeShapeType="1"/>
                </p:cNvSpPr>
                <p:nvPr/>
              </p:nvSpPr>
              <p:spPr bwMode="auto">
                <a:xfrm>
                  <a:off x="5492" y="2296"/>
                  <a:ext cx="0" cy="144"/>
                </a:xfrm>
                <a:prstGeom prst="line">
                  <a:avLst/>
                </a:prstGeom>
                <a:noFill/>
                <a:ln w="6350" cap="rnd">
                  <a:solidFill>
                    <a:schemeClr val="tx1"/>
                  </a:solidFill>
                  <a:prstDash val="sysDot"/>
                  <a:round/>
                  <a:headEnd type="none" w="sm" len="sm"/>
                  <a:tailEnd type="none" w="sm" len="sm"/>
                </a:ln>
              </p:spPr>
              <p:txBody>
                <a:bodyPr lIns="180000" tIns="93600" rIns="180000" bIns="93600">
                  <a:spAutoFit/>
                </a:bodyP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42009" name="Oval 107"/>
                <p:cNvSpPr>
                  <a:spLocks noChangeArrowheads="1"/>
                </p:cNvSpPr>
                <p:nvPr/>
              </p:nvSpPr>
              <p:spPr bwMode="auto">
                <a:xfrm>
                  <a:off x="5424" y="2059"/>
                  <a:ext cx="136" cy="329"/>
                </a:xfrm>
                <a:prstGeom prst="ellipse">
                  <a:avLst/>
                </a:prstGeom>
                <a:noFill/>
                <a:ln w="25400" cap="sq">
                  <a:solidFill>
                    <a:schemeClr val="tx1"/>
                  </a:solidFill>
                  <a:round/>
                  <a:headEnd type="none" w="sm" len="sm"/>
                  <a:tailEnd type="none" w="sm" len="sm"/>
                </a:ln>
              </p:spPr>
              <p:txBody>
                <a:bodyPr lIns="180000" tIns="93600" rIns="180000" bIns="93600" anchor="ctr">
                  <a:spAutoFit/>
                </a:bodyPr>
                <a:lstStyle/>
                <a:p>
                  <a:pPr algn="l" defTabSz="1828800" fontAlgn="base" hangingPunct="1">
                    <a:spcBef>
                      <a:spcPct val="0"/>
                    </a:spcBef>
                    <a:spcAft>
                      <a:spcPct val="0"/>
                    </a:spcAft>
                  </a:pPr>
                  <a:endParaRPr lang="de-CH" sz="3600" b="0" kern="1200">
                    <a:solidFill>
                      <a:prstClr val="black"/>
                    </a:solidFill>
                    <a:latin typeface="Arial" charset="0"/>
                  </a:endParaRPr>
                </a:p>
              </p:txBody>
            </p:sp>
          </p:grpSp>
        </p:grpSp>
      </p:grpSp>
      <p:sp>
        <p:nvSpPr>
          <p:cNvPr id="42001" name="TextBox 102"/>
          <p:cNvSpPr txBox="1">
            <a:spLocks noChangeArrowheads="1"/>
          </p:cNvSpPr>
          <p:nvPr/>
        </p:nvSpPr>
        <p:spPr bwMode="auto">
          <a:xfrm>
            <a:off x="15760701" y="12976227"/>
            <a:ext cx="5391219"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ISM model by Leibe et al.</a:t>
            </a:r>
          </a:p>
        </p:txBody>
      </p:sp>
    </p:spTree>
    <p:extLst>
      <p:ext uri="{BB962C8B-B14F-4D97-AF65-F5344CB8AC3E}">
        <p14:creationId xmlns:p14="http://schemas.microsoft.com/office/powerpoint/2010/main" val="19346625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graphicFrame>
        <p:nvGraphicFramePr>
          <p:cNvPr id="822274" name="Object 2"/>
          <p:cNvGraphicFramePr>
            <a:graphicFrameLocks noChangeAspect="1"/>
          </p:cNvGraphicFramePr>
          <p:nvPr/>
        </p:nvGraphicFramePr>
        <p:xfrm>
          <a:off x="3810001" y="50800"/>
          <a:ext cx="16189326" cy="8483600"/>
        </p:xfrm>
        <a:graphic>
          <a:graphicData uri="http://schemas.openxmlformats.org/presentationml/2006/ole">
            <mc:AlternateContent xmlns:mc="http://schemas.openxmlformats.org/markup-compatibility/2006">
              <mc:Choice xmlns:v="urn:schemas-microsoft-com:vml" Requires="v">
                <p:oleObj name="Equation" r:id="rId2" imgW="3492360" imgH="1828800" progId="Equation.3">
                  <p:embed/>
                </p:oleObj>
              </mc:Choice>
              <mc:Fallback>
                <p:oleObj name="Equation" r:id="rId2" imgW="3492360" imgH="1828800" progId="Equation.3">
                  <p:embed/>
                  <p:pic>
                    <p:nvPicPr>
                      <p:cNvPr id="822274" name="Object 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50800"/>
                        <a:ext cx="16189326" cy="8483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22275" name="Text Box 3"/>
          <p:cNvSpPr txBox="1">
            <a:spLocks noChangeArrowheads="1"/>
          </p:cNvSpPr>
          <p:nvPr/>
        </p:nvSpPr>
        <p:spPr bwMode="auto">
          <a:xfrm>
            <a:off x="15654522" y="8686800"/>
            <a:ext cx="2555508" cy="1446550"/>
          </a:xfrm>
          <a:prstGeom prst="rect">
            <a:avLst/>
          </a:prstGeom>
          <a:noFill/>
          <a:ln w="9525">
            <a:noFill/>
            <a:miter lim="800000"/>
            <a:headEnd/>
            <a:tailEnd/>
          </a:ln>
          <a:effectLst/>
        </p:spPr>
        <p:txBody>
          <a:bodyPr wrap="none">
            <a:spAutoFit/>
          </a:bodyPr>
          <a:lstStyle/>
          <a:p>
            <a:r>
              <a:rPr lang="en-US" sz="8800"/>
              <a:t>Ax=b</a:t>
            </a:r>
          </a:p>
        </p:txBody>
      </p:sp>
      <p:sp>
        <p:nvSpPr>
          <p:cNvPr id="822276" name="Text Box 4"/>
          <p:cNvSpPr txBox="1">
            <a:spLocks noChangeArrowheads="1"/>
          </p:cNvSpPr>
          <p:nvPr/>
        </p:nvSpPr>
        <p:spPr bwMode="auto">
          <a:xfrm>
            <a:off x="4387851" y="10912476"/>
            <a:ext cx="16186150" cy="2677656"/>
          </a:xfrm>
          <a:prstGeom prst="rect">
            <a:avLst/>
          </a:prstGeom>
          <a:noFill/>
          <a:ln w="9525">
            <a:noFill/>
            <a:miter lim="800000"/>
            <a:headEnd/>
            <a:tailEnd/>
          </a:ln>
          <a:effectLst/>
        </p:spPr>
        <p:txBody>
          <a:bodyPr>
            <a:spAutoFit/>
          </a:bodyPr>
          <a:lstStyle/>
          <a:p>
            <a:r>
              <a:rPr lang="en-US" sz="6000"/>
              <a:t>Matlab: x = A\b</a:t>
            </a:r>
          </a:p>
          <a:p>
            <a:r>
              <a:rPr lang="en-US" sz="3600"/>
              <a:t>Then make your homography matrix by rearranging x into a 3 x 3 matrix</a:t>
            </a:r>
          </a:p>
          <a:p>
            <a:endParaRPr lang="en-US" sz="3600"/>
          </a:p>
          <a:p>
            <a:r>
              <a:rPr lang="en-US" sz="3600"/>
              <a:t>Size of A?  b?</a:t>
            </a:r>
          </a:p>
        </p:txBody>
      </p:sp>
      <p:sp>
        <p:nvSpPr>
          <p:cNvPr id="822277" name="Oval 5"/>
          <p:cNvSpPr>
            <a:spLocks noChangeArrowheads="1"/>
          </p:cNvSpPr>
          <p:nvPr/>
        </p:nvSpPr>
        <p:spPr bwMode="auto">
          <a:xfrm>
            <a:off x="9296400" y="50292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2278" name="Oval 6"/>
          <p:cNvSpPr>
            <a:spLocks noChangeArrowheads="1"/>
          </p:cNvSpPr>
          <p:nvPr/>
        </p:nvSpPr>
        <p:spPr bwMode="auto">
          <a:xfrm>
            <a:off x="9296400" y="56388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2279" name="Oval 7"/>
          <p:cNvSpPr>
            <a:spLocks noChangeArrowheads="1"/>
          </p:cNvSpPr>
          <p:nvPr/>
        </p:nvSpPr>
        <p:spPr bwMode="auto">
          <a:xfrm>
            <a:off x="9296400" y="6248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2280" name="Oval 8"/>
          <p:cNvSpPr>
            <a:spLocks noChangeArrowheads="1"/>
          </p:cNvSpPr>
          <p:nvPr/>
        </p:nvSpPr>
        <p:spPr bwMode="auto">
          <a:xfrm>
            <a:off x="18897600" y="56388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2281" name="Oval 9"/>
          <p:cNvSpPr>
            <a:spLocks noChangeArrowheads="1"/>
          </p:cNvSpPr>
          <p:nvPr/>
        </p:nvSpPr>
        <p:spPr bwMode="auto">
          <a:xfrm>
            <a:off x="18897600" y="6248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2282" name="Oval 10"/>
          <p:cNvSpPr>
            <a:spLocks noChangeArrowheads="1"/>
          </p:cNvSpPr>
          <p:nvPr/>
        </p:nvSpPr>
        <p:spPr bwMode="auto">
          <a:xfrm>
            <a:off x="18897600" y="68580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Computer Vision, Robert Pless</a:t>
            </a:r>
          </a:p>
        </p:txBody>
      </p:sp>
      <p:sp>
        <p:nvSpPr>
          <p:cNvPr id="823298" name="Rectangle 2"/>
          <p:cNvSpPr>
            <a:spLocks noGrp="1" noChangeArrowheads="1"/>
          </p:cNvSpPr>
          <p:nvPr>
            <p:ph type="title"/>
          </p:nvPr>
        </p:nvSpPr>
        <p:spPr/>
        <p:txBody>
          <a:bodyPr/>
          <a:lstStyle/>
          <a:p>
            <a:endParaRPr lang="en-US"/>
          </a:p>
        </p:txBody>
      </p:sp>
      <p:sp>
        <p:nvSpPr>
          <p:cNvPr id="823299" name="Rectangle 3"/>
          <p:cNvSpPr>
            <a:spLocks noGrp="1" noChangeArrowheads="1"/>
          </p:cNvSpPr>
          <p:nvPr>
            <p:ph type="body" idx="1"/>
          </p:nvPr>
        </p:nvSpPr>
        <p:spPr/>
        <p:txBody>
          <a:bodyPr/>
          <a:lstStyle/>
          <a:p>
            <a:endParaRPr lang="en-US"/>
          </a:p>
        </p:txBody>
      </p:sp>
      <p:pic>
        <p:nvPicPr>
          <p:cNvPr id="823300" name="Picture 4"/>
          <p:cNvPicPr>
            <a:picLocks noChangeAspect="1" noChangeArrowheads="1"/>
          </p:cNvPicPr>
          <p:nvPr/>
        </p:nvPicPr>
        <p:blipFill>
          <a:blip r:embed="rId2" cstate="print"/>
          <a:srcRect/>
          <a:stretch>
            <a:fillRect/>
          </a:stretch>
        </p:blipFill>
        <p:spPr bwMode="auto">
          <a:xfrm>
            <a:off x="4572000" y="6296027"/>
            <a:ext cx="15354300" cy="7419974"/>
          </a:xfrm>
          <a:prstGeom prst="rect">
            <a:avLst/>
          </a:prstGeom>
          <a:noFill/>
          <a:ln w="9525">
            <a:noFill/>
            <a:miter lim="800000"/>
            <a:headEnd/>
            <a:tailEnd/>
          </a:ln>
          <a:effectLst/>
        </p:spPr>
      </p:pic>
      <p:pic>
        <p:nvPicPr>
          <p:cNvPr id="823301" name="Picture 5"/>
          <p:cNvPicPr>
            <a:picLocks noChangeAspect="1" noChangeArrowheads="1"/>
          </p:cNvPicPr>
          <p:nvPr/>
        </p:nvPicPr>
        <p:blipFill>
          <a:blip r:embed="rId3" cstate="print"/>
          <a:srcRect/>
          <a:stretch>
            <a:fillRect/>
          </a:stretch>
        </p:blipFill>
        <p:spPr bwMode="auto">
          <a:xfrm>
            <a:off x="3048000" y="1"/>
            <a:ext cx="16764000" cy="6051550"/>
          </a:xfrm>
          <a:prstGeom prst="rect">
            <a:avLst/>
          </a:prstGeom>
          <a:noFill/>
          <a:ln w="9525">
            <a:noFill/>
            <a:miter lim="800000"/>
            <a:headEnd/>
            <a:tailEnd/>
          </a:ln>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10"/>
          </p:nvPr>
        </p:nvSpPr>
        <p:spPr/>
        <p:txBody>
          <a:bodyPr/>
          <a:lstStyle/>
          <a:p>
            <a:r>
              <a:rPr lang="en-US"/>
              <a:t>Computer Vision, Robert Pless</a:t>
            </a:r>
          </a:p>
        </p:txBody>
      </p:sp>
      <p:pic>
        <p:nvPicPr>
          <p:cNvPr id="824322" name="Picture 2"/>
          <p:cNvPicPr>
            <a:picLocks noChangeAspect="1" noChangeArrowheads="1"/>
          </p:cNvPicPr>
          <p:nvPr/>
        </p:nvPicPr>
        <p:blipFill>
          <a:blip r:embed="rId2" cstate="print"/>
          <a:srcRect/>
          <a:stretch>
            <a:fillRect/>
          </a:stretch>
        </p:blipFill>
        <p:spPr bwMode="auto">
          <a:xfrm>
            <a:off x="8534400" y="2133601"/>
            <a:ext cx="4876800" cy="3844926"/>
          </a:xfrm>
          <a:prstGeom prst="rect">
            <a:avLst/>
          </a:prstGeom>
          <a:noFill/>
          <a:ln w="9525">
            <a:noFill/>
            <a:miter lim="800000"/>
            <a:headEnd/>
            <a:tailEnd/>
          </a:ln>
          <a:effectLst/>
        </p:spPr>
      </p:pic>
      <p:pic>
        <p:nvPicPr>
          <p:cNvPr id="824323" name="Picture 3"/>
          <p:cNvPicPr>
            <a:picLocks noChangeAspect="1" noChangeArrowheads="1"/>
          </p:cNvPicPr>
          <p:nvPr/>
        </p:nvPicPr>
        <p:blipFill>
          <a:blip r:embed="rId3" cstate="print"/>
          <a:srcRect/>
          <a:stretch>
            <a:fillRect/>
          </a:stretch>
        </p:blipFill>
        <p:spPr bwMode="auto">
          <a:xfrm>
            <a:off x="16459200" y="7772401"/>
            <a:ext cx="4876800" cy="3844926"/>
          </a:xfrm>
          <a:prstGeom prst="rect">
            <a:avLst/>
          </a:prstGeom>
          <a:noFill/>
          <a:ln w="9525">
            <a:noFill/>
            <a:miter lim="800000"/>
            <a:headEnd/>
            <a:tailEnd/>
          </a:ln>
          <a:effectLst/>
        </p:spPr>
      </p:pic>
      <p:pic>
        <p:nvPicPr>
          <p:cNvPr id="824324" name="Picture 4"/>
          <p:cNvPicPr>
            <a:picLocks noChangeAspect="1" noChangeArrowheads="1"/>
          </p:cNvPicPr>
          <p:nvPr/>
        </p:nvPicPr>
        <p:blipFill>
          <a:blip r:embed="rId4" cstate="print"/>
          <a:srcRect/>
          <a:stretch>
            <a:fillRect/>
          </a:stretch>
        </p:blipFill>
        <p:spPr bwMode="auto">
          <a:xfrm>
            <a:off x="13716000" y="3810001"/>
            <a:ext cx="4876800" cy="3844926"/>
          </a:xfrm>
          <a:prstGeom prst="rect">
            <a:avLst/>
          </a:prstGeom>
          <a:noFill/>
          <a:ln w="9525">
            <a:noFill/>
            <a:miter lim="800000"/>
            <a:headEnd/>
            <a:tailEnd/>
          </a:ln>
          <a:effectLst/>
        </p:spPr>
      </p:pic>
      <p:pic>
        <p:nvPicPr>
          <p:cNvPr id="824325" name="Picture 5"/>
          <p:cNvPicPr>
            <a:picLocks noChangeAspect="1" noChangeArrowheads="1"/>
          </p:cNvPicPr>
          <p:nvPr/>
        </p:nvPicPr>
        <p:blipFill>
          <a:blip r:embed="rId5" cstate="print"/>
          <a:srcRect/>
          <a:stretch>
            <a:fillRect/>
          </a:stretch>
        </p:blipFill>
        <p:spPr bwMode="auto">
          <a:xfrm>
            <a:off x="3048000" y="304801"/>
            <a:ext cx="4876800" cy="3844926"/>
          </a:xfrm>
          <a:prstGeom prst="rect">
            <a:avLst/>
          </a:prstGeom>
          <a:noFill/>
          <a:ln w="9525">
            <a:noFill/>
            <a:miter lim="800000"/>
            <a:headEnd/>
            <a:tailEnd/>
          </a:ln>
          <a:effectLst/>
        </p:spPr>
      </p:pic>
      <p:sp>
        <p:nvSpPr>
          <p:cNvPr id="824326" name="Text Box 6"/>
          <p:cNvSpPr txBox="1">
            <a:spLocks noChangeArrowheads="1"/>
          </p:cNvSpPr>
          <p:nvPr/>
        </p:nvSpPr>
        <p:spPr bwMode="auto">
          <a:xfrm>
            <a:off x="3416042" y="12344401"/>
            <a:ext cx="16599416" cy="646331"/>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Chaining, inverses, and pre-computation can all be done on the matrices…</a:t>
            </a:r>
          </a:p>
        </p:txBody>
      </p:sp>
      <p:sp>
        <p:nvSpPr>
          <p:cNvPr id="824327" name="Text Box 7"/>
          <p:cNvSpPr txBox="1">
            <a:spLocks noChangeArrowheads="1"/>
          </p:cNvSpPr>
          <p:nvPr/>
        </p:nvSpPr>
        <p:spPr bwMode="auto">
          <a:xfrm>
            <a:off x="9487339" y="457201"/>
            <a:ext cx="1189749" cy="1015663"/>
          </a:xfrm>
          <a:prstGeom prst="rect">
            <a:avLst/>
          </a:prstGeom>
          <a:noFill/>
          <a:ln w="9525">
            <a:noFill/>
            <a:miter lim="800000"/>
            <a:headEnd/>
            <a:tailEnd/>
          </a:ln>
          <a:effectLst/>
        </p:spPr>
        <p:txBody>
          <a:bodyPr wrap="none">
            <a:spAutoFit/>
          </a:bodyPr>
          <a:lstStyle/>
          <a:p>
            <a:pPr eaLnBrk="1" hangingPunct="1"/>
            <a:r>
              <a:rPr lang="en-US" sz="6000"/>
              <a:t>H</a:t>
            </a:r>
            <a:r>
              <a:rPr lang="en-US" sz="6000" baseline="-25000"/>
              <a:t>12</a:t>
            </a:r>
          </a:p>
        </p:txBody>
      </p:sp>
      <p:sp>
        <p:nvSpPr>
          <p:cNvPr id="824328" name="Text Box 8"/>
          <p:cNvSpPr txBox="1">
            <a:spLocks noChangeArrowheads="1"/>
          </p:cNvSpPr>
          <p:nvPr/>
        </p:nvSpPr>
        <p:spPr bwMode="auto">
          <a:xfrm>
            <a:off x="14741965" y="1981201"/>
            <a:ext cx="1189749" cy="1015663"/>
          </a:xfrm>
          <a:prstGeom prst="rect">
            <a:avLst/>
          </a:prstGeom>
          <a:noFill/>
          <a:ln w="9525">
            <a:noFill/>
            <a:miter lim="800000"/>
            <a:headEnd/>
            <a:tailEnd/>
          </a:ln>
          <a:effectLst/>
        </p:spPr>
        <p:txBody>
          <a:bodyPr wrap="none">
            <a:spAutoFit/>
          </a:bodyPr>
          <a:lstStyle/>
          <a:p>
            <a:pPr eaLnBrk="1" hangingPunct="1"/>
            <a:r>
              <a:rPr lang="en-US" sz="6000"/>
              <a:t>H</a:t>
            </a:r>
            <a:r>
              <a:rPr lang="en-US" sz="6000" baseline="-25000"/>
              <a:t>23</a:t>
            </a:r>
          </a:p>
        </p:txBody>
      </p:sp>
      <p:sp>
        <p:nvSpPr>
          <p:cNvPr id="824329" name="Text Box 9"/>
          <p:cNvSpPr txBox="1">
            <a:spLocks noChangeArrowheads="1"/>
          </p:cNvSpPr>
          <p:nvPr/>
        </p:nvSpPr>
        <p:spPr bwMode="auto">
          <a:xfrm>
            <a:off x="19682265" y="5486401"/>
            <a:ext cx="1189749" cy="1015663"/>
          </a:xfrm>
          <a:prstGeom prst="rect">
            <a:avLst/>
          </a:prstGeom>
          <a:noFill/>
          <a:ln w="9525">
            <a:noFill/>
            <a:miter lim="800000"/>
            <a:headEnd/>
            <a:tailEnd/>
          </a:ln>
          <a:effectLst/>
        </p:spPr>
        <p:txBody>
          <a:bodyPr wrap="none">
            <a:spAutoFit/>
          </a:bodyPr>
          <a:lstStyle/>
          <a:p>
            <a:pPr eaLnBrk="1" hangingPunct="1"/>
            <a:r>
              <a:rPr lang="en-US" sz="6000"/>
              <a:t>H</a:t>
            </a:r>
            <a:r>
              <a:rPr lang="en-US" sz="6000" baseline="-25000"/>
              <a:t>34</a:t>
            </a:r>
          </a:p>
        </p:txBody>
      </p:sp>
      <p:sp>
        <p:nvSpPr>
          <p:cNvPr id="824330" name="AutoShape 10"/>
          <p:cNvSpPr>
            <a:spLocks noChangeArrowheads="1"/>
          </p:cNvSpPr>
          <p:nvPr/>
        </p:nvSpPr>
        <p:spPr bwMode="auto">
          <a:xfrm rot="5400000">
            <a:off x="7924800" y="457200"/>
            <a:ext cx="1676400" cy="1676400"/>
          </a:xfrm>
          <a:custGeom>
            <a:avLst/>
            <a:gdLst>
              <a:gd name="G0" fmla="+- 16550 0 0"/>
              <a:gd name="G1" fmla="+- 1841 0 0"/>
              <a:gd name="G2" fmla="+- 12158 0 1841"/>
              <a:gd name="G3" fmla="+- G2 0 1841"/>
              <a:gd name="G4" fmla="*/ G3 32768 32059"/>
              <a:gd name="G5" fmla="*/ G4 1 2"/>
              <a:gd name="G6" fmla="+- 21600 0 16550"/>
              <a:gd name="G7" fmla="*/ G6 1841 6079"/>
              <a:gd name="G8" fmla="+- G7 16550 0"/>
              <a:gd name="T0" fmla="*/ 16550 w 21600"/>
              <a:gd name="T1" fmla="*/ 0 h 21600"/>
              <a:gd name="T2" fmla="*/ 16550 w 21600"/>
              <a:gd name="T3" fmla="*/ 12158 h 21600"/>
              <a:gd name="T4" fmla="*/ 4332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6550" y="0"/>
                </a:lnTo>
                <a:lnTo>
                  <a:pt x="16550" y="1841"/>
                </a:lnTo>
                <a:lnTo>
                  <a:pt x="12427" y="1841"/>
                </a:lnTo>
                <a:cubicBezTo>
                  <a:pt x="5564" y="1841"/>
                  <a:pt x="0" y="6460"/>
                  <a:pt x="0" y="12158"/>
                </a:cubicBezTo>
                <a:lnTo>
                  <a:pt x="0" y="21600"/>
                </a:lnTo>
                <a:lnTo>
                  <a:pt x="8663" y="21600"/>
                </a:lnTo>
                <a:lnTo>
                  <a:pt x="8663" y="12158"/>
                </a:lnTo>
                <a:cubicBezTo>
                  <a:pt x="8663" y="11141"/>
                  <a:pt x="10348" y="10317"/>
                  <a:pt x="12427" y="10317"/>
                </a:cubicBezTo>
                <a:lnTo>
                  <a:pt x="16550" y="10317"/>
                </a:lnTo>
                <a:lnTo>
                  <a:pt x="16550" y="12158"/>
                </a:lnTo>
                <a:close/>
              </a:path>
            </a:pathLst>
          </a:custGeom>
          <a:solidFill>
            <a:srgbClr val="800000">
              <a:alpha val="39999"/>
            </a:srgbClr>
          </a:solidFill>
          <a:ln w="9525">
            <a:noFill/>
            <a:miter lim="800000"/>
            <a:headEnd/>
            <a:tailEnd/>
          </a:ln>
          <a:effectLst/>
        </p:spPr>
        <p:txBody>
          <a:bodyPr wrap="none" anchor="ctr"/>
          <a:lstStyle/>
          <a:p>
            <a:endParaRPr lang="en-US" sz="6000"/>
          </a:p>
        </p:txBody>
      </p:sp>
      <p:sp>
        <p:nvSpPr>
          <p:cNvPr id="824331" name="AutoShape 11"/>
          <p:cNvSpPr>
            <a:spLocks noChangeArrowheads="1"/>
          </p:cNvSpPr>
          <p:nvPr/>
        </p:nvSpPr>
        <p:spPr bwMode="auto">
          <a:xfrm rot="5400000">
            <a:off x="13411200" y="2133600"/>
            <a:ext cx="1676400" cy="1676400"/>
          </a:xfrm>
          <a:custGeom>
            <a:avLst/>
            <a:gdLst>
              <a:gd name="G0" fmla="+- 16550 0 0"/>
              <a:gd name="G1" fmla="+- 1841 0 0"/>
              <a:gd name="G2" fmla="+- 12158 0 1841"/>
              <a:gd name="G3" fmla="+- G2 0 1841"/>
              <a:gd name="G4" fmla="*/ G3 32768 32059"/>
              <a:gd name="G5" fmla="*/ G4 1 2"/>
              <a:gd name="G6" fmla="+- 21600 0 16550"/>
              <a:gd name="G7" fmla="*/ G6 1841 6079"/>
              <a:gd name="G8" fmla="+- G7 16550 0"/>
              <a:gd name="T0" fmla="*/ 16550 w 21600"/>
              <a:gd name="T1" fmla="*/ 0 h 21600"/>
              <a:gd name="T2" fmla="*/ 16550 w 21600"/>
              <a:gd name="T3" fmla="*/ 12158 h 21600"/>
              <a:gd name="T4" fmla="*/ 4332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6550" y="0"/>
                </a:lnTo>
                <a:lnTo>
                  <a:pt x="16550" y="1841"/>
                </a:lnTo>
                <a:lnTo>
                  <a:pt x="12427" y="1841"/>
                </a:lnTo>
                <a:cubicBezTo>
                  <a:pt x="5564" y="1841"/>
                  <a:pt x="0" y="6460"/>
                  <a:pt x="0" y="12158"/>
                </a:cubicBezTo>
                <a:lnTo>
                  <a:pt x="0" y="21600"/>
                </a:lnTo>
                <a:lnTo>
                  <a:pt x="8663" y="21600"/>
                </a:lnTo>
                <a:lnTo>
                  <a:pt x="8663" y="12158"/>
                </a:lnTo>
                <a:cubicBezTo>
                  <a:pt x="8663" y="11141"/>
                  <a:pt x="10348" y="10317"/>
                  <a:pt x="12427" y="10317"/>
                </a:cubicBezTo>
                <a:lnTo>
                  <a:pt x="16550" y="10317"/>
                </a:lnTo>
                <a:lnTo>
                  <a:pt x="16550" y="12158"/>
                </a:lnTo>
                <a:close/>
              </a:path>
            </a:pathLst>
          </a:custGeom>
          <a:solidFill>
            <a:srgbClr val="800000">
              <a:alpha val="39999"/>
            </a:srgbClr>
          </a:solidFill>
          <a:ln w="9525">
            <a:noFill/>
            <a:miter lim="800000"/>
            <a:headEnd/>
            <a:tailEnd/>
          </a:ln>
          <a:effectLst/>
        </p:spPr>
        <p:txBody>
          <a:bodyPr wrap="none" anchor="ctr"/>
          <a:lstStyle/>
          <a:p>
            <a:endParaRPr lang="en-US" sz="6000"/>
          </a:p>
        </p:txBody>
      </p:sp>
      <p:sp>
        <p:nvSpPr>
          <p:cNvPr id="824332" name="AutoShape 12"/>
          <p:cNvSpPr>
            <a:spLocks noChangeArrowheads="1"/>
          </p:cNvSpPr>
          <p:nvPr/>
        </p:nvSpPr>
        <p:spPr bwMode="auto">
          <a:xfrm rot="5400000">
            <a:off x="18592800" y="6096000"/>
            <a:ext cx="1676400" cy="1676400"/>
          </a:xfrm>
          <a:custGeom>
            <a:avLst/>
            <a:gdLst>
              <a:gd name="G0" fmla="+- 16550 0 0"/>
              <a:gd name="G1" fmla="+- 1841 0 0"/>
              <a:gd name="G2" fmla="+- 12158 0 1841"/>
              <a:gd name="G3" fmla="+- G2 0 1841"/>
              <a:gd name="G4" fmla="*/ G3 32768 32059"/>
              <a:gd name="G5" fmla="*/ G4 1 2"/>
              <a:gd name="G6" fmla="+- 21600 0 16550"/>
              <a:gd name="G7" fmla="*/ G6 1841 6079"/>
              <a:gd name="G8" fmla="+- G7 16550 0"/>
              <a:gd name="T0" fmla="*/ 16550 w 21600"/>
              <a:gd name="T1" fmla="*/ 0 h 21600"/>
              <a:gd name="T2" fmla="*/ 16550 w 21600"/>
              <a:gd name="T3" fmla="*/ 12158 h 21600"/>
              <a:gd name="T4" fmla="*/ 4332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6550" y="0"/>
                </a:lnTo>
                <a:lnTo>
                  <a:pt x="16550" y="1841"/>
                </a:lnTo>
                <a:lnTo>
                  <a:pt x="12427" y="1841"/>
                </a:lnTo>
                <a:cubicBezTo>
                  <a:pt x="5564" y="1841"/>
                  <a:pt x="0" y="6460"/>
                  <a:pt x="0" y="12158"/>
                </a:cubicBezTo>
                <a:lnTo>
                  <a:pt x="0" y="21600"/>
                </a:lnTo>
                <a:lnTo>
                  <a:pt x="8663" y="21600"/>
                </a:lnTo>
                <a:lnTo>
                  <a:pt x="8663" y="12158"/>
                </a:lnTo>
                <a:cubicBezTo>
                  <a:pt x="8663" y="11141"/>
                  <a:pt x="10348" y="10317"/>
                  <a:pt x="12427" y="10317"/>
                </a:cubicBezTo>
                <a:lnTo>
                  <a:pt x="16550" y="10317"/>
                </a:lnTo>
                <a:lnTo>
                  <a:pt x="16550" y="12158"/>
                </a:lnTo>
                <a:close/>
              </a:path>
            </a:pathLst>
          </a:custGeom>
          <a:solidFill>
            <a:srgbClr val="800000">
              <a:alpha val="39999"/>
            </a:srgbClr>
          </a:solidFill>
          <a:ln w="9525">
            <a:noFill/>
            <a:miter lim="800000"/>
            <a:headEnd/>
            <a:tailEnd/>
          </a:ln>
          <a:effectLst/>
        </p:spPr>
        <p:txBody>
          <a:bodyPr wrap="none" anchor="ctr"/>
          <a:lstStyle/>
          <a:p>
            <a:endParaRPr lang="en-US" sz="6000"/>
          </a:p>
        </p:txBody>
      </p:sp>
      <p:sp>
        <p:nvSpPr>
          <p:cNvPr id="824333" name="Text Box 13"/>
          <p:cNvSpPr txBox="1">
            <a:spLocks noChangeArrowheads="1"/>
          </p:cNvSpPr>
          <p:nvPr/>
        </p:nvSpPr>
        <p:spPr bwMode="auto">
          <a:xfrm>
            <a:off x="6388961" y="5638801"/>
            <a:ext cx="2087430" cy="1015663"/>
          </a:xfrm>
          <a:prstGeom prst="rect">
            <a:avLst/>
          </a:prstGeom>
          <a:noFill/>
          <a:ln w="9525">
            <a:noFill/>
            <a:miter lim="800000"/>
            <a:headEnd/>
            <a:tailEnd/>
          </a:ln>
          <a:effectLst/>
        </p:spPr>
        <p:txBody>
          <a:bodyPr wrap="none">
            <a:spAutoFit/>
          </a:bodyPr>
          <a:lstStyle/>
          <a:p>
            <a:pPr eaLnBrk="1" hangingPunct="1"/>
            <a:r>
              <a:rPr lang="en-US" sz="6000"/>
              <a:t>(H</a:t>
            </a:r>
            <a:r>
              <a:rPr lang="en-US" sz="6000" baseline="-25000"/>
              <a:t>12</a:t>
            </a:r>
            <a:r>
              <a:rPr lang="en-US" sz="6000"/>
              <a:t>)</a:t>
            </a:r>
            <a:r>
              <a:rPr lang="en-US" sz="6000" baseline="30000"/>
              <a:t>-1</a:t>
            </a:r>
          </a:p>
        </p:txBody>
      </p:sp>
      <p:sp>
        <p:nvSpPr>
          <p:cNvPr id="824334" name="AutoShape 14"/>
          <p:cNvSpPr>
            <a:spLocks noChangeArrowheads="1"/>
          </p:cNvSpPr>
          <p:nvPr/>
        </p:nvSpPr>
        <p:spPr bwMode="auto">
          <a:xfrm rot="-5400000">
            <a:off x="6858000" y="4114800"/>
            <a:ext cx="1676400" cy="1676400"/>
          </a:xfrm>
          <a:custGeom>
            <a:avLst/>
            <a:gdLst>
              <a:gd name="G0" fmla="+- 16550 0 0"/>
              <a:gd name="G1" fmla="+- 1841 0 0"/>
              <a:gd name="G2" fmla="+- 12158 0 1841"/>
              <a:gd name="G3" fmla="+- G2 0 1841"/>
              <a:gd name="G4" fmla="*/ G3 32768 32059"/>
              <a:gd name="G5" fmla="*/ G4 1 2"/>
              <a:gd name="G6" fmla="+- 21600 0 16550"/>
              <a:gd name="G7" fmla="*/ G6 1841 6079"/>
              <a:gd name="G8" fmla="+- G7 16550 0"/>
              <a:gd name="T0" fmla="*/ 16550 w 21600"/>
              <a:gd name="T1" fmla="*/ 0 h 21600"/>
              <a:gd name="T2" fmla="*/ 16550 w 21600"/>
              <a:gd name="T3" fmla="*/ 12158 h 21600"/>
              <a:gd name="T4" fmla="*/ 4332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6550" y="0"/>
                </a:lnTo>
                <a:lnTo>
                  <a:pt x="16550" y="1841"/>
                </a:lnTo>
                <a:lnTo>
                  <a:pt x="12427" y="1841"/>
                </a:lnTo>
                <a:cubicBezTo>
                  <a:pt x="5564" y="1841"/>
                  <a:pt x="0" y="6460"/>
                  <a:pt x="0" y="12158"/>
                </a:cubicBezTo>
                <a:lnTo>
                  <a:pt x="0" y="21600"/>
                </a:lnTo>
                <a:lnTo>
                  <a:pt x="8663" y="21600"/>
                </a:lnTo>
                <a:lnTo>
                  <a:pt x="8663" y="12158"/>
                </a:lnTo>
                <a:cubicBezTo>
                  <a:pt x="8663" y="11141"/>
                  <a:pt x="10348" y="10317"/>
                  <a:pt x="12427" y="10317"/>
                </a:cubicBezTo>
                <a:lnTo>
                  <a:pt x="16550" y="10317"/>
                </a:lnTo>
                <a:lnTo>
                  <a:pt x="16550" y="12158"/>
                </a:lnTo>
                <a:close/>
              </a:path>
            </a:pathLst>
          </a:custGeom>
          <a:solidFill>
            <a:srgbClr val="800000">
              <a:alpha val="39999"/>
            </a:srgbClr>
          </a:solidFill>
          <a:ln w="9525">
            <a:noFill/>
            <a:miter lim="800000"/>
            <a:headEnd/>
            <a:tailEnd/>
          </a:ln>
          <a:effectLst/>
        </p:spPr>
        <p:txBody>
          <a:bodyPr wrap="none" anchor="ctr"/>
          <a:lstStyle/>
          <a:p>
            <a:endParaRPr lang="en-US" sz="6000"/>
          </a:p>
        </p:txBody>
      </p:sp>
      <p:sp>
        <p:nvSpPr>
          <p:cNvPr id="824335" name="AutoShape 15"/>
          <p:cNvSpPr>
            <a:spLocks noChangeArrowheads="1"/>
          </p:cNvSpPr>
          <p:nvPr/>
        </p:nvSpPr>
        <p:spPr bwMode="auto">
          <a:xfrm rot="10800000" flipH="1">
            <a:off x="4724400" y="4267200"/>
            <a:ext cx="11887200" cy="8229600"/>
          </a:xfrm>
          <a:custGeom>
            <a:avLst/>
            <a:gdLst>
              <a:gd name="G0" fmla="+- 20244 0 0"/>
              <a:gd name="G1" fmla="+- 5433 0 0"/>
              <a:gd name="G2" fmla="+- 12158 0 5433"/>
              <a:gd name="G3" fmla="+- G2 0 5433"/>
              <a:gd name="G4" fmla="*/ G3 32768 32059"/>
              <a:gd name="G5" fmla="*/ G4 1 2"/>
              <a:gd name="G6" fmla="+- 21600 0 20244"/>
              <a:gd name="G7" fmla="*/ G6 5433 6079"/>
              <a:gd name="G8" fmla="+- G7 20244 0"/>
              <a:gd name="T0" fmla="*/ 20244 w 21600"/>
              <a:gd name="T1" fmla="*/ 0 h 21600"/>
              <a:gd name="T2" fmla="*/ 20244 w 21600"/>
              <a:gd name="T3" fmla="*/ 12158 h 21600"/>
              <a:gd name="T4" fmla="*/ 66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20244" y="0"/>
                </a:lnTo>
                <a:lnTo>
                  <a:pt x="20244" y="5433"/>
                </a:lnTo>
                <a:lnTo>
                  <a:pt x="12427" y="5433"/>
                </a:lnTo>
                <a:cubicBezTo>
                  <a:pt x="5564" y="5433"/>
                  <a:pt x="0" y="8444"/>
                  <a:pt x="0" y="12158"/>
                </a:cubicBezTo>
                <a:lnTo>
                  <a:pt x="0" y="21600"/>
                </a:lnTo>
                <a:lnTo>
                  <a:pt x="1321" y="21600"/>
                </a:lnTo>
                <a:lnTo>
                  <a:pt x="1321" y="12158"/>
                </a:lnTo>
                <a:cubicBezTo>
                  <a:pt x="1321" y="9157"/>
                  <a:pt x="6293" y="6725"/>
                  <a:pt x="12427" y="6725"/>
                </a:cubicBezTo>
                <a:lnTo>
                  <a:pt x="20244" y="6725"/>
                </a:lnTo>
                <a:lnTo>
                  <a:pt x="20244" y="12158"/>
                </a:lnTo>
                <a:close/>
              </a:path>
            </a:pathLst>
          </a:custGeom>
          <a:solidFill>
            <a:srgbClr val="800000">
              <a:alpha val="39999"/>
            </a:srgbClr>
          </a:solidFill>
          <a:ln w="9525">
            <a:noFill/>
            <a:miter lim="800000"/>
            <a:headEnd/>
            <a:tailEnd/>
          </a:ln>
          <a:effectLst/>
        </p:spPr>
        <p:txBody>
          <a:bodyPr wrap="none" anchor="ctr"/>
          <a:lstStyle/>
          <a:p>
            <a:endParaRPr lang="en-US" sz="6000"/>
          </a:p>
        </p:txBody>
      </p:sp>
      <p:sp>
        <p:nvSpPr>
          <p:cNvPr id="824336" name="Rectangle 16"/>
          <p:cNvSpPr>
            <a:spLocks noChangeArrowheads="1"/>
          </p:cNvSpPr>
          <p:nvPr/>
        </p:nvSpPr>
        <p:spPr bwMode="auto">
          <a:xfrm>
            <a:off x="10363200" y="8839200"/>
            <a:ext cx="4419600" cy="1015663"/>
          </a:xfrm>
          <a:prstGeom prst="rect">
            <a:avLst/>
          </a:prstGeom>
          <a:noFill/>
          <a:ln w="9525">
            <a:noFill/>
            <a:miter lim="800000"/>
            <a:headEnd/>
            <a:tailEnd/>
          </a:ln>
          <a:effectLst/>
        </p:spPr>
        <p:txBody>
          <a:bodyPr>
            <a:spAutoFit/>
          </a:bodyPr>
          <a:lstStyle/>
          <a:p>
            <a:pPr eaLnBrk="1" hangingPunct="1"/>
            <a:r>
              <a:rPr lang="en-US" sz="6000"/>
              <a:t>(H</a:t>
            </a:r>
            <a:r>
              <a:rPr lang="en-US" sz="6000" baseline="-25000"/>
              <a:t>34</a:t>
            </a:r>
            <a:r>
              <a:rPr lang="en-US" sz="6000"/>
              <a:t>H</a:t>
            </a:r>
            <a:r>
              <a:rPr lang="en-US" sz="6000" baseline="-25000"/>
              <a:t>23</a:t>
            </a:r>
            <a:r>
              <a:rPr lang="en-US" sz="6000"/>
              <a:t>H</a:t>
            </a:r>
            <a:r>
              <a:rPr lang="en-US" sz="6000" baseline="-25000"/>
              <a:t>12</a:t>
            </a:r>
            <a:r>
              <a:rPr lang="en-US" sz="6000"/>
              <a:t>)</a:t>
            </a:r>
          </a:p>
        </p:txBody>
      </p:sp>
      <p:sp>
        <p:nvSpPr>
          <p:cNvPr id="824337" name="Rectangle 17"/>
          <p:cNvSpPr>
            <a:spLocks noChangeArrowheads="1"/>
          </p:cNvSpPr>
          <p:nvPr/>
        </p:nvSpPr>
        <p:spPr bwMode="auto">
          <a:xfrm>
            <a:off x="4675772" y="10363201"/>
            <a:ext cx="10844635" cy="1015663"/>
          </a:xfrm>
          <a:prstGeom prst="rect">
            <a:avLst/>
          </a:prstGeom>
          <a:noFill/>
          <a:ln w="9525">
            <a:noFill/>
            <a:miter lim="800000"/>
            <a:headEnd/>
            <a:tailEnd/>
          </a:ln>
          <a:effectLst/>
        </p:spPr>
        <p:txBody>
          <a:bodyPr wrap="none">
            <a:spAutoFit/>
          </a:bodyPr>
          <a:lstStyle/>
          <a:p>
            <a:pPr eaLnBrk="1" hangingPunct="1"/>
            <a:r>
              <a:rPr lang="en-US" sz="6000"/>
              <a:t>(H</a:t>
            </a:r>
            <a:r>
              <a:rPr lang="en-US" sz="6000" baseline="-25000"/>
              <a:t>34</a:t>
            </a:r>
            <a:r>
              <a:rPr lang="en-US" sz="6000"/>
              <a:t>H</a:t>
            </a:r>
            <a:r>
              <a:rPr lang="en-US" sz="6000" baseline="-25000"/>
              <a:t>23</a:t>
            </a:r>
            <a:r>
              <a:rPr lang="en-US" sz="6000"/>
              <a:t>H</a:t>
            </a:r>
            <a:r>
              <a:rPr lang="en-US" sz="6000" baseline="-25000"/>
              <a:t>12</a:t>
            </a:r>
            <a:r>
              <a:rPr lang="en-US" sz="6000"/>
              <a:t>)</a:t>
            </a:r>
            <a:r>
              <a:rPr lang="en-US" sz="6000" baseline="30000"/>
              <a:t>-1</a:t>
            </a:r>
            <a:r>
              <a:rPr lang="en-US" sz="6000"/>
              <a:t>= ((H</a:t>
            </a:r>
            <a:r>
              <a:rPr lang="en-US" sz="6000" baseline="-25000"/>
              <a:t>12</a:t>
            </a:r>
            <a:r>
              <a:rPr lang="en-US" sz="6000"/>
              <a:t>)</a:t>
            </a:r>
            <a:r>
              <a:rPr lang="en-US" sz="6000" baseline="30000"/>
              <a:t>-1</a:t>
            </a:r>
            <a:r>
              <a:rPr lang="en-US" sz="6000"/>
              <a:t>(H</a:t>
            </a:r>
            <a:r>
              <a:rPr lang="en-US" sz="6000" baseline="-25000"/>
              <a:t>23</a:t>
            </a:r>
            <a:r>
              <a:rPr lang="en-US" sz="6000"/>
              <a:t>)</a:t>
            </a:r>
            <a:r>
              <a:rPr lang="en-US" sz="6000" baseline="30000"/>
              <a:t>-1</a:t>
            </a:r>
            <a:r>
              <a:rPr lang="en-US" sz="6000"/>
              <a:t>(H</a:t>
            </a:r>
            <a:r>
              <a:rPr lang="en-US" sz="6000" baseline="-25000"/>
              <a:t>34</a:t>
            </a:r>
            <a:r>
              <a:rPr lang="en-US" sz="6000"/>
              <a:t>)</a:t>
            </a:r>
            <a:r>
              <a:rPr lang="en-US" sz="6000" baseline="30000"/>
              <a:t>-1</a:t>
            </a:r>
            <a:r>
              <a:rPr lang="en-US" sz="6000"/>
              <a:t>)</a:t>
            </a:r>
          </a:p>
        </p:txBody>
      </p:sp>
      <p:sp>
        <p:nvSpPr>
          <p:cNvPr id="824338" name="AutoShape 18"/>
          <p:cNvSpPr>
            <a:spLocks noChangeArrowheads="1"/>
          </p:cNvSpPr>
          <p:nvPr/>
        </p:nvSpPr>
        <p:spPr bwMode="auto">
          <a:xfrm rot="-27000000">
            <a:off x="6248400" y="304800"/>
            <a:ext cx="6248400" cy="13868400"/>
          </a:xfrm>
          <a:custGeom>
            <a:avLst/>
            <a:gdLst>
              <a:gd name="G0" fmla="+- 15014 0 0"/>
              <a:gd name="G1" fmla="+- 4317 0 0"/>
              <a:gd name="G2" fmla="+- 12158 0 4317"/>
              <a:gd name="G3" fmla="+- G2 0 4317"/>
              <a:gd name="G4" fmla="*/ G3 32768 32059"/>
              <a:gd name="G5" fmla="*/ G4 1 2"/>
              <a:gd name="G6" fmla="+- 21600 0 15014"/>
              <a:gd name="G7" fmla="*/ G6 4317 6079"/>
              <a:gd name="G8" fmla="+- G7 15014 0"/>
              <a:gd name="T0" fmla="*/ 15014 w 21600"/>
              <a:gd name="T1" fmla="*/ 0 h 21600"/>
              <a:gd name="T2" fmla="*/ 15014 w 21600"/>
              <a:gd name="T3" fmla="*/ 12158 h 21600"/>
              <a:gd name="T4" fmla="*/ 1801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014" y="0"/>
                </a:lnTo>
                <a:lnTo>
                  <a:pt x="15014" y="4317"/>
                </a:lnTo>
                <a:lnTo>
                  <a:pt x="12427" y="4317"/>
                </a:lnTo>
                <a:cubicBezTo>
                  <a:pt x="5564" y="4317"/>
                  <a:pt x="0" y="7828"/>
                  <a:pt x="0" y="12158"/>
                </a:cubicBezTo>
                <a:lnTo>
                  <a:pt x="0" y="21600"/>
                </a:lnTo>
                <a:lnTo>
                  <a:pt x="3602" y="21600"/>
                </a:lnTo>
                <a:lnTo>
                  <a:pt x="3602" y="12158"/>
                </a:lnTo>
                <a:cubicBezTo>
                  <a:pt x="3602" y="9774"/>
                  <a:pt x="7553" y="7841"/>
                  <a:pt x="12427" y="7841"/>
                </a:cubicBezTo>
                <a:lnTo>
                  <a:pt x="15014" y="7841"/>
                </a:lnTo>
                <a:lnTo>
                  <a:pt x="15014" y="12158"/>
                </a:lnTo>
                <a:close/>
              </a:path>
            </a:pathLst>
          </a:custGeom>
          <a:solidFill>
            <a:srgbClr val="800000">
              <a:alpha val="39999"/>
            </a:srgbClr>
          </a:solidFill>
          <a:ln w="9525">
            <a:noFill/>
            <a:miter lim="800000"/>
            <a:headEnd/>
            <a:tailEnd/>
          </a:ln>
          <a:effectLst/>
        </p:spPr>
        <p:txBody>
          <a:bodyPr wrap="none" anchor="ctr"/>
          <a:lstStyle/>
          <a:p>
            <a:endParaRPr lang="en-US"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4333"/>
                                        </p:tgtEl>
                                        <p:attrNameLst>
                                          <p:attrName>style.visibility</p:attrName>
                                        </p:attrNameLst>
                                      </p:cBhvr>
                                      <p:to>
                                        <p:strVal val="visible"/>
                                      </p:to>
                                    </p:set>
                                    <p:animEffect transition="in" filter="dissolve">
                                      <p:cBhvr>
                                        <p:cTn id="7" dur="500"/>
                                        <p:tgtEl>
                                          <p:spTgt spid="8243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4334"/>
                                        </p:tgtEl>
                                        <p:attrNameLst>
                                          <p:attrName>style.visibility</p:attrName>
                                        </p:attrNameLst>
                                      </p:cBhvr>
                                      <p:to>
                                        <p:strVal val="visible"/>
                                      </p:to>
                                    </p:set>
                                    <p:animEffect transition="in" filter="dissolve">
                                      <p:cBhvr>
                                        <p:cTn id="10" dur="500"/>
                                        <p:tgtEl>
                                          <p:spTgt spid="82433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24336"/>
                                        </p:tgtEl>
                                        <p:attrNameLst>
                                          <p:attrName>style.visibility</p:attrName>
                                        </p:attrNameLst>
                                      </p:cBhvr>
                                      <p:to>
                                        <p:strVal val="visible"/>
                                      </p:to>
                                    </p:set>
                                    <p:animEffect transition="in" filter="dissolve">
                                      <p:cBhvr>
                                        <p:cTn id="15" dur="500"/>
                                        <p:tgtEl>
                                          <p:spTgt spid="8243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24335"/>
                                        </p:tgtEl>
                                        <p:attrNameLst>
                                          <p:attrName>style.visibility</p:attrName>
                                        </p:attrNameLst>
                                      </p:cBhvr>
                                      <p:to>
                                        <p:strVal val="visible"/>
                                      </p:to>
                                    </p:set>
                                    <p:animEffect transition="in" filter="dissolve">
                                      <p:cBhvr>
                                        <p:cTn id="18" dur="500"/>
                                        <p:tgtEl>
                                          <p:spTgt spid="82433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2433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24335"/>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824338"/>
                                        </p:tgtEl>
                                        <p:attrNameLst>
                                          <p:attrName>style.visibility</p:attrName>
                                        </p:attrNameLst>
                                      </p:cBhvr>
                                      <p:to>
                                        <p:strVal val="visible"/>
                                      </p:to>
                                    </p:set>
                                    <p:animEffect transition="in" filter="dissolve">
                                      <p:cBhvr>
                                        <p:cTn id="27" dur="500"/>
                                        <p:tgtEl>
                                          <p:spTgt spid="824338"/>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24337"/>
                                        </p:tgtEl>
                                        <p:attrNameLst>
                                          <p:attrName>style.visibility</p:attrName>
                                        </p:attrNameLst>
                                      </p:cBhvr>
                                      <p:to>
                                        <p:strVal val="visible"/>
                                      </p:to>
                                    </p:set>
                                    <p:animEffect transition="in" filter="dissolve">
                                      <p:cBhvr>
                                        <p:cTn id="30" dur="500"/>
                                        <p:tgtEl>
                                          <p:spTgt spid="82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33" grpId="0"/>
      <p:bldP spid="824334" grpId="0" animBg="1"/>
      <p:bldP spid="824335" grpId="0" animBg="1"/>
      <p:bldP spid="824335" grpId="1" animBg="1"/>
      <p:bldP spid="824336" grpId="0"/>
      <p:bldP spid="824336" grpId="1"/>
      <p:bldP spid="824337" grpId="0"/>
      <p:bldP spid="82433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825346" name="Rectangle 2"/>
          <p:cNvSpPr>
            <a:spLocks noGrp="1" noChangeArrowheads="1"/>
          </p:cNvSpPr>
          <p:nvPr>
            <p:ph type="title"/>
          </p:nvPr>
        </p:nvSpPr>
        <p:spPr/>
        <p:txBody>
          <a:bodyPr/>
          <a:lstStyle/>
          <a:p>
            <a:endParaRPr lang="en-US"/>
          </a:p>
        </p:txBody>
      </p:sp>
      <p:sp>
        <p:nvSpPr>
          <p:cNvPr id="825347" name="Rectangle 3"/>
          <p:cNvSpPr>
            <a:spLocks noGrp="1" noChangeArrowheads="1"/>
          </p:cNvSpPr>
          <p:nvPr>
            <p:ph type="body" idx="1"/>
          </p:nvPr>
        </p:nvSpPr>
        <p:spPr/>
        <p:txBody>
          <a:bodyPr/>
          <a:lstStyle/>
          <a:p>
            <a:endParaRPr lang="en-US"/>
          </a:p>
        </p:txBody>
      </p:sp>
      <p:pic>
        <p:nvPicPr>
          <p:cNvPr id="825348" name="Picture 4"/>
          <p:cNvPicPr>
            <a:picLocks noChangeAspect="1" noChangeArrowheads="1"/>
          </p:cNvPicPr>
          <p:nvPr/>
        </p:nvPicPr>
        <p:blipFill>
          <a:blip r:embed="rId2" cstate="print"/>
          <a:srcRect l="4805" r="3203" b="6372"/>
          <a:stretch>
            <a:fillRect/>
          </a:stretch>
        </p:blipFill>
        <p:spPr bwMode="auto">
          <a:xfrm>
            <a:off x="3219451" y="0"/>
            <a:ext cx="17506950" cy="13716000"/>
          </a:xfrm>
          <a:prstGeom prst="rect">
            <a:avLst/>
          </a:prstGeom>
          <a:noFill/>
          <a:ln w="9525">
            <a:noFill/>
            <a:miter lim="800000"/>
            <a:headEnd/>
            <a:tailEnd/>
          </a:ln>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sp>
        <p:nvSpPr>
          <p:cNvPr id="826370" name="Rectangle 2"/>
          <p:cNvSpPr>
            <a:spLocks noGrp="1" noChangeArrowheads="1"/>
          </p:cNvSpPr>
          <p:nvPr>
            <p:ph type="title"/>
          </p:nvPr>
        </p:nvSpPr>
        <p:spPr>
          <a:xfrm>
            <a:off x="3810001" y="107951"/>
            <a:ext cx="17202150" cy="1546226"/>
          </a:xfrm>
        </p:spPr>
        <p:txBody>
          <a:bodyPr/>
          <a:lstStyle/>
          <a:p>
            <a:r>
              <a:rPr lang="en-US" sz="6400"/>
              <a:t>More than Geometry: image processing</a:t>
            </a:r>
          </a:p>
        </p:txBody>
      </p:sp>
      <p:sp>
        <p:nvSpPr>
          <p:cNvPr id="826371" name="Rectangle 3"/>
          <p:cNvSpPr>
            <a:spLocks noGrp="1" noChangeArrowheads="1"/>
          </p:cNvSpPr>
          <p:nvPr>
            <p:ph type="body" idx="1"/>
          </p:nvPr>
        </p:nvSpPr>
        <p:spPr>
          <a:xfrm>
            <a:off x="3962400" y="2286001"/>
            <a:ext cx="16459200" cy="9051926"/>
          </a:xfrm>
        </p:spPr>
        <p:txBody>
          <a:bodyPr>
            <a:normAutofit fontScale="77500" lnSpcReduction="20000"/>
          </a:bodyPr>
          <a:lstStyle/>
          <a:p>
            <a:pPr>
              <a:lnSpc>
                <a:spcPct val="90000"/>
              </a:lnSpc>
            </a:pPr>
            <a:r>
              <a:rPr lang="en-US"/>
              <a:t>The above gave different ways of transforming the coordinates of one image into the coordinates of another.  </a:t>
            </a:r>
          </a:p>
          <a:p>
            <a:pPr>
              <a:lnSpc>
                <a:spcPct val="90000"/>
              </a:lnSpc>
            </a:pPr>
            <a:endParaRPr lang="en-US"/>
          </a:p>
          <a:p>
            <a:pPr>
              <a:lnSpc>
                <a:spcPct val="90000"/>
              </a:lnSpc>
              <a:buFontTx/>
              <a:buNone/>
            </a:pPr>
            <a:r>
              <a:rPr lang="en-US"/>
              <a:t>Graphics question.</a:t>
            </a:r>
          </a:p>
          <a:p>
            <a:pPr lvl="1">
              <a:lnSpc>
                <a:spcPct val="90000"/>
              </a:lnSpc>
            </a:pPr>
            <a:r>
              <a:rPr lang="en-US"/>
              <a:t>Given one image, the homography H, make the second image.</a:t>
            </a:r>
          </a:p>
          <a:p>
            <a:pPr lvl="2">
              <a:lnSpc>
                <a:spcPct val="90000"/>
              </a:lnSpc>
            </a:pPr>
            <a:r>
              <a:rPr lang="en-US"/>
              <a:t>(why would you want to do this?  One application is image tweening…).</a:t>
            </a:r>
          </a:p>
          <a:p>
            <a:pPr lvl="1">
              <a:lnSpc>
                <a:spcPct val="90000"/>
              </a:lnSpc>
            </a:pPr>
            <a:endParaRPr lang="en-US"/>
          </a:p>
          <a:p>
            <a:pPr lvl="1">
              <a:lnSpc>
                <a:spcPct val="90000"/>
              </a:lnSpc>
            </a:pPr>
            <a:r>
              <a:rPr lang="en-US"/>
              <a:t>Process:  </a:t>
            </a:r>
          </a:p>
          <a:p>
            <a:pPr lvl="2">
              <a:lnSpc>
                <a:spcPct val="90000"/>
              </a:lnSpc>
            </a:pPr>
            <a:r>
              <a:rPr lang="en-US"/>
              <a:t>Take pixel (x,y) of image 1, and put its color at pixel H(x,y,1) in new image.  Repeat.</a:t>
            </a:r>
          </a:p>
          <a:p>
            <a:pPr lvl="1">
              <a:lnSpc>
                <a:spcPct val="90000"/>
              </a:lnSpc>
            </a:pPr>
            <a:endParaRPr lang="en-US"/>
          </a:p>
          <a:p>
            <a:pPr lvl="1">
              <a:lnSpc>
                <a:spcPct val="90000"/>
              </a:lnSpc>
            </a:pPr>
            <a:r>
              <a:rPr lang="en-US"/>
              <a:t>Problems?</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sp>
        <p:nvSpPr>
          <p:cNvPr id="827394" name="Rectangle 2"/>
          <p:cNvSpPr>
            <a:spLocks noGrp="1" noChangeArrowheads="1"/>
          </p:cNvSpPr>
          <p:nvPr>
            <p:ph type="title"/>
          </p:nvPr>
        </p:nvSpPr>
        <p:spPr>
          <a:xfrm>
            <a:off x="5988050" y="412751"/>
            <a:ext cx="14341476" cy="1546226"/>
          </a:xfrm>
        </p:spPr>
        <p:txBody>
          <a:bodyPr/>
          <a:lstStyle/>
          <a:p>
            <a:r>
              <a:rPr lang="en-US"/>
              <a:t>Backward Transformation</a:t>
            </a:r>
          </a:p>
        </p:txBody>
      </p:sp>
      <p:sp>
        <p:nvSpPr>
          <p:cNvPr id="827395" name="Rectangle 3"/>
          <p:cNvSpPr>
            <a:spLocks noGrp="1" noChangeArrowheads="1"/>
          </p:cNvSpPr>
          <p:nvPr>
            <p:ph type="body" idx="1"/>
          </p:nvPr>
        </p:nvSpPr>
        <p:spPr/>
        <p:txBody>
          <a:bodyPr/>
          <a:lstStyle/>
          <a:p>
            <a:r>
              <a:rPr lang="en-US"/>
              <a:t>Because of the above, some techniques estimate the parameters of the “backwards” transformation, H</a:t>
            </a:r>
            <a:r>
              <a:rPr lang="en-US" baseline="30000"/>
              <a:t>-1</a:t>
            </a:r>
            <a:r>
              <a:rPr lang="en-US"/>
              <a:t>:</a:t>
            </a:r>
          </a:p>
          <a:p>
            <a:pPr lvl="1"/>
            <a:r>
              <a:rPr lang="en-US" sz="3600"/>
              <a:t>From the destination image to the source image</a:t>
            </a:r>
          </a:p>
          <a:p>
            <a:endParaRPr lang="en-US"/>
          </a:p>
          <a:p>
            <a:r>
              <a:rPr lang="en-US"/>
              <a:t>Remember, you don’t have to work hard to find the backwards transformation.  It’s just the matrix inverse.</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p:cNvSpPr>
            <a:spLocks noGrp="1"/>
          </p:cNvSpPr>
          <p:nvPr>
            <p:ph type="ftr" sz="quarter" idx="10"/>
          </p:nvPr>
        </p:nvSpPr>
        <p:spPr/>
        <p:txBody>
          <a:bodyPr/>
          <a:lstStyle/>
          <a:p>
            <a:r>
              <a:rPr lang="en-US"/>
              <a:t>Computer Vision, Robert Pless</a:t>
            </a:r>
          </a:p>
        </p:txBody>
      </p:sp>
      <p:sp>
        <p:nvSpPr>
          <p:cNvPr id="828418" name="Rectangle 2"/>
          <p:cNvSpPr>
            <a:spLocks noGrp="1" noChangeArrowheads="1"/>
          </p:cNvSpPr>
          <p:nvPr>
            <p:ph type="title"/>
          </p:nvPr>
        </p:nvSpPr>
        <p:spPr>
          <a:xfrm>
            <a:off x="4813300" y="107951"/>
            <a:ext cx="16522700" cy="1546226"/>
          </a:xfrm>
        </p:spPr>
        <p:txBody>
          <a:bodyPr/>
          <a:lstStyle/>
          <a:p>
            <a:r>
              <a:rPr lang="en-US" sz="5600"/>
              <a:t>Mapping Pixel Values - Going Backwards</a:t>
            </a:r>
          </a:p>
        </p:txBody>
      </p:sp>
      <p:sp>
        <p:nvSpPr>
          <p:cNvPr id="828419" name="Rectangle 3"/>
          <p:cNvSpPr>
            <a:spLocks noChangeArrowheads="1"/>
          </p:cNvSpPr>
          <p:nvPr/>
        </p:nvSpPr>
        <p:spPr bwMode="gray">
          <a:xfrm>
            <a:off x="7907046" y="5667544"/>
            <a:ext cx="184731" cy="1015663"/>
          </a:xfrm>
          <a:prstGeom prst="rect">
            <a:avLst/>
          </a:prstGeom>
          <a:noFill/>
          <a:ln w="38100">
            <a:solidFill>
              <a:schemeClr val="folHlink"/>
            </a:solidFill>
            <a:miter lim="800000"/>
            <a:headEnd/>
            <a:tailEnd/>
          </a:ln>
          <a:effectLst/>
        </p:spPr>
        <p:txBody>
          <a:bodyPr wrap="none" anchor="ctr">
            <a:spAutoFit/>
          </a:bodyPr>
          <a:lstStyle/>
          <a:p>
            <a:endParaRPr lang="en-US" sz="6000"/>
          </a:p>
        </p:txBody>
      </p:sp>
      <p:sp>
        <p:nvSpPr>
          <p:cNvPr id="828420" name="Line 4"/>
          <p:cNvSpPr>
            <a:spLocks noChangeShapeType="1"/>
          </p:cNvSpPr>
          <p:nvPr/>
        </p:nvSpPr>
        <p:spPr bwMode="gray">
          <a:xfrm>
            <a:off x="9115427" y="9880600"/>
            <a:ext cx="107950" cy="0"/>
          </a:xfrm>
          <a:prstGeom prst="line">
            <a:avLst/>
          </a:prstGeom>
          <a:noFill/>
          <a:ln w="9525">
            <a:solidFill>
              <a:schemeClr val="tx1"/>
            </a:solidFill>
            <a:round/>
            <a:headEnd/>
            <a:tailEnd/>
          </a:ln>
          <a:effectLst/>
        </p:spPr>
        <p:txBody>
          <a:bodyPr wrap="none" anchor="ctr">
            <a:spAutoFit/>
          </a:bodyPr>
          <a:lstStyle/>
          <a:p>
            <a:endParaRPr lang="en-US" sz="6000"/>
          </a:p>
        </p:txBody>
      </p:sp>
      <p:sp>
        <p:nvSpPr>
          <p:cNvPr id="828421" name="Text Box 5"/>
          <p:cNvSpPr txBox="1">
            <a:spLocks noChangeArrowheads="1"/>
          </p:cNvSpPr>
          <p:nvPr/>
        </p:nvSpPr>
        <p:spPr bwMode="gray">
          <a:xfrm>
            <a:off x="5039230" y="8572501"/>
            <a:ext cx="5936240" cy="849463"/>
          </a:xfrm>
          <a:prstGeom prst="rect">
            <a:avLst/>
          </a:prstGeom>
          <a:noFill/>
          <a:ln w="31750">
            <a:noFill/>
            <a:miter lim="800000"/>
            <a:headEnd/>
            <a:tailEnd/>
          </a:ln>
          <a:effectLst/>
        </p:spPr>
        <p:txBody>
          <a:bodyPr wrap="none">
            <a:spAutoFit/>
          </a:bodyPr>
          <a:lstStyle/>
          <a:p>
            <a:pPr algn="ctr">
              <a:lnSpc>
                <a:spcPct val="80000"/>
              </a:lnSpc>
              <a:spcBef>
                <a:spcPct val="50000"/>
              </a:spcBef>
            </a:pPr>
            <a:r>
              <a:rPr lang="en-US" sz="6000"/>
              <a:t>“Source” image, I</a:t>
            </a:r>
            <a:r>
              <a:rPr lang="en-US" sz="6000" baseline="-25000"/>
              <a:t>s</a:t>
            </a:r>
            <a:endParaRPr lang="en-US" sz="6000"/>
          </a:p>
        </p:txBody>
      </p:sp>
      <p:sp>
        <p:nvSpPr>
          <p:cNvPr id="828422" name="Text Box 6"/>
          <p:cNvSpPr txBox="1">
            <a:spLocks noChangeArrowheads="1"/>
          </p:cNvSpPr>
          <p:nvPr/>
        </p:nvSpPr>
        <p:spPr bwMode="gray">
          <a:xfrm>
            <a:off x="12384765" y="8572501"/>
            <a:ext cx="7542449" cy="849463"/>
          </a:xfrm>
          <a:prstGeom prst="rect">
            <a:avLst/>
          </a:prstGeom>
          <a:noFill/>
          <a:ln w="31750">
            <a:noFill/>
            <a:miter lim="800000"/>
            <a:headEnd/>
            <a:tailEnd/>
          </a:ln>
          <a:effectLst/>
        </p:spPr>
        <p:txBody>
          <a:bodyPr wrap="none">
            <a:spAutoFit/>
          </a:bodyPr>
          <a:lstStyle/>
          <a:p>
            <a:pPr algn="ctr">
              <a:lnSpc>
                <a:spcPct val="80000"/>
              </a:lnSpc>
              <a:spcBef>
                <a:spcPct val="50000"/>
              </a:spcBef>
            </a:pPr>
            <a:r>
              <a:rPr lang="en-US" sz="6000"/>
              <a:t>“Destination” image, I</a:t>
            </a:r>
            <a:r>
              <a:rPr lang="en-US" sz="6000" baseline="-25000"/>
              <a:t>d</a:t>
            </a:r>
            <a:endParaRPr lang="en-US" sz="6000"/>
          </a:p>
        </p:txBody>
      </p:sp>
      <p:sp>
        <p:nvSpPr>
          <p:cNvPr id="828423" name="Rectangle 7"/>
          <p:cNvSpPr>
            <a:spLocks noChangeArrowheads="1"/>
          </p:cNvSpPr>
          <p:nvPr/>
        </p:nvSpPr>
        <p:spPr bwMode="gray">
          <a:xfrm>
            <a:off x="14211012" y="3336927"/>
            <a:ext cx="184731" cy="858697"/>
          </a:xfrm>
          <a:prstGeom prst="rect">
            <a:avLst/>
          </a:prstGeom>
          <a:noFill/>
          <a:ln w="31750">
            <a:noFill/>
            <a:miter lim="800000"/>
            <a:headEnd/>
            <a:tailEnd/>
          </a:ln>
          <a:effectLst/>
        </p:spPr>
        <p:txBody>
          <a:bodyPr wrap="none">
            <a:spAutoFit/>
          </a:bodyPr>
          <a:lstStyle/>
          <a:p>
            <a:pPr algn="ctr">
              <a:lnSpc>
                <a:spcPct val="80000"/>
              </a:lnSpc>
              <a:spcBef>
                <a:spcPct val="50000"/>
              </a:spcBef>
            </a:pPr>
            <a:endParaRPr lang="en-US" sz="6000">
              <a:latin typeface="Helvetica" pitchFamily="34" charset="0"/>
            </a:endParaRPr>
          </a:p>
        </p:txBody>
      </p:sp>
      <p:sp>
        <p:nvSpPr>
          <p:cNvPr id="828424" name="Text Box 8"/>
          <p:cNvSpPr txBox="1">
            <a:spLocks noChangeArrowheads="1"/>
          </p:cNvSpPr>
          <p:nvPr/>
        </p:nvSpPr>
        <p:spPr bwMode="gray">
          <a:xfrm>
            <a:off x="3048000" y="11582400"/>
            <a:ext cx="17983200" cy="849463"/>
          </a:xfrm>
          <a:prstGeom prst="rect">
            <a:avLst/>
          </a:prstGeom>
          <a:noFill/>
          <a:ln w="31750">
            <a:noFill/>
            <a:miter lim="800000"/>
            <a:headEnd/>
            <a:tailEnd/>
          </a:ln>
          <a:effectLst/>
        </p:spPr>
        <p:txBody>
          <a:bodyPr>
            <a:spAutoFit/>
          </a:bodyPr>
          <a:lstStyle/>
          <a:p>
            <a:pPr>
              <a:lnSpc>
                <a:spcPct val="80000"/>
              </a:lnSpc>
              <a:spcBef>
                <a:spcPct val="50000"/>
              </a:spcBef>
            </a:pPr>
            <a:r>
              <a:rPr lang="en-US" sz="4000"/>
              <a:t>Intensity at destination pixel p’ = the intensity at the source pixel </a:t>
            </a:r>
            <a:r>
              <a:rPr lang="en-US" sz="6000"/>
              <a:t>H</a:t>
            </a:r>
            <a:r>
              <a:rPr lang="en-US" sz="6000" baseline="30000"/>
              <a:t>-1</a:t>
            </a:r>
            <a:r>
              <a:rPr lang="en-US" sz="6000"/>
              <a:t>(p’)</a:t>
            </a:r>
          </a:p>
        </p:txBody>
      </p:sp>
      <p:grpSp>
        <p:nvGrpSpPr>
          <p:cNvPr id="828425" name="Group 9"/>
          <p:cNvGrpSpPr>
            <a:grpSpLocks/>
          </p:cNvGrpSpPr>
          <p:nvPr/>
        </p:nvGrpSpPr>
        <p:grpSpPr bwMode="auto">
          <a:xfrm>
            <a:off x="12820651" y="3140077"/>
            <a:ext cx="5241926" cy="4362450"/>
            <a:chOff x="3078" y="989"/>
            <a:chExt cx="1651" cy="1374"/>
          </a:xfrm>
        </p:grpSpPr>
        <p:sp>
          <p:nvSpPr>
            <p:cNvPr id="828426" name="Line 10"/>
            <p:cNvSpPr>
              <a:spLocks noChangeShapeType="1"/>
            </p:cNvSpPr>
            <p:nvPr/>
          </p:nvSpPr>
          <p:spPr bwMode="gray">
            <a:xfrm flipV="1">
              <a:off x="3078" y="989"/>
              <a:ext cx="192" cy="1278"/>
            </a:xfrm>
            <a:prstGeom prst="line">
              <a:avLst/>
            </a:prstGeom>
            <a:noFill/>
            <a:ln w="31750">
              <a:solidFill>
                <a:srgbClr val="FE9800"/>
              </a:solidFill>
              <a:prstDash val="dash"/>
              <a:round/>
              <a:headEnd/>
              <a:tailEnd/>
            </a:ln>
            <a:effectLst/>
          </p:spPr>
          <p:txBody>
            <a:bodyPr anchor="ctr">
              <a:spAutoFit/>
            </a:bodyPr>
            <a:lstStyle/>
            <a:p>
              <a:endParaRPr lang="en-US" sz="6000"/>
            </a:p>
          </p:txBody>
        </p:sp>
        <p:sp>
          <p:nvSpPr>
            <p:cNvPr id="828427" name="Line 11"/>
            <p:cNvSpPr>
              <a:spLocks noChangeShapeType="1"/>
            </p:cNvSpPr>
            <p:nvPr/>
          </p:nvSpPr>
          <p:spPr bwMode="gray">
            <a:xfrm flipH="1" flipV="1">
              <a:off x="3078" y="2267"/>
              <a:ext cx="1433" cy="96"/>
            </a:xfrm>
            <a:prstGeom prst="line">
              <a:avLst/>
            </a:prstGeom>
            <a:noFill/>
            <a:ln w="31750">
              <a:solidFill>
                <a:srgbClr val="FE9800"/>
              </a:solidFill>
              <a:prstDash val="dash"/>
              <a:round/>
              <a:headEnd/>
              <a:tailEnd/>
            </a:ln>
            <a:effectLst/>
          </p:spPr>
          <p:txBody>
            <a:bodyPr anchor="ctr">
              <a:spAutoFit/>
            </a:bodyPr>
            <a:lstStyle/>
            <a:p>
              <a:endParaRPr lang="en-US" sz="6000"/>
            </a:p>
          </p:txBody>
        </p:sp>
        <p:sp>
          <p:nvSpPr>
            <p:cNvPr id="828428" name="Line 12"/>
            <p:cNvSpPr>
              <a:spLocks noChangeShapeType="1"/>
            </p:cNvSpPr>
            <p:nvPr/>
          </p:nvSpPr>
          <p:spPr bwMode="gray">
            <a:xfrm flipV="1">
              <a:off x="4511" y="1133"/>
              <a:ext cx="218" cy="1230"/>
            </a:xfrm>
            <a:prstGeom prst="line">
              <a:avLst/>
            </a:prstGeom>
            <a:noFill/>
            <a:ln w="31750">
              <a:solidFill>
                <a:srgbClr val="FE9800"/>
              </a:solidFill>
              <a:prstDash val="dash"/>
              <a:round/>
              <a:headEnd/>
              <a:tailEnd/>
            </a:ln>
            <a:effectLst/>
          </p:spPr>
          <p:txBody>
            <a:bodyPr anchor="ctr">
              <a:spAutoFit/>
            </a:bodyPr>
            <a:lstStyle/>
            <a:p>
              <a:endParaRPr lang="en-US" sz="6000"/>
            </a:p>
          </p:txBody>
        </p:sp>
        <p:sp>
          <p:nvSpPr>
            <p:cNvPr id="828429" name="Line 13"/>
            <p:cNvSpPr>
              <a:spLocks noChangeShapeType="1"/>
            </p:cNvSpPr>
            <p:nvPr/>
          </p:nvSpPr>
          <p:spPr bwMode="gray">
            <a:xfrm flipH="1" flipV="1">
              <a:off x="3270" y="989"/>
              <a:ext cx="1459" cy="144"/>
            </a:xfrm>
            <a:prstGeom prst="line">
              <a:avLst/>
            </a:prstGeom>
            <a:noFill/>
            <a:ln w="31750">
              <a:solidFill>
                <a:srgbClr val="FE9800"/>
              </a:solidFill>
              <a:prstDash val="dash"/>
              <a:round/>
              <a:headEnd/>
              <a:tailEnd/>
            </a:ln>
            <a:effectLst/>
          </p:spPr>
          <p:txBody>
            <a:bodyPr anchor="ctr">
              <a:spAutoFit/>
            </a:bodyPr>
            <a:lstStyle/>
            <a:p>
              <a:endParaRPr lang="en-US" sz="6000"/>
            </a:p>
          </p:txBody>
        </p:sp>
      </p:grpSp>
      <p:sp>
        <p:nvSpPr>
          <p:cNvPr id="828430" name="Rectangle 14"/>
          <p:cNvSpPr>
            <a:spLocks noChangeArrowheads="1"/>
          </p:cNvSpPr>
          <p:nvPr/>
        </p:nvSpPr>
        <p:spPr bwMode="gray">
          <a:xfrm>
            <a:off x="14211012" y="3343446"/>
            <a:ext cx="184731" cy="1015663"/>
          </a:xfrm>
          <a:prstGeom prst="rect">
            <a:avLst/>
          </a:prstGeom>
          <a:noFill/>
          <a:ln w="31750">
            <a:solidFill>
              <a:srgbClr val="FF9900"/>
            </a:solidFill>
            <a:miter lim="800000"/>
            <a:headEnd/>
            <a:tailEnd/>
          </a:ln>
          <a:effectLst/>
        </p:spPr>
        <p:txBody>
          <a:bodyPr wrap="none" anchor="ctr">
            <a:spAutoFit/>
          </a:bodyPr>
          <a:lstStyle/>
          <a:p>
            <a:endParaRPr lang="en-US" sz="6000"/>
          </a:p>
        </p:txBody>
      </p:sp>
      <p:sp>
        <p:nvSpPr>
          <p:cNvPr id="828431" name="Rectangle 15"/>
          <p:cNvSpPr>
            <a:spLocks noChangeArrowheads="1"/>
          </p:cNvSpPr>
          <p:nvPr/>
        </p:nvSpPr>
        <p:spPr bwMode="gray">
          <a:xfrm>
            <a:off x="6359234" y="4295946"/>
            <a:ext cx="184731" cy="1015663"/>
          </a:xfrm>
          <a:prstGeom prst="rect">
            <a:avLst/>
          </a:prstGeom>
          <a:noFill/>
          <a:ln w="31750" cap="rnd">
            <a:solidFill>
              <a:schemeClr val="folHlink"/>
            </a:solidFill>
            <a:prstDash val="sysDot"/>
            <a:miter lim="800000"/>
            <a:headEnd/>
            <a:tailEnd/>
          </a:ln>
          <a:effectLst/>
        </p:spPr>
        <p:txBody>
          <a:bodyPr wrap="none" anchor="ctr">
            <a:spAutoFit/>
          </a:bodyPr>
          <a:lstStyle/>
          <a:p>
            <a:pPr algn="ctr"/>
            <a:endParaRPr lang="en-US" sz="6000"/>
          </a:p>
        </p:txBody>
      </p:sp>
      <p:sp>
        <p:nvSpPr>
          <p:cNvPr id="828432" name="Line 16"/>
          <p:cNvSpPr>
            <a:spLocks noChangeShapeType="1"/>
          </p:cNvSpPr>
          <p:nvPr/>
        </p:nvSpPr>
        <p:spPr bwMode="gray">
          <a:xfrm flipH="1">
            <a:off x="6965950" y="3949701"/>
            <a:ext cx="7153276" cy="669926"/>
          </a:xfrm>
          <a:prstGeom prst="line">
            <a:avLst/>
          </a:prstGeom>
          <a:noFill/>
          <a:ln w="31750">
            <a:solidFill>
              <a:schemeClr val="folHlink"/>
            </a:solidFill>
            <a:round/>
            <a:headEnd/>
            <a:tailEnd type="triangle" w="med" len="med"/>
          </a:ln>
          <a:effectLst/>
        </p:spPr>
        <p:txBody>
          <a:bodyPr anchor="ctr">
            <a:spAutoFit/>
          </a:bodyPr>
          <a:lstStyle/>
          <a:p>
            <a:endParaRPr lang="en-US" sz="6000"/>
          </a:p>
        </p:txBody>
      </p:sp>
      <p:sp>
        <p:nvSpPr>
          <p:cNvPr id="828433" name="Text Box 17"/>
          <p:cNvSpPr txBox="1">
            <a:spLocks noChangeArrowheads="1"/>
          </p:cNvSpPr>
          <p:nvPr/>
        </p:nvSpPr>
        <p:spPr bwMode="auto">
          <a:xfrm>
            <a:off x="9144000" y="9753600"/>
            <a:ext cx="8686800" cy="1015663"/>
          </a:xfrm>
          <a:prstGeom prst="rect">
            <a:avLst/>
          </a:prstGeom>
          <a:noFill/>
          <a:ln w="9525">
            <a:noFill/>
            <a:miter lim="800000"/>
            <a:headEnd/>
            <a:tailEnd/>
          </a:ln>
          <a:effectLst/>
        </p:spPr>
        <p:txBody>
          <a:bodyPr>
            <a:spAutoFit/>
          </a:bodyPr>
          <a:lstStyle/>
          <a:p>
            <a:pPr eaLnBrk="1" hangingPunct="1"/>
            <a:r>
              <a:rPr lang="en-US" sz="6000"/>
              <a:t>I</a:t>
            </a:r>
            <a:r>
              <a:rPr lang="en-US" sz="6000" baseline="-25000"/>
              <a:t>d</a:t>
            </a:r>
            <a:r>
              <a:rPr lang="en-US" sz="6000"/>
              <a:t>(p’) = I</a:t>
            </a:r>
            <a:r>
              <a:rPr lang="en-US" sz="6000" baseline="-25000"/>
              <a:t>s</a:t>
            </a:r>
            <a:r>
              <a:rPr lang="en-US" sz="6000"/>
              <a:t>(H</a:t>
            </a:r>
            <a:r>
              <a:rPr lang="en-US" sz="6000" baseline="30000"/>
              <a:t>-1</a:t>
            </a:r>
            <a:r>
              <a:rPr lang="en-US" sz="6000"/>
              <a:t>(p’))</a:t>
            </a:r>
          </a:p>
        </p:txBody>
      </p:sp>
      <p:sp>
        <p:nvSpPr>
          <p:cNvPr id="828434" name="Text Box 18"/>
          <p:cNvSpPr txBox="1">
            <a:spLocks noChangeArrowheads="1"/>
          </p:cNvSpPr>
          <p:nvPr/>
        </p:nvSpPr>
        <p:spPr bwMode="auto">
          <a:xfrm>
            <a:off x="6120238" y="3048001"/>
            <a:ext cx="3326552" cy="1015663"/>
          </a:xfrm>
          <a:prstGeom prst="rect">
            <a:avLst/>
          </a:prstGeom>
          <a:noFill/>
          <a:ln w="9525">
            <a:noFill/>
            <a:miter lim="800000"/>
            <a:headEnd/>
            <a:tailEnd/>
          </a:ln>
          <a:effectLst/>
        </p:spPr>
        <p:txBody>
          <a:bodyPr wrap="none">
            <a:spAutoFit/>
          </a:bodyPr>
          <a:lstStyle/>
          <a:p>
            <a:pPr eaLnBrk="1" hangingPunct="1"/>
            <a:r>
              <a:rPr lang="en-US" sz="6000"/>
              <a:t>p = H</a:t>
            </a:r>
            <a:r>
              <a:rPr lang="en-US" sz="6000" baseline="30000"/>
              <a:t>-1</a:t>
            </a:r>
            <a:r>
              <a:rPr lang="en-US" sz="6000"/>
              <a:t>(p’)</a:t>
            </a:r>
          </a:p>
        </p:txBody>
      </p:sp>
      <p:sp>
        <p:nvSpPr>
          <p:cNvPr id="828435" name="Text Box 19"/>
          <p:cNvSpPr txBox="1">
            <a:spLocks noChangeArrowheads="1"/>
          </p:cNvSpPr>
          <p:nvPr/>
        </p:nvSpPr>
        <p:spPr bwMode="auto">
          <a:xfrm>
            <a:off x="15006987" y="3505201"/>
            <a:ext cx="551753" cy="646331"/>
          </a:xfrm>
          <a:prstGeom prst="rect">
            <a:avLst/>
          </a:prstGeom>
          <a:noFill/>
          <a:ln w="9525">
            <a:noFill/>
            <a:miter lim="800000"/>
            <a:headEnd/>
            <a:tailEnd/>
          </a:ln>
          <a:effectLst/>
        </p:spPr>
        <p:txBody>
          <a:bodyPr wrap="none">
            <a:spAutoFit/>
          </a:bodyPr>
          <a:lstStyle/>
          <a:p>
            <a:pPr eaLnBrk="1" hangingPunct="1"/>
            <a:r>
              <a:rPr lang="en-US" sz="3600"/>
              <a:t>p’</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2"/>
          <p:cNvSpPr>
            <a:spLocks noGrp="1"/>
          </p:cNvSpPr>
          <p:nvPr>
            <p:ph type="ftr" sz="quarter" idx="10"/>
          </p:nvPr>
        </p:nvSpPr>
        <p:spPr/>
        <p:txBody>
          <a:bodyPr/>
          <a:lstStyle/>
          <a:p>
            <a:r>
              <a:rPr lang="en-US"/>
              <a:t>Computer Vision, Robert Pless</a:t>
            </a:r>
          </a:p>
        </p:txBody>
      </p:sp>
      <p:sp>
        <p:nvSpPr>
          <p:cNvPr id="829442" name="Rectangle 2"/>
          <p:cNvSpPr>
            <a:spLocks noGrp="1" noChangeArrowheads="1"/>
          </p:cNvSpPr>
          <p:nvPr>
            <p:ph type="title"/>
          </p:nvPr>
        </p:nvSpPr>
        <p:spPr>
          <a:xfrm>
            <a:off x="4724400" y="0"/>
            <a:ext cx="15697200" cy="3505200"/>
          </a:xfrm>
        </p:spPr>
        <p:txBody>
          <a:bodyPr/>
          <a:lstStyle/>
          <a:p>
            <a:r>
              <a:rPr lang="en-US" sz="4000"/>
              <a:t>If you project backward from a real pixel, you also won’t land exactly on a pixel??!!?</a:t>
            </a:r>
            <a:br>
              <a:rPr lang="en-US" sz="4000"/>
            </a:br>
            <a:br>
              <a:rPr lang="en-US" sz="4000"/>
            </a:br>
            <a:r>
              <a:rPr lang="en-US" sz="4000"/>
              <a:t>(but there is a good way of making up a value)</a:t>
            </a:r>
          </a:p>
        </p:txBody>
      </p:sp>
      <p:sp>
        <p:nvSpPr>
          <p:cNvPr id="829443" name="Rectangle 3"/>
          <p:cNvSpPr>
            <a:spLocks noChangeArrowheads="1"/>
          </p:cNvSpPr>
          <p:nvPr/>
        </p:nvSpPr>
        <p:spPr bwMode="auto">
          <a:xfrm>
            <a:off x="9629776" y="4048127"/>
            <a:ext cx="18288000" cy="1015663"/>
          </a:xfrm>
          <a:prstGeom prst="rect">
            <a:avLst/>
          </a:prstGeom>
          <a:noFill/>
          <a:ln w="9525">
            <a:noFill/>
            <a:miter lim="800000"/>
            <a:headEnd/>
            <a:tailEnd/>
          </a:ln>
          <a:effectLst/>
        </p:spPr>
        <p:txBody>
          <a:bodyPr>
            <a:spAutoFit/>
          </a:bodyPr>
          <a:lstStyle/>
          <a:p>
            <a:endParaRPr lang="en-US" sz="6000"/>
          </a:p>
        </p:txBody>
      </p:sp>
      <p:grpSp>
        <p:nvGrpSpPr>
          <p:cNvPr id="829444" name="Group 4"/>
          <p:cNvGrpSpPr>
            <a:grpSpLocks/>
          </p:cNvGrpSpPr>
          <p:nvPr/>
        </p:nvGrpSpPr>
        <p:grpSpPr bwMode="auto">
          <a:xfrm>
            <a:off x="7315200" y="5181600"/>
            <a:ext cx="9144000" cy="6553200"/>
            <a:chOff x="384" y="1056"/>
            <a:chExt cx="4608" cy="3456"/>
          </a:xfrm>
        </p:grpSpPr>
        <p:pic>
          <p:nvPicPr>
            <p:cNvPr id="829445" name="Picture 5" descr="BilinearInterpolation"/>
            <p:cNvPicPr>
              <a:picLocks noChangeAspect="1" noChangeArrowheads="1"/>
            </p:cNvPicPr>
            <p:nvPr/>
          </p:nvPicPr>
          <p:blipFill>
            <a:blip r:embed="rId2" cstate="print"/>
            <a:srcRect l="9175" t="10559" r="41284" b="32796"/>
            <a:stretch>
              <a:fillRect/>
            </a:stretch>
          </p:blipFill>
          <p:spPr bwMode="auto">
            <a:xfrm>
              <a:off x="1920" y="2256"/>
              <a:ext cx="1536" cy="1081"/>
            </a:xfrm>
            <a:prstGeom prst="rect">
              <a:avLst/>
            </a:prstGeom>
            <a:noFill/>
          </p:spPr>
        </p:pic>
        <p:sp>
          <p:nvSpPr>
            <p:cNvPr id="829446" name="Oval 6"/>
            <p:cNvSpPr>
              <a:spLocks noChangeArrowheads="1"/>
            </p:cNvSpPr>
            <p:nvPr/>
          </p:nvSpPr>
          <p:spPr bwMode="auto">
            <a:xfrm>
              <a:off x="182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47" name="Oval 7"/>
            <p:cNvSpPr>
              <a:spLocks noChangeArrowheads="1"/>
            </p:cNvSpPr>
            <p:nvPr/>
          </p:nvSpPr>
          <p:spPr bwMode="auto">
            <a:xfrm>
              <a:off x="182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48" name="Oval 8"/>
            <p:cNvSpPr>
              <a:spLocks noChangeArrowheads="1"/>
            </p:cNvSpPr>
            <p:nvPr/>
          </p:nvSpPr>
          <p:spPr bwMode="auto">
            <a:xfrm>
              <a:off x="326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49" name="Oval 9"/>
            <p:cNvSpPr>
              <a:spLocks noChangeArrowheads="1"/>
            </p:cNvSpPr>
            <p:nvPr/>
          </p:nvSpPr>
          <p:spPr bwMode="auto">
            <a:xfrm>
              <a:off x="326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0" name="Oval 10"/>
            <p:cNvSpPr>
              <a:spLocks noChangeArrowheads="1"/>
            </p:cNvSpPr>
            <p:nvPr/>
          </p:nvSpPr>
          <p:spPr bwMode="auto">
            <a:xfrm>
              <a:off x="326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1" name="Oval 11"/>
            <p:cNvSpPr>
              <a:spLocks noChangeArrowheads="1"/>
            </p:cNvSpPr>
            <p:nvPr/>
          </p:nvSpPr>
          <p:spPr bwMode="auto">
            <a:xfrm>
              <a:off x="326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2" name="Oval 12"/>
            <p:cNvSpPr>
              <a:spLocks noChangeArrowheads="1"/>
            </p:cNvSpPr>
            <p:nvPr/>
          </p:nvSpPr>
          <p:spPr bwMode="auto">
            <a:xfrm>
              <a:off x="470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3" name="Oval 13"/>
            <p:cNvSpPr>
              <a:spLocks noChangeArrowheads="1"/>
            </p:cNvSpPr>
            <p:nvPr/>
          </p:nvSpPr>
          <p:spPr bwMode="auto">
            <a:xfrm>
              <a:off x="470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4" name="Oval 14"/>
            <p:cNvSpPr>
              <a:spLocks noChangeArrowheads="1"/>
            </p:cNvSpPr>
            <p:nvPr/>
          </p:nvSpPr>
          <p:spPr bwMode="auto">
            <a:xfrm>
              <a:off x="38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5" name="Oval 15"/>
            <p:cNvSpPr>
              <a:spLocks noChangeArrowheads="1"/>
            </p:cNvSpPr>
            <p:nvPr/>
          </p:nvSpPr>
          <p:spPr bwMode="auto">
            <a:xfrm>
              <a:off x="38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6" name="Oval 16"/>
            <p:cNvSpPr>
              <a:spLocks noChangeArrowheads="1"/>
            </p:cNvSpPr>
            <p:nvPr/>
          </p:nvSpPr>
          <p:spPr bwMode="auto">
            <a:xfrm>
              <a:off x="182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7" name="Oval 17"/>
            <p:cNvSpPr>
              <a:spLocks noChangeArrowheads="1"/>
            </p:cNvSpPr>
            <p:nvPr/>
          </p:nvSpPr>
          <p:spPr bwMode="auto">
            <a:xfrm>
              <a:off x="182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8" name="Oval 18"/>
            <p:cNvSpPr>
              <a:spLocks noChangeArrowheads="1"/>
            </p:cNvSpPr>
            <p:nvPr/>
          </p:nvSpPr>
          <p:spPr bwMode="auto">
            <a:xfrm>
              <a:off x="1824" y="1056"/>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59" name="Oval 19"/>
            <p:cNvSpPr>
              <a:spLocks noChangeArrowheads="1"/>
            </p:cNvSpPr>
            <p:nvPr/>
          </p:nvSpPr>
          <p:spPr bwMode="auto">
            <a:xfrm>
              <a:off x="182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0" name="Oval 20"/>
            <p:cNvSpPr>
              <a:spLocks noChangeArrowheads="1"/>
            </p:cNvSpPr>
            <p:nvPr/>
          </p:nvSpPr>
          <p:spPr bwMode="auto">
            <a:xfrm>
              <a:off x="3264" y="1056"/>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1" name="Oval 21"/>
            <p:cNvSpPr>
              <a:spLocks noChangeArrowheads="1"/>
            </p:cNvSpPr>
            <p:nvPr/>
          </p:nvSpPr>
          <p:spPr bwMode="auto">
            <a:xfrm>
              <a:off x="326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2" name="Oval 22"/>
            <p:cNvSpPr>
              <a:spLocks noChangeArrowheads="1"/>
            </p:cNvSpPr>
            <p:nvPr/>
          </p:nvSpPr>
          <p:spPr bwMode="auto">
            <a:xfrm>
              <a:off x="3264" y="1056"/>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3" name="Oval 23"/>
            <p:cNvSpPr>
              <a:spLocks noChangeArrowheads="1"/>
            </p:cNvSpPr>
            <p:nvPr/>
          </p:nvSpPr>
          <p:spPr bwMode="auto">
            <a:xfrm>
              <a:off x="326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4" name="Oval 24"/>
            <p:cNvSpPr>
              <a:spLocks noChangeArrowheads="1"/>
            </p:cNvSpPr>
            <p:nvPr/>
          </p:nvSpPr>
          <p:spPr bwMode="auto">
            <a:xfrm>
              <a:off x="4704" y="1056"/>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5" name="Oval 25"/>
            <p:cNvSpPr>
              <a:spLocks noChangeArrowheads="1"/>
            </p:cNvSpPr>
            <p:nvPr/>
          </p:nvSpPr>
          <p:spPr bwMode="auto">
            <a:xfrm>
              <a:off x="470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6" name="Oval 26"/>
            <p:cNvSpPr>
              <a:spLocks noChangeArrowheads="1"/>
            </p:cNvSpPr>
            <p:nvPr/>
          </p:nvSpPr>
          <p:spPr bwMode="auto">
            <a:xfrm>
              <a:off x="384" y="1056"/>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7" name="Oval 27"/>
            <p:cNvSpPr>
              <a:spLocks noChangeArrowheads="1"/>
            </p:cNvSpPr>
            <p:nvPr/>
          </p:nvSpPr>
          <p:spPr bwMode="auto">
            <a:xfrm>
              <a:off x="38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8" name="Oval 28"/>
            <p:cNvSpPr>
              <a:spLocks noChangeArrowheads="1"/>
            </p:cNvSpPr>
            <p:nvPr/>
          </p:nvSpPr>
          <p:spPr bwMode="auto">
            <a:xfrm>
              <a:off x="1824" y="1056"/>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69" name="Oval 29"/>
            <p:cNvSpPr>
              <a:spLocks noChangeArrowheads="1"/>
            </p:cNvSpPr>
            <p:nvPr/>
          </p:nvSpPr>
          <p:spPr bwMode="auto">
            <a:xfrm>
              <a:off x="1824" y="2112"/>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0" name="Oval 30"/>
            <p:cNvSpPr>
              <a:spLocks noChangeArrowheads="1"/>
            </p:cNvSpPr>
            <p:nvPr/>
          </p:nvSpPr>
          <p:spPr bwMode="auto">
            <a:xfrm>
              <a:off x="182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1" name="Oval 31"/>
            <p:cNvSpPr>
              <a:spLocks noChangeArrowheads="1"/>
            </p:cNvSpPr>
            <p:nvPr/>
          </p:nvSpPr>
          <p:spPr bwMode="auto">
            <a:xfrm>
              <a:off x="1824" y="4224"/>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2" name="Oval 32"/>
            <p:cNvSpPr>
              <a:spLocks noChangeArrowheads="1"/>
            </p:cNvSpPr>
            <p:nvPr/>
          </p:nvSpPr>
          <p:spPr bwMode="auto">
            <a:xfrm>
              <a:off x="326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3" name="Oval 33"/>
            <p:cNvSpPr>
              <a:spLocks noChangeArrowheads="1"/>
            </p:cNvSpPr>
            <p:nvPr/>
          </p:nvSpPr>
          <p:spPr bwMode="auto">
            <a:xfrm>
              <a:off x="3264" y="4224"/>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4" name="Oval 34"/>
            <p:cNvSpPr>
              <a:spLocks noChangeArrowheads="1"/>
            </p:cNvSpPr>
            <p:nvPr/>
          </p:nvSpPr>
          <p:spPr bwMode="auto">
            <a:xfrm>
              <a:off x="326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5" name="Oval 35"/>
            <p:cNvSpPr>
              <a:spLocks noChangeArrowheads="1"/>
            </p:cNvSpPr>
            <p:nvPr/>
          </p:nvSpPr>
          <p:spPr bwMode="auto">
            <a:xfrm>
              <a:off x="3264" y="4224"/>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6" name="Oval 36"/>
            <p:cNvSpPr>
              <a:spLocks noChangeArrowheads="1"/>
            </p:cNvSpPr>
            <p:nvPr/>
          </p:nvSpPr>
          <p:spPr bwMode="auto">
            <a:xfrm>
              <a:off x="470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7" name="Oval 37"/>
            <p:cNvSpPr>
              <a:spLocks noChangeArrowheads="1"/>
            </p:cNvSpPr>
            <p:nvPr/>
          </p:nvSpPr>
          <p:spPr bwMode="auto">
            <a:xfrm>
              <a:off x="4704" y="4224"/>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8" name="Oval 38"/>
            <p:cNvSpPr>
              <a:spLocks noChangeArrowheads="1"/>
            </p:cNvSpPr>
            <p:nvPr/>
          </p:nvSpPr>
          <p:spPr bwMode="auto">
            <a:xfrm>
              <a:off x="38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79" name="Oval 39"/>
            <p:cNvSpPr>
              <a:spLocks noChangeArrowheads="1"/>
            </p:cNvSpPr>
            <p:nvPr/>
          </p:nvSpPr>
          <p:spPr bwMode="auto">
            <a:xfrm>
              <a:off x="384" y="4224"/>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80" name="Oval 40"/>
            <p:cNvSpPr>
              <a:spLocks noChangeArrowheads="1"/>
            </p:cNvSpPr>
            <p:nvPr/>
          </p:nvSpPr>
          <p:spPr bwMode="auto">
            <a:xfrm>
              <a:off x="1824" y="3168"/>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sp>
          <p:nvSpPr>
            <p:cNvPr id="829481" name="Oval 41"/>
            <p:cNvSpPr>
              <a:spLocks noChangeArrowheads="1"/>
            </p:cNvSpPr>
            <p:nvPr/>
          </p:nvSpPr>
          <p:spPr bwMode="auto">
            <a:xfrm>
              <a:off x="1824" y="4224"/>
              <a:ext cx="288" cy="288"/>
            </a:xfrm>
            <a:prstGeom prst="ellipse">
              <a:avLst/>
            </a:prstGeom>
            <a:solidFill>
              <a:schemeClr val="accent1"/>
            </a:solidFill>
            <a:ln w="9525">
              <a:solidFill>
                <a:schemeClr val="tx1"/>
              </a:solidFill>
              <a:round/>
              <a:headEnd/>
              <a:tailEnd/>
            </a:ln>
            <a:effectLst/>
          </p:spPr>
          <p:txBody>
            <a:bodyPr wrap="none" anchor="ctr"/>
            <a:lstStyle/>
            <a:p>
              <a:endParaRPr lang="en-US" sz="6000"/>
            </a:p>
          </p:txBody>
        </p:sp>
      </p:grpSp>
      <p:sp>
        <p:nvSpPr>
          <p:cNvPr id="829482" name="Text Box 42"/>
          <p:cNvSpPr txBox="1">
            <a:spLocks noChangeArrowheads="1"/>
          </p:cNvSpPr>
          <p:nvPr/>
        </p:nvSpPr>
        <p:spPr bwMode="auto">
          <a:xfrm>
            <a:off x="15543688" y="11753851"/>
            <a:ext cx="4793300" cy="1015663"/>
          </a:xfrm>
          <a:prstGeom prst="rect">
            <a:avLst/>
          </a:prstGeom>
          <a:noFill/>
          <a:ln w="9525">
            <a:noFill/>
            <a:miter lim="800000"/>
            <a:headEnd/>
            <a:tailEnd/>
          </a:ln>
          <a:effectLst/>
        </p:spPr>
        <p:txBody>
          <a:bodyPr wrap="none">
            <a:spAutoFit/>
          </a:bodyPr>
          <a:lstStyle/>
          <a:p>
            <a:pPr eaLnBrk="1" hangingPunct="1"/>
            <a:r>
              <a:rPr lang="en-US" sz="6000"/>
              <a:t>Pixel centers…</a:t>
            </a:r>
          </a:p>
        </p:txBody>
      </p:sp>
      <p:sp>
        <p:nvSpPr>
          <p:cNvPr id="829483" name="Line 43"/>
          <p:cNvSpPr>
            <a:spLocks noChangeShapeType="1"/>
          </p:cNvSpPr>
          <p:nvPr/>
        </p:nvSpPr>
        <p:spPr bwMode="auto">
          <a:xfrm flipH="1" flipV="1">
            <a:off x="12192000" y="8382000"/>
            <a:ext cx="6858000" cy="762000"/>
          </a:xfrm>
          <a:prstGeom prst="line">
            <a:avLst/>
          </a:prstGeom>
          <a:noFill/>
          <a:ln w="9525">
            <a:solidFill>
              <a:schemeClr val="tx1"/>
            </a:solidFill>
            <a:round/>
            <a:headEnd/>
            <a:tailEnd type="triangle" w="med" len="med"/>
          </a:ln>
          <a:effectLst/>
        </p:spPr>
        <p:txBody>
          <a:bodyPr/>
          <a:lstStyle/>
          <a:p>
            <a:endParaRPr lang="en-US" sz="6000"/>
          </a:p>
        </p:txBody>
      </p:sp>
      <p:sp>
        <p:nvSpPr>
          <p:cNvPr id="829484" name="Text Box 44"/>
          <p:cNvSpPr txBox="1">
            <a:spLocks noChangeArrowheads="1"/>
          </p:cNvSpPr>
          <p:nvPr/>
        </p:nvSpPr>
        <p:spPr bwMode="auto">
          <a:xfrm>
            <a:off x="18353500" y="9388477"/>
            <a:ext cx="2180404" cy="1015663"/>
          </a:xfrm>
          <a:prstGeom prst="rect">
            <a:avLst/>
          </a:prstGeom>
          <a:noFill/>
          <a:ln w="9525">
            <a:noFill/>
            <a:miter lim="800000"/>
            <a:headEnd/>
            <a:tailEnd/>
          </a:ln>
          <a:effectLst/>
        </p:spPr>
        <p:txBody>
          <a:bodyPr wrap="none">
            <a:spAutoFit/>
          </a:bodyPr>
          <a:lstStyle/>
          <a:p>
            <a:pPr eaLnBrk="1" hangingPunct="1"/>
            <a:r>
              <a:rPr lang="en-US" sz="6000"/>
              <a:t>H</a:t>
            </a:r>
            <a:r>
              <a:rPr lang="en-US" sz="6000" baseline="30000"/>
              <a:t>-1</a:t>
            </a:r>
            <a:r>
              <a:rPr lang="en-US" sz="6000"/>
              <a:t>(p’)</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Computer Vision, Robert Pless</a:t>
            </a:r>
          </a:p>
        </p:txBody>
      </p:sp>
      <p:sp>
        <p:nvSpPr>
          <p:cNvPr id="830466" name="Rectangle 2"/>
          <p:cNvSpPr>
            <a:spLocks noGrp="1" noChangeArrowheads="1"/>
          </p:cNvSpPr>
          <p:nvPr>
            <p:ph type="title"/>
          </p:nvPr>
        </p:nvSpPr>
        <p:spPr>
          <a:xfrm>
            <a:off x="4724400" y="0"/>
            <a:ext cx="15697200" cy="3505200"/>
          </a:xfrm>
        </p:spPr>
        <p:txBody>
          <a:bodyPr/>
          <a:lstStyle/>
          <a:p>
            <a:r>
              <a:rPr lang="en-US" sz="4000"/>
              <a:t>If you project backward from a real pixel, you also won’t land exactly on a pixel??!!?</a:t>
            </a:r>
            <a:br>
              <a:rPr lang="en-US" sz="4000"/>
            </a:br>
            <a:br>
              <a:rPr lang="en-US" sz="4000"/>
            </a:br>
            <a:r>
              <a:rPr lang="en-US" sz="4000"/>
              <a:t>(but there is a good way of making up a value)</a:t>
            </a:r>
          </a:p>
        </p:txBody>
      </p:sp>
      <p:sp>
        <p:nvSpPr>
          <p:cNvPr id="830467" name="Rectangle 3"/>
          <p:cNvSpPr>
            <a:spLocks noChangeArrowheads="1"/>
          </p:cNvSpPr>
          <p:nvPr/>
        </p:nvSpPr>
        <p:spPr bwMode="auto">
          <a:xfrm>
            <a:off x="9629776" y="4048127"/>
            <a:ext cx="18288000" cy="1015663"/>
          </a:xfrm>
          <a:prstGeom prst="rect">
            <a:avLst/>
          </a:prstGeom>
          <a:noFill/>
          <a:ln w="9525">
            <a:noFill/>
            <a:miter lim="800000"/>
            <a:headEnd/>
            <a:tailEnd/>
          </a:ln>
          <a:effectLst/>
        </p:spPr>
        <p:txBody>
          <a:bodyPr>
            <a:spAutoFit/>
          </a:bodyPr>
          <a:lstStyle/>
          <a:p>
            <a:endParaRPr lang="en-US" sz="6000"/>
          </a:p>
        </p:txBody>
      </p:sp>
      <p:pic>
        <p:nvPicPr>
          <p:cNvPr id="830468" name="Picture 4" descr="BilinearInterpolation"/>
          <p:cNvPicPr>
            <a:picLocks noChangeAspect="1" noChangeArrowheads="1"/>
          </p:cNvPicPr>
          <p:nvPr/>
        </p:nvPicPr>
        <p:blipFill>
          <a:blip r:embed="rId2" cstate="print"/>
          <a:srcRect/>
          <a:stretch>
            <a:fillRect/>
          </a:stretch>
        </p:blipFill>
        <p:spPr bwMode="auto">
          <a:xfrm>
            <a:off x="3962400" y="3492500"/>
            <a:ext cx="16611600" cy="10223500"/>
          </a:xfrm>
          <a:prstGeom prst="rect">
            <a:avLst/>
          </a:prstGeom>
          <a:noFill/>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Computer Vision, Robert Pless</a:t>
            </a:r>
          </a:p>
        </p:txBody>
      </p:sp>
      <p:sp>
        <p:nvSpPr>
          <p:cNvPr id="831490" name="Rectangle 2"/>
          <p:cNvSpPr>
            <a:spLocks noGrp="1" noChangeArrowheads="1"/>
          </p:cNvSpPr>
          <p:nvPr>
            <p:ph type="title"/>
          </p:nvPr>
        </p:nvSpPr>
        <p:spPr>
          <a:xfrm>
            <a:off x="3810000" y="2895600"/>
            <a:ext cx="16611600" cy="8991600"/>
          </a:xfrm>
        </p:spPr>
        <p:txBody>
          <a:bodyPr/>
          <a:lstStyle/>
          <a:p>
            <a:pPr algn="l"/>
            <a:r>
              <a:rPr lang="en-US" sz="4000"/>
              <a:t>Use linear interpolation along the top and bottom horizontal lines to determine I</a:t>
            </a:r>
            <a:r>
              <a:rPr lang="en-US" sz="4000" baseline="-25000"/>
              <a:t>A</a:t>
            </a:r>
            <a:r>
              <a:rPr lang="en-US" sz="4000"/>
              <a:t> and I</a:t>
            </a:r>
            <a:r>
              <a:rPr lang="en-US" sz="4000" baseline="-25000"/>
              <a:t>B</a:t>
            </a:r>
            <a:r>
              <a:rPr lang="en-US" sz="4000"/>
              <a:t>:</a:t>
            </a:r>
            <a:br>
              <a:rPr lang="en-US" sz="4000"/>
            </a:br>
            <a:br>
              <a:rPr lang="en-US" sz="4000"/>
            </a:br>
            <a:r>
              <a:rPr lang="en-US" sz="4000"/>
              <a:t>I</a:t>
            </a:r>
            <a:r>
              <a:rPr lang="en-US" sz="4000" baseline="-25000"/>
              <a:t>A</a:t>
            </a:r>
            <a:r>
              <a:rPr lang="en-US" sz="4000"/>
              <a:t> = (1 – f)•I(x</a:t>
            </a:r>
            <a:r>
              <a:rPr lang="en-US" sz="4000" baseline="-25000"/>
              <a:t>i</a:t>
            </a:r>
            <a:r>
              <a:rPr lang="en-US" sz="4000"/>
              <a:t>, y</a:t>
            </a:r>
            <a:r>
              <a:rPr lang="en-US" sz="4000" baseline="-25000"/>
              <a:t>j</a:t>
            </a:r>
            <a:r>
              <a:rPr lang="en-US" sz="4000"/>
              <a:t>)  + f•I(x</a:t>
            </a:r>
            <a:r>
              <a:rPr lang="en-US" sz="4000" baseline="-25000"/>
              <a:t>i+1</a:t>
            </a:r>
            <a:r>
              <a:rPr lang="en-US" sz="4000"/>
              <a:t>, y</a:t>
            </a:r>
            <a:r>
              <a:rPr lang="en-US" sz="4000" baseline="-25000"/>
              <a:t>j</a:t>
            </a:r>
            <a:r>
              <a:rPr lang="en-US" sz="4000"/>
              <a:t>)</a:t>
            </a:r>
            <a:br>
              <a:rPr lang="en-US" sz="4000"/>
            </a:br>
            <a:r>
              <a:rPr lang="en-US" sz="4000"/>
              <a:t>I</a:t>
            </a:r>
            <a:r>
              <a:rPr lang="en-US" sz="4000" baseline="-25000"/>
              <a:t>B</a:t>
            </a:r>
            <a:r>
              <a:rPr lang="en-US" sz="4000"/>
              <a:t> = (1 – f)•I(x</a:t>
            </a:r>
            <a:r>
              <a:rPr lang="en-US" sz="4000" baseline="-25000"/>
              <a:t>i</a:t>
            </a:r>
            <a:r>
              <a:rPr lang="en-US" sz="4000"/>
              <a:t>, y</a:t>
            </a:r>
            <a:r>
              <a:rPr lang="en-US" sz="4000" baseline="-25000"/>
              <a:t>j+1</a:t>
            </a:r>
            <a:r>
              <a:rPr lang="en-US" sz="4000"/>
              <a:t>)+ f•I(x</a:t>
            </a:r>
            <a:r>
              <a:rPr lang="en-US" sz="4000" baseline="-25000"/>
              <a:t>i+1</a:t>
            </a:r>
            <a:r>
              <a:rPr lang="en-US" sz="4000"/>
              <a:t>, y</a:t>
            </a:r>
            <a:r>
              <a:rPr lang="en-US" sz="4000" baseline="-25000"/>
              <a:t>j+1</a:t>
            </a:r>
            <a:r>
              <a:rPr lang="en-US" sz="4000"/>
              <a:t>)</a:t>
            </a:r>
            <a:br>
              <a:rPr lang="en-US" sz="4000"/>
            </a:br>
            <a:br>
              <a:rPr lang="en-US" sz="4000"/>
            </a:br>
            <a:r>
              <a:rPr lang="en-US" sz="4000"/>
              <a:t>Use linear interpolation along the vertical line between I</a:t>
            </a:r>
            <a:r>
              <a:rPr lang="en-US" sz="4000" baseline="-25000"/>
              <a:t>A</a:t>
            </a:r>
            <a:r>
              <a:rPr lang="en-US" sz="4000"/>
              <a:t> and I</a:t>
            </a:r>
            <a:r>
              <a:rPr lang="en-US" sz="4000" baseline="-25000"/>
              <a:t>B</a:t>
            </a:r>
            <a:r>
              <a:rPr lang="en-US" sz="4000"/>
              <a:t> to determine I(x,y):</a:t>
            </a:r>
            <a:br>
              <a:rPr lang="en-US" sz="4000"/>
            </a:br>
            <a:r>
              <a:rPr lang="en-US" sz="4000"/>
              <a:t>I(x,y) = (1 – g)•zA + g•zB</a:t>
            </a:r>
            <a:br>
              <a:rPr lang="en-US" sz="4000"/>
            </a:br>
            <a:r>
              <a:rPr lang="en-US" sz="4000"/>
              <a:t>Or, </a:t>
            </a:r>
            <a:br>
              <a:rPr lang="en-US" sz="4000"/>
            </a:br>
            <a:br>
              <a:rPr lang="en-US" sz="4000"/>
            </a:br>
            <a:r>
              <a:rPr lang="en-US" sz="3200">
                <a:latin typeface="Courier New" pitchFamily="49" charset="0"/>
              </a:rPr>
              <a:t>I(x,y) = </a:t>
            </a:r>
            <a:br>
              <a:rPr lang="en-US" sz="3200">
                <a:latin typeface="Courier New" pitchFamily="49" charset="0"/>
              </a:rPr>
            </a:br>
            <a:r>
              <a:rPr lang="en-US" sz="3200">
                <a:latin typeface="Courier New" pitchFamily="49" charset="0"/>
              </a:rPr>
              <a:t>(1 – f)•(1 – g)•I(x</a:t>
            </a:r>
            <a:r>
              <a:rPr lang="en-US" sz="3200" baseline="-25000">
                <a:latin typeface="Courier New" pitchFamily="49" charset="0"/>
              </a:rPr>
              <a:t>i</a:t>
            </a:r>
            <a:r>
              <a:rPr lang="en-US" sz="3200">
                <a:latin typeface="Courier New" pitchFamily="49" charset="0"/>
              </a:rPr>
              <a:t>, y</a:t>
            </a:r>
            <a:r>
              <a:rPr lang="en-US" sz="3200" baseline="-25000">
                <a:latin typeface="Courier New" pitchFamily="49" charset="0"/>
              </a:rPr>
              <a:t>j</a:t>
            </a:r>
            <a:r>
              <a:rPr lang="en-US" sz="3200">
                <a:latin typeface="Courier New" pitchFamily="49" charset="0"/>
              </a:rPr>
              <a:t>)    +   f•(1 – g)•I(x</a:t>
            </a:r>
            <a:r>
              <a:rPr lang="en-US" sz="3200" baseline="-25000">
                <a:latin typeface="Courier New" pitchFamily="49" charset="0"/>
              </a:rPr>
              <a:t>i+1</a:t>
            </a:r>
            <a:r>
              <a:rPr lang="en-US" sz="3200">
                <a:latin typeface="Courier New" pitchFamily="49" charset="0"/>
              </a:rPr>
              <a:t>, y</a:t>
            </a:r>
            <a:r>
              <a:rPr lang="en-US" sz="3200" baseline="-25000">
                <a:latin typeface="Courier New" pitchFamily="49" charset="0"/>
              </a:rPr>
              <a:t>j</a:t>
            </a:r>
            <a:r>
              <a:rPr lang="en-US" sz="3200">
                <a:latin typeface="Courier New" pitchFamily="49" charset="0"/>
              </a:rPr>
              <a:t>)  +  </a:t>
            </a:r>
            <a:br>
              <a:rPr lang="en-US" sz="3200">
                <a:latin typeface="Courier New" pitchFamily="49" charset="0"/>
              </a:rPr>
            </a:br>
            <a:r>
              <a:rPr lang="en-US" sz="3200">
                <a:latin typeface="Courier New" pitchFamily="49" charset="0"/>
              </a:rPr>
              <a:t>(1 – f)•   g   •I(x</a:t>
            </a:r>
            <a:r>
              <a:rPr lang="en-US" sz="3200" baseline="-25000">
                <a:latin typeface="Courier New" pitchFamily="49" charset="0"/>
              </a:rPr>
              <a:t>i</a:t>
            </a:r>
            <a:r>
              <a:rPr lang="en-US" sz="3200">
                <a:latin typeface="Courier New" pitchFamily="49" charset="0"/>
              </a:rPr>
              <a:t>, y</a:t>
            </a:r>
            <a:r>
              <a:rPr lang="en-US" sz="3200" baseline="-25000">
                <a:latin typeface="Courier New" pitchFamily="49" charset="0"/>
              </a:rPr>
              <a:t>j+1</a:t>
            </a:r>
            <a:r>
              <a:rPr lang="en-US" sz="3200">
                <a:latin typeface="Courier New" pitchFamily="49" charset="0"/>
              </a:rPr>
              <a:t>)  +   f•   g   •I(x</a:t>
            </a:r>
            <a:r>
              <a:rPr lang="en-US" sz="3200" baseline="-25000">
                <a:latin typeface="Courier New" pitchFamily="49" charset="0"/>
              </a:rPr>
              <a:t>i+1</a:t>
            </a:r>
            <a:r>
              <a:rPr lang="en-US" sz="3200">
                <a:latin typeface="Courier New" pitchFamily="49" charset="0"/>
              </a:rPr>
              <a:t>, y</a:t>
            </a:r>
            <a:r>
              <a:rPr lang="en-US" sz="3200" baseline="-25000">
                <a:latin typeface="Courier New" pitchFamily="49" charset="0"/>
              </a:rPr>
              <a:t>j+1</a:t>
            </a:r>
            <a:r>
              <a:rPr lang="en-US" sz="3200">
                <a:latin typeface="Courier New" pitchFamily="49" charset="0"/>
              </a:rPr>
              <a:t>)</a:t>
            </a:r>
          </a:p>
        </p:txBody>
      </p:sp>
      <p:sp>
        <p:nvSpPr>
          <p:cNvPr id="831491" name="Rectangle 3"/>
          <p:cNvSpPr>
            <a:spLocks noChangeArrowheads="1"/>
          </p:cNvSpPr>
          <p:nvPr/>
        </p:nvSpPr>
        <p:spPr bwMode="auto">
          <a:xfrm>
            <a:off x="9629776" y="4048127"/>
            <a:ext cx="18288000" cy="1015663"/>
          </a:xfrm>
          <a:prstGeom prst="rect">
            <a:avLst/>
          </a:prstGeom>
          <a:noFill/>
          <a:ln w="9525">
            <a:noFill/>
            <a:miter lim="800000"/>
            <a:headEnd/>
            <a:tailEnd/>
          </a:ln>
          <a:effectLst/>
        </p:spPr>
        <p:txBody>
          <a:bodyPr>
            <a:spAutoFit/>
          </a:bodyPr>
          <a:lstStyle/>
          <a:p>
            <a:endParaRPr lang="en-US" sz="600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Generating hypotheses</a:t>
            </a:r>
          </a:p>
        </p:txBody>
      </p:sp>
      <p:sp>
        <p:nvSpPr>
          <p:cNvPr id="43011" name="Content Placeholder 2"/>
          <p:cNvSpPr>
            <a:spLocks noGrp="1"/>
          </p:cNvSpPr>
          <p:nvPr>
            <p:ph idx="1"/>
          </p:nvPr>
        </p:nvSpPr>
        <p:spPr/>
        <p:txBody>
          <a:bodyPr/>
          <a:lstStyle/>
          <a:p>
            <a:pPr>
              <a:buFont typeface="Arial" charset="0"/>
              <a:buNone/>
            </a:pPr>
            <a:r>
              <a:rPr lang="en-US"/>
              <a:t>3.	  Region-based proposal 	</a:t>
            </a:r>
          </a:p>
        </p:txBody>
      </p:sp>
      <p:pic>
        <p:nvPicPr>
          <p:cNvPr id="43012" name="Picture 4"/>
          <p:cNvPicPr>
            <a:picLocks noChangeAspect="1" noChangeArrowheads="1"/>
          </p:cNvPicPr>
          <p:nvPr/>
        </p:nvPicPr>
        <p:blipFill>
          <a:blip r:embed="rId2" cstate="print"/>
          <a:srcRect/>
          <a:stretch>
            <a:fillRect/>
          </a:stretch>
        </p:blipFill>
        <p:spPr bwMode="auto">
          <a:xfrm>
            <a:off x="3048000" y="4419600"/>
            <a:ext cx="5943600" cy="4572000"/>
          </a:xfrm>
          <a:prstGeom prst="rect">
            <a:avLst/>
          </a:prstGeom>
          <a:noFill/>
          <a:ln w="9525">
            <a:noFill/>
            <a:round/>
            <a:headEnd/>
            <a:tailEnd/>
          </a:ln>
        </p:spPr>
      </p:pic>
      <p:pic>
        <p:nvPicPr>
          <p:cNvPr id="43013" name="Picture 5"/>
          <p:cNvPicPr>
            <a:picLocks noChangeAspect="1" noChangeArrowheads="1"/>
          </p:cNvPicPr>
          <p:nvPr/>
        </p:nvPicPr>
        <p:blipFill>
          <a:blip r:embed="rId3" cstate="print"/>
          <a:srcRect/>
          <a:stretch>
            <a:fillRect/>
          </a:stretch>
        </p:blipFill>
        <p:spPr bwMode="auto">
          <a:xfrm>
            <a:off x="9296400" y="9144000"/>
            <a:ext cx="5943600" cy="4572000"/>
          </a:xfrm>
          <a:prstGeom prst="rect">
            <a:avLst/>
          </a:prstGeom>
          <a:noFill/>
          <a:ln w="9525">
            <a:noFill/>
            <a:round/>
            <a:headEnd/>
            <a:tailEnd/>
          </a:ln>
        </p:spPr>
      </p:pic>
      <p:pic>
        <p:nvPicPr>
          <p:cNvPr id="43014" name="Picture 6"/>
          <p:cNvPicPr>
            <a:picLocks noChangeAspect="1" noChangeArrowheads="1"/>
          </p:cNvPicPr>
          <p:nvPr/>
        </p:nvPicPr>
        <p:blipFill>
          <a:blip r:embed="rId4" cstate="print"/>
          <a:srcRect/>
          <a:stretch>
            <a:fillRect/>
          </a:stretch>
        </p:blipFill>
        <p:spPr bwMode="auto">
          <a:xfrm>
            <a:off x="15392400" y="4572000"/>
            <a:ext cx="5943600" cy="4572000"/>
          </a:xfrm>
          <a:prstGeom prst="rect">
            <a:avLst/>
          </a:prstGeom>
          <a:noFill/>
          <a:ln w="9525">
            <a:noFill/>
            <a:round/>
            <a:headEnd/>
            <a:tailEnd/>
          </a:ln>
        </p:spPr>
      </p:pic>
      <p:pic>
        <p:nvPicPr>
          <p:cNvPr id="43015" name="Picture 7"/>
          <p:cNvPicPr>
            <a:picLocks noChangeAspect="1" noChangeArrowheads="1"/>
          </p:cNvPicPr>
          <p:nvPr/>
        </p:nvPicPr>
        <p:blipFill>
          <a:blip r:embed="rId5" cstate="print"/>
          <a:srcRect/>
          <a:stretch>
            <a:fillRect/>
          </a:stretch>
        </p:blipFill>
        <p:spPr bwMode="auto">
          <a:xfrm>
            <a:off x="3048000" y="8686800"/>
            <a:ext cx="5943600" cy="4572000"/>
          </a:xfrm>
          <a:prstGeom prst="rect">
            <a:avLst/>
          </a:prstGeom>
          <a:noFill/>
          <a:ln w="9525">
            <a:noFill/>
            <a:round/>
            <a:headEnd/>
            <a:tailEnd/>
          </a:ln>
        </p:spPr>
      </p:pic>
      <p:pic>
        <p:nvPicPr>
          <p:cNvPr id="43016" name="Picture 9"/>
          <p:cNvPicPr>
            <a:picLocks noChangeAspect="1" noChangeArrowheads="1"/>
          </p:cNvPicPr>
          <p:nvPr/>
        </p:nvPicPr>
        <p:blipFill>
          <a:blip r:embed="rId6" cstate="print"/>
          <a:srcRect/>
          <a:stretch>
            <a:fillRect/>
          </a:stretch>
        </p:blipFill>
        <p:spPr bwMode="auto">
          <a:xfrm>
            <a:off x="15392400" y="8686800"/>
            <a:ext cx="5943600" cy="4572000"/>
          </a:xfrm>
          <a:prstGeom prst="rect">
            <a:avLst/>
          </a:prstGeom>
          <a:noFill/>
          <a:ln w="9525">
            <a:noFill/>
            <a:round/>
            <a:headEnd/>
            <a:tailEnd/>
          </a:ln>
        </p:spPr>
      </p:pic>
      <p:pic>
        <p:nvPicPr>
          <p:cNvPr id="43017" name="Picture 11"/>
          <p:cNvPicPr>
            <a:picLocks noChangeAspect="1" noChangeArrowheads="1"/>
          </p:cNvPicPr>
          <p:nvPr/>
        </p:nvPicPr>
        <p:blipFill>
          <a:blip r:embed="rId7" cstate="print"/>
          <a:srcRect/>
          <a:stretch>
            <a:fillRect/>
          </a:stretch>
        </p:blipFill>
        <p:spPr bwMode="auto">
          <a:xfrm>
            <a:off x="8686800" y="4572000"/>
            <a:ext cx="7305676" cy="4876800"/>
          </a:xfrm>
          <a:prstGeom prst="rect">
            <a:avLst/>
          </a:prstGeom>
          <a:noFill/>
          <a:ln w="9525">
            <a:noFill/>
            <a:miter lim="800000"/>
            <a:headEnd/>
            <a:tailEnd/>
          </a:ln>
        </p:spPr>
      </p:pic>
      <p:sp>
        <p:nvSpPr>
          <p:cNvPr id="10" name="TextBox 9"/>
          <p:cNvSpPr txBox="1"/>
          <p:nvPr/>
        </p:nvSpPr>
        <p:spPr>
          <a:xfrm>
            <a:off x="16888629" y="12977337"/>
            <a:ext cx="4262705"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Endres Hoiem 2010</a:t>
            </a:r>
          </a:p>
        </p:txBody>
      </p:sp>
    </p:spTree>
    <p:extLst>
      <p:ext uri="{BB962C8B-B14F-4D97-AF65-F5344CB8AC3E}">
        <p14:creationId xmlns:p14="http://schemas.microsoft.com/office/powerpoint/2010/main" val="8438350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Computer Vision, Robert Pless</a:t>
            </a:r>
          </a:p>
        </p:txBody>
      </p:sp>
      <p:sp>
        <p:nvSpPr>
          <p:cNvPr id="832514" name="Rectangle 2"/>
          <p:cNvSpPr>
            <a:spLocks noGrp="1" noChangeArrowheads="1"/>
          </p:cNvSpPr>
          <p:nvPr>
            <p:ph type="title"/>
          </p:nvPr>
        </p:nvSpPr>
        <p:spPr>
          <a:xfrm>
            <a:off x="3962400" y="549276"/>
            <a:ext cx="16611600" cy="1736724"/>
          </a:xfrm>
        </p:spPr>
        <p:txBody>
          <a:bodyPr/>
          <a:lstStyle/>
          <a:p>
            <a:r>
              <a:rPr lang="en-US"/>
              <a:t>Beyond geometry…</a:t>
            </a:r>
          </a:p>
        </p:txBody>
      </p:sp>
      <p:pic>
        <p:nvPicPr>
          <p:cNvPr id="832515" name="Picture 3" descr="Two Views"/>
          <p:cNvPicPr>
            <a:picLocks noChangeAspect="1" noChangeArrowheads="1"/>
          </p:cNvPicPr>
          <p:nvPr/>
        </p:nvPicPr>
        <p:blipFill>
          <a:blip r:embed="rId2" cstate="print"/>
          <a:srcRect/>
          <a:stretch>
            <a:fillRect/>
          </a:stretch>
        </p:blipFill>
        <p:spPr bwMode="auto">
          <a:xfrm>
            <a:off x="4876800" y="2105026"/>
            <a:ext cx="9144000" cy="3336924"/>
          </a:xfrm>
          <a:prstGeom prst="rect">
            <a:avLst/>
          </a:prstGeom>
          <a:noFill/>
        </p:spPr>
      </p:pic>
      <p:pic>
        <p:nvPicPr>
          <p:cNvPr id="832516" name="Picture 4" descr="Composite 2"/>
          <p:cNvPicPr>
            <a:picLocks noChangeAspect="1" noChangeArrowheads="1"/>
          </p:cNvPicPr>
          <p:nvPr/>
        </p:nvPicPr>
        <p:blipFill>
          <a:blip r:embed="rId3" cstate="print"/>
          <a:srcRect/>
          <a:stretch>
            <a:fillRect/>
          </a:stretch>
        </p:blipFill>
        <p:spPr bwMode="auto">
          <a:xfrm>
            <a:off x="3048000" y="6248400"/>
            <a:ext cx="10036176" cy="5715000"/>
          </a:xfrm>
          <a:prstGeom prst="rect">
            <a:avLst/>
          </a:prstGeom>
          <a:noFill/>
        </p:spPr>
      </p:pic>
      <p:sp>
        <p:nvSpPr>
          <p:cNvPr id="832517" name="Line 5"/>
          <p:cNvSpPr>
            <a:spLocks noChangeShapeType="1"/>
          </p:cNvSpPr>
          <p:nvPr/>
        </p:nvSpPr>
        <p:spPr bwMode="auto">
          <a:xfrm>
            <a:off x="7162800" y="5441951"/>
            <a:ext cx="304800" cy="1339850"/>
          </a:xfrm>
          <a:prstGeom prst="line">
            <a:avLst/>
          </a:prstGeom>
          <a:noFill/>
          <a:ln w="28575">
            <a:solidFill>
              <a:schemeClr val="tx1"/>
            </a:solidFill>
            <a:round/>
            <a:headEnd/>
            <a:tailEnd type="triangle" w="med" len="med"/>
          </a:ln>
          <a:effectLst/>
        </p:spPr>
        <p:txBody>
          <a:bodyPr/>
          <a:lstStyle/>
          <a:p>
            <a:endParaRPr lang="en-US" sz="6000"/>
          </a:p>
        </p:txBody>
      </p:sp>
      <p:sp>
        <p:nvSpPr>
          <p:cNvPr id="832518" name="Line 6"/>
          <p:cNvSpPr>
            <a:spLocks noChangeShapeType="1"/>
          </p:cNvSpPr>
          <p:nvPr/>
        </p:nvSpPr>
        <p:spPr bwMode="auto">
          <a:xfrm flipH="1">
            <a:off x="11430000" y="5441951"/>
            <a:ext cx="304800" cy="1339850"/>
          </a:xfrm>
          <a:prstGeom prst="line">
            <a:avLst/>
          </a:prstGeom>
          <a:noFill/>
          <a:ln w="28575">
            <a:solidFill>
              <a:schemeClr val="tx1"/>
            </a:solidFill>
            <a:round/>
            <a:headEnd/>
            <a:tailEnd type="triangle" w="med" len="med"/>
          </a:ln>
          <a:effectLst/>
        </p:spPr>
        <p:txBody>
          <a:bodyPr/>
          <a:lstStyle/>
          <a:p>
            <a:endParaRPr lang="en-US" sz="60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pPr eaLnBrk="1" hangingPunct="1"/>
            <a:r>
              <a:rPr lang="en-US"/>
              <a:t>General Process of Object Recognition</a:t>
            </a:r>
            <a:endParaRPr lang="de-CH"/>
          </a:p>
        </p:txBody>
      </p:sp>
      <p:sp>
        <p:nvSpPr>
          <p:cNvPr id="108" name="Rounded Rectangle 107"/>
          <p:cNvSpPr/>
          <p:nvPr/>
        </p:nvSpPr>
        <p:spPr>
          <a:xfrm>
            <a:off x="5181600" y="32004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Specify Object Model</a:t>
            </a:r>
          </a:p>
        </p:txBody>
      </p:sp>
      <p:sp>
        <p:nvSpPr>
          <p:cNvPr id="109" name="Rounded Rectangle 108"/>
          <p:cNvSpPr/>
          <p:nvPr/>
        </p:nvSpPr>
        <p:spPr>
          <a:xfrm>
            <a:off x="5181600" y="5578476"/>
            <a:ext cx="7315200" cy="1279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Generate Hypotheses</a:t>
            </a:r>
          </a:p>
        </p:txBody>
      </p:sp>
      <p:sp>
        <p:nvSpPr>
          <p:cNvPr id="110" name="Rounded Rectangle 109"/>
          <p:cNvSpPr/>
          <p:nvPr/>
        </p:nvSpPr>
        <p:spPr>
          <a:xfrm>
            <a:off x="5181600" y="79248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Score Hypotheses</a:t>
            </a:r>
          </a:p>
        </p:txBody>
      </p:sp>
      <p:sp>
        <p:nvSpPr>
          <p:cNvPr id="111" name="Rounded Rectangle 110"/>
          <p:cNvSpPr/>
          <p:nvPr/>
        </p:nvSpPr>
        <p:spPr>
          <a:xfrm>
            <a:off x="5181600" y="103632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Resolve Detections</a:t>
            </a:r>
          </a:p>
        </p:txBody>
      </p:sp>
      <p:sp>
        <p:nvSpPr>
          <p:cNvPr id="112" name="Down Arrow 111"/>
          <p:cNvSpPr/>
          <p:nvPr/>
        </p:nvSpPr>
        <p:spPr>
          <a:xfrm>
            <a:off x="8382000" y="47847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4" name="Down Arrow 113"/>
          <p:cNvSpPr/>
          <p:nvPr/>
        </p:nvSpPr>
        <p:spPr>
          <a:xfrm>
            <a:off x="8382000" y="70707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5" name="Down Arrow 114"/>
          <p:cNvSpPr/>
          <p:nvPr/>
        </p:nvSpPr>
        <p:spPr>
          <a:xfrm>
            <a:off x="8382000" y="94456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44042" name="TextBox 9"/>
          <p:cNvSpPr txBox="1">
            <a:spLocks noChangeArrowheads="1"/>
          </p:cNvSpPr>
          <p:nvPr/>
        </p:nvSpPr>
        <p:spPr bwMode="auto">
          <a:xfrm>
            <a:off x="12801600" y="7788554"/>
            <a:ext cx="7162800" cy="1323439"/>
          </a:xfrm>
          <a:prstGeom prst="rect">
            <a:avLst/>
          </a:prstGeom>
          <a:noFill/>
          <a:ln w="9525">
            <a:noFill/>
            <a:miter lim="800000"/>
            <a:headEnd/>
            <a:tailEnd/>
          </a:ln>
        </p:spPr>
        <p:txBody>
          <a:bodyPr>
            <a:spAutoFit/>
          </a:bodyPr>
          <a:lstStyle/>
          <a:p>
            <a:pPr algn="l" defTabSz="1828800" fontAlgn="base" hangingPunct="1">
              <a:spcBef>
                <a:spcPct val="0"/>
              </a:spcBef>
              <a:spcAft>
                <a:spcPct val="0"/>
              </a:spcAft>
            </a:pPr>
            <a:r>
              <a:rPr lang="en-US" sz="4000" b="0" kern="1200" dirty="0">
                <a:solidFill>
                  <a:prstClr val="black"/>
                </a:solidFill>
                <a:latin typeface="Arial" charset="0"/>
              </a:rPr>
              <a:t>Currently CNN features and classifiers</a:t>
            </a:r>
          </a:p>
        </p:txBody>
      </p:sp>
    </p:spTree>
    <p:extLst>
      <p:ext uri="{BB962C8B-B14F-4D97-AF65-F5344CB8AC3E}">
        <p14:creationId xmlns:p14="http://schemas.microsoft.com/office/powerpoint/2010/main" val="6143961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dirty="0"/>
              <a:t>Each window is separately scored</a:t>
            </a:r>
          </a:p>
        </p:txBody>
      </p:sp>
      <p:pic>
        <p:nvPicPr>
          <p:cNvPr id="7171" name="Picture 4" descr="scrambled"/>
          <p:cNvPicPr>
            <a:picLocks noChangeAspect="1" noChangeArrowheads="1"/>
          </p:cNvPicPr>
          <p:nvPr/>
        </p:nvPicPr>
        <p:blipFill>
          <a:blip r:embed="rId2" cstate="print"/>
          <a:srcRect/>
          <a:stretch>
            <a:fillRect/>
          </a:stretch>
        </p:blipFill>
        <p:spPr bwMode="auto">
          <a:xfrm>
            <a:off x="4419600" y="2743200"/>
            <a:ext cx="15697200" cy="1063307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pPr eaLnBrk="1" hangingPunct="1"/>
            <a:r>
              <a:rPr lang="en-US"/>
              <a:t>General Process of Object Recognition</a:t>
            </a:r>
            <a:endParaRPr lang="de-CH"/>
          </a:p>
        </p:txBody>
      </p:sp>
      <p:sp>
        <p:nvSpPr>
          <p:cNvPr id="108" name="Rounded Rectangle 107"/>
          <p:cNvSpPr/>
          <p:nvPr/>
        </p:nvSpPr>
        <p:spPr>
          <a:xfrm>
            <a:off x="5181600" y="32004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Specify Object Model</a:t>
            </a:r>
          </a:p>
        </p:txBody>
      </p:sp>
      <p:sp>
        <p:nvSpPr>
          <p:cNvPr id="109" name="Rounded Rectangle 108"/>
          <p:cNvSpPr/>
          <p:nvPr/>
        </p:nvSpPr>
        <p:spPr>
          <a:xfrm>
            <a:off x="5181600" y="5578476"/>
            <a:ext cx="7315200" cy="1279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Generate Hypotheses</a:t>
            </a:r>
          </a:p>
        </p:txBody>
      </p:sp>
      <p:sp>
        <p:nvSpPr>
          <p:cNvPr id="110" name="Rounded Rectangle 109"/>
          <p:cNvSpPr/>
          <p:nvPr/>
        </p:nvSpPr>
        <p:spPr>
          <a:xfrm>
            <a:off x="5181600" y="79248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Score Hypotheses</a:t>
            </a:r>
          </a:p>
        </p:txBody>
      </p:sp>
      <p:sp>
        <p:nvSpPr>
          <p:cNvPr id="111" name="Rounded Rectangle 110"/>
          <p:cNvSpPr/>
          <p:nvPr/>
        </p:nvSpPr>
        <p:spPr>
          <a:xfrm>
            <a:off x="5181600" y="103632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Resolve Detections</a:t>
            </a:r>
          </a:p>
        </p:txBody>
      </p:sp>
      <p:sp>
        <p:nvSpPr>
          <p:cNvPr id="112" name="Down Arrow 111"/>
          <p:cNvSpPr/>
          <p:nvPr/>
        </p:nvSpPr>
        <p:spPr>
          <a:xfrm>
            <a:off x="8382000" y="47847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4" name="Down Arrow 113"/>
          <p:cNvSpPr/>
          <p:nvPr/>
        </p:nvSpPr>
        <p:spPr>
          <a:xfrm>
            <a:off x="8382000" y="70707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5" name="Down Arrow 114"/>
          <p:cNvSpPr/>
          <p:nvPr/>
        </p:nvSpPr>
        <p:spPr>
          <a:xfrm>
            <a:off x="8382000" y="94456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 name="TextBox 9"/>
          <p:cNvSpPr txBox="1">
            <a:spLocks noChangeArrowheads="1"/>
          </p:cNvSpPr>
          <p:nvPr/>
        </p:nvSpPr>
        <p:spPr bwMode="auto">
          <a:xfrm>
            <a:off x="12801600" y="10363201"/>
            <a:ext cx="8077200" cy="1323439"/>
          </a:xfrm>
          <a:prstGeom prst="rect">
            <a:avLst/>
          </a:prstGeom>
          <a:noFill/>
          <a:ln w="9525">
            <a:noFill/>
            <a:miter lim="800000"/>
            <a:headEnd/>
            <a:tailEnd/>
          </a:ln>
        </p:spPr>
        <p:txBody>
          <a:bodyPr wrap="square">
            <a:spAutoFit/>
          </a:bodyPr>
          <a:lstStyle/>
          <a:p>
            <a:pPr algn="l" defTabSz="1828800" fontAlgn="base" hangingPunct="1">
              <a:spcBef>
                <a:spcPct val="0"/>
              </a:spcBef>
              <a:spcAft>
                <a:spcPct val="0"/>
              </a:spcAft>
            </a:pPr>
            <a:r>
              <a:rPr lang="en-US" sz="4000" b="0" kern="1200" dirty="0">
                <a:solidFill>
                  <a:prstClr val="black"/>
                </a:solidFill>
                <a:latin typeface="Arial" charset="0"/>
              </a:rPr>
              <a:t>Optionally, rescore each proposed object based on whole set</a:t>
            </a:r>
          </a:p>
        </p:txBody>
      </p:sp>
    </p:spTree>
    <p:extLst>
      <p:ext uri="{BB962C8B-B14F-4D97-AF65-F5344CB8AC3E}">
        <p14:creationId xmlns:p14="http://schemas.microsoft.com/office/powerpoint/2010/main" val="9472628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Resolving detection scores</a:t>
            </a:r>
          </a:p>
        </p:txBody>
      </p:sp>
      <p:sp>
        <p:nvSpPr>
          <p:cNvPr id="45059" name="Content Placeholder 2"/>
          <p:cNvSpPr>
            <a:spLocks noGrp="1"/>
          </p:cNvSpPr>
          <p:nvPr>
            <p:ph idx="1"/>
          </p:nvPr>
        </p:nvSpPr>
        <p:spPr>
          <a:xfrm>
            <a:off x="3962400" y="1981200"/>
            <a:ext cx="16459200" cy="1828800"/>
          </a:xfrm>
        </p:spPr>
        <p:txBody>
          <a:bodyPr/>
          <a:lstStyle/>
          <a:p>
            <a:pPr marL="1028700" indent="-1028700">
              <a:buFont typeface="Calibri" pitchFamily="34" charset="0"/>
              <a:buAutoNum type="arabicPeriod"/>
            </a:pPr>
            <a:r>
              <a:rPr lang="en-US"/>
              <a:t>Non-max suppression</a:t>
            </a:r>
          </a:p>
        </p:txBody>
      </p:sp>
      <p:sp>
        <p:nvSpPr>
          <p:cNvPr id="4" name="Rectangle 3"/>
          <p:cNvSpPr/>
          <p:nvPr/>
        </p:nvSpPr>
        <p:spPr>
          <a:xfrm>
            <a:off x="3962400" y="4724400"/>
            <a:ext cx="7162800" cy="7924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dirty="0">
              <a:solidFill>
                <a:prstClr val="white"/>
              </a:solidFill>
              <a:latin typeface="Calibri"/>
            </a:endParaRPr>
          </a:p>
        </p:txBody>
      </p:sp>
      <p:sp>
        <p:nvSpPr>
          <p:cNvPr id="5" name="Rectangle 4"/>
          <p:cNvSpPr/>
          <p:nvPr/>
        </p:nvSpPr>
        <p:spPr>
          <a:xfrm>
            <a:off x="5486400" y="6248400"/>
            <a:ext cx="3048000" cy="274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6" name="Rectangle 5"/>
          <p:cNvSpPr/>
          <p:nvPr/>
        </p:nvSpPr>
        <p:spPr>
          <a:xfrm>
            <a:off x="5943600" y="6705600"/>
            <a:ext cx="3048000" cy="2743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45063" name="TextBox 6"/>
          <p:cNvSpPr txBox="1">
            <a:spLocks noChangeArrowheads="1"/>
          </p:cNvSpPr>
          <p:nvPr/>
        </p:nvSpPr>
        <p:spPr bwMode="auto">
          <a:xfrm>
            <a:off x="6096000" y="9448801"/>
            <a:ext cx="2557110"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Score = 0.1</a:t>
            </a:r>
          </a:p>
        </p:txBody>
      </p:sp>
      <p:sp>
        <p:nvSpPr>
          <p:cNvPr id="45064" name="TextBox 8"/>
          <p:cNvSpPr txBox="1">
            <a:spLocks noChangeArrowheads="1"/>
          </p:cNvSpPr>
          <p:nvPr/>
        </p:nvSpPr>
        <p:spPr bwMode="auto">
          <a:xfrm>
            <a:off x="5638800" y="5486401"/>
            <a:ext cx="2557110"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Score = 0.8</a:t>
            </a:r>
          </a:p>
        </p:txBody>
      </p:sp>
      <p:sp>
        <p:nvSpPr>
          <p:cNvPr id="10" name="Rectangle 9"/>
          <p:cNvSpPr/>
          <p:nvPr/>
        </p:nvSpPr>
        <p:spPr>
          <a:xfrm>
            <a:off x="12801600" y="4724400"/>
            <a:ext cx="7162800" cy="7924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dirty="0">
              <a:solidFill>
                <a:prstClr val="white"/>
              </a:solidFill>
              <a:latin typeface="Calibri"/>
            </a:endParaRPr>
          </a:p>
        </p:txBody>
      </p:sp>
      <p:sp>
        <p:nvSpPr>
          <p:cNvPr id="11" name="Rectangle 10"/>
          <p:cNvSpPr/>
          <p:nvPr/>
        </p:nvSpPr>
        <p:spPr>
          <a:xfrm>
            <a:off x="14325600" y="6248400"/>
            <a:ext cx="3048000" cy="274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45067" name="TextBox 14"/>
          <p:cNvSpPr txBox="1">
            <a:spLocks noChangeArrowheads="1"/>
          </p:cNvSpPr>
          <p:nvPr/>
        </p:nvSpPr>
        <p:spPr bwMode="auto">
          <a:xfrm>
            <a:off x="14478000" y="5486401"/>
            <a:ext cx="2557110"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Score = 0.8</a:t>
            </a:r>
          </a:p>
        </p:txBody>
      </p:sp>
      <p:sp>
        <p:nvSpPr>
          <p:cNvPr id="16" name="Right Arrow 15"/>
          <p:cNvSpPr/>
          <p:nvPr/>
        </p:nvSpPr>
        <p:spPr>
          <a:xfrm>
            <a:off x="11582400" y="8382000"/>
            <a:ext cx="914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Tree>
    <p:extLst>
      <p:ext uri="{BB962C8B-B14F-4D97-AF65-F5344CB8AC3E}">
        <p14:creationId xmlns:p14="http://schemas.microsoft.com/office/powerpoint/2010/main" val="202510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brief history of object detection approaches</a:t>
            </a:r>
          </a:p>
        </p:txBody>
      </p:sp>
      <p:sp>
        <p:nvSpPr>
          <p:cNvPr id="3" name="Content Placeholder 2"/>
          <p:cNvSpPr>
            <a:spLocks noGrp="1"/>
          </p:cNvSpPr>
          <p:nvPr>
            <p:ph idx="1"/>
          </p:nvPr>
        </p:nvSpPr>
        <p:spPr/>
        <p:txBody>
          <a:bodyPr/>
          <a:lstStyle/>
          <a:p>
            <a:pPr marL="0" indent="0">
              <a:buNone/>
            </a:pPr>
            <a:endParaRPr lang="en-US" dirty="0"/>
          </a:p>
          <a:p>
            <a:r>
              <a:rPr lang="en-US" dirty="0"/>
              <a:t>Detection methods</a:t>
            </a:r>
          </a:p>
          <a:p>
            <a:pPr lvl="1"/>
            <a:r>
              <a:rPr lang="en-US" dirty="0" err="1"/>
              <a:t>Dalal-Triggs</a:t>
            </a:r>
            <a:r>
              <a:rPr lang="en-US" dirty="0"/>
              <a:t> pedestrian detector (basic concept)</a:t>
            </a:r>
          </a:p>
          <a:p>
            <a:pPr lvl="1"/>
            <a:r>
              <a:rPr lang="en-US" dirty="0"/>
              <a:t>Viola-Jones detector (cascades, integral images)</a:t>
            </a:r>
          </a:p>
          <a:p>
            <a:pPr lvl="1"/>
            <a:r>
              <a:rPr lang="en-US" dirty="0"/>
              <a:t>R-CNN line of detectors (CNN)</a:t>
            </a:r>
          </a:p>
          <a:p>
            <a:pPr lvl="1"/>
            <a:r>
              <a:rPr lang="en-US" dirty="0"/>
              <a:t>YOLO (refinement/simplification of R-CNN)</a:t>
            </a:r>
          </a:p>
          <a:p>
            <a:pPr lvl="1"/>
            <a:endParaRPr lang="en-US" dirty="0"/>
          </a:p>
          <a:p>
            <a:endParaRPr lang="en-US" dirty="0"/>
          </a:p>
          <a:p>
            <a:endParaRPr lang="en-US" dirty="0"/>
          </a:p>
        </p:txBody>
      </p:sp>
      <p:sp>
        <p:nvSpPr>
          <p:cNvPr id="4" name="TextBox 3">
            <a:extLst>
              <a:ext uri="{FF2B5EF4-FFF2-40B4-BE49-F238E27FC236}">
                <a16:creationId xmlns:a16="http://schemas.microsoft.com/office/drawing/2014/main" id="{0ABFB577-8ACE-135F-5491-23FCDF7B4503}"/>
              </a:ext>
            </a:extLst>
          </p:cNvPr>
          <p:cNvSpPr txBox="1"/>
          <p:nvPr/>
        </p:nvSpPr>
        <p:spPr>
          <a:xfrm>
            <a:off x="15881351" y="13162002"/>
            <a:ext cx="8502649" cy="553998"/>
          </a:xfrm>
          <a:prstGeom prst="rect">
            <a:avLst/>
          </a:prstGeom>
          <a:noFill/>
        </p:spPr>
        <p:txBody>
          <a:bodyPr wrap="none" rtlCol="0">
            <a:spAutoFit/>
          </a:bodyPr>
          <a:lstStyle/>
          <a:p>
            <a:r>
              <a:rPr lang="en-US" dirty="0"/>
              <a:t>Slides modified/</a:t>
            </a:r>
            <a:r>
              <a:rPr lang="en-US" dirty="0" err="1"/>
              <a:t>borrewed</a:t>
            </a:r>
            <a:r>
              <a:rPr lang="en-US" dirty="0"/>
              <a:t> from Derek </a:t>
            </a:r>
            <a:r>
              <a:rPr lang="en-US" dirty="0" err="1"/>
              <a:t>Hoeim</a:t>
            </a:r>
            <a:r>
              <a:rPr lang="en-US" dirty="0"/>
              <a:t>, UIUC.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Resolving detection scores</a:t>
            </a:r>
          </a:p>
        </p:txBody>
      </p:sp>
      <p:sp>
        <p:nvSpPr>
          <p:cNvPr id="46083" name="Content Placeholder 2"/>
          <p:cNvSpPr>
            <a:spLocks noGrp="1"/>
          </p:cNvSpPr>
          <p:nvPr>
            <p:ph idx="1"/>
          </p:nvPr>
        </p:nvSpPr>
        <p:spPr>
          <a:xfrm>
            <a:off x="3962400" y="1981200"/>
            <a:ext cx="16459200" cy="1524000"/>
          </a:xfrm>
        </p:spPr>
        <p:txBody>
          <a:bodyPr/>
          <a:lstStyle/>
          <a:p>
            <a:pPr marL="1028700" indent="-1028700">
              <a:buNone/>
            </a:pPr>
            <a:r>
              <a:rPr lang="en-US"/>
              <a:t>2.	Context/reasoning</a:t>
            </a:r>
          </a:p>
        </p:txBody>
      </p:sp>
      <p:pic>
        <p:nvPicPr>
          <p:cNvPr id="46084" name="Picture 2"/>
          <p:cNvPicPr>
            <a:picLocks noChangeAspect="1" noChangeArrowheads="1"/>
          </p:cNvPicPr>
          <p:nvPr/>
        </p:nvPicPr>
        <p:blipFill>
          <a:blip r:embed="rId2" cstate="print"/>
          <a:srcRect/>
          <a:stretch>
            <a:fillRect/>
          </a:stretch>
        </p:blipFill>
        <p:spPr bwMode="auto">
          <a:xfrm>
            <a:off x="3048000" y="6096001"/>
            <a:ext cx="10210800" cy="4248150"/>
          </a:xfrm>
          <a:prstGeom prst="rect">
            <a:avLst/>
          </a:prstGeom>
          <a:noFill/>
          <a:ln w="9525">
            <a:noFill/>
            <a:miter lim="800000"/>
            <a:headEnd/>
            <a:tailEnd/>
          </a:ln>
        </p:spPr>
      </p:pic>
      <p:pic>
        <p:nvPicPr>
          <p:cNvPr id="46085" name="Picture 5" descr="p1010172_bx"/>
          <p:cNvPicPr>
            <a:picLocks noChangeAspect="1" noChangeArrowheads="1"/>
          </p:cNvPicPr>
          <p:nvPr/>
        </p:nvPicPr>
        <p:blipFill>
          <a:blip r:embed="rId3" cstate="print"/>
          <a:srcRect l="13000" t="10655" r="13000" b="14761"/>
          <a:stretch>
            <a:fillRect/>
          </a:stretch>
        </p:blipFill>
        <p:spPr bwMode="auto">
          <a:xfrm>
            <a:off x="14020800" y="2165351"/>
            <a:ext cx="6400800" cy="4845050"/>
          </a:xfrm>
          <a:prstGeom prst="rect">
            <a:avLst/>
          </a:prstGeom>
          <a:noFill/>
          <a:ln w="9525">
            <a:noFill/>
            <a:miter lim="800000"/>
            <a:headEnd/>
            <a:tailEnd/>
          </a:ln>
        </p:spPr>
      </p:pic>
      <p:grpSp>
        <p:nvGrpSpPr>
          <p:cNvPr id="2" name="Group 20"/>
          <p:cNvGrpSpPr>
            <a:grpSpLocks noChangeAspect="1"/>
          </p:cNvGrpSpPr>
          <p:nvPr/>
        </p:nvGrpSpPr>
        <p:grpSpPr bwMode="auto">
          <a:xfrm>
            <a:off x="14328077" y="7213064"/>
            <a:ext cx="5636325" cy="6402169"/>
            <a:chOff x="2702" y="825"/>
            <a:chExt cx="3033" cy="3446"/>
          </a:xfrm>
        </p:grpSpPr>
        <p:grpSp>
          <p:nvGrpSpPr>
            <p:cNvPr id="3" name="Group 12"/>
            <p:cNvGrpSpPr>
              <a:grpSpLocks/>
            </p:cNvGrpSpPr>
            <p:nvPr/>
          </p:nvGrpSpPr>
          <p:grpSpPr bwMode="auto">
            <a:xfrm>
              <a:off x="2702" y="825"/>
              <a:ext cx="3033" cy="3446"/>
              <a:chOff x="2694" y="672"/>
              <a:chExt cx="3033" cy="3446"/>
            </a:xfrm>
          </p:grpSpPr>
          <p:pic>
            <p:nvPicPr>
              <p:cNvPr id="46092" name="Picture 13" descr="p1010172_ov"/>
              <p:cNvPicPr>
                <a:picLocks noChangeAspect="1" noChangeArrowheads="1"/>
              </p:cNvPicPr>
              <p:nvPr/>
            </p:nvPicPr>
            <p:blipFill>
              <a:blip r:embed="rId4" cstate="print"/>
              <a:srcRect l="16000" t="2664" r="19000" b="1443"/>
              <a:stretch>
                <a:fillRect/>
              </a:stretch>
            </p:blipFill>
            <p:spPr bwMode="auto">
              <a:xfrm>
                <a:off x="2694" y="672"/>
                <a:ext cx="3033" cy="3360"/>
              </a:xfrm>
              <a:prstGeom prst="rect">
                <a:avLst/>
              </a:prstGeom>
              <a:noFill/>
              <a:ln w="9525">
                <a:noFill/>
                <a:miter lim="800000"/>
                <a:headEnd/>
                <a:tailEnd/>
              </a:ln>
            </p:spPr>
          </p:pic>
          <p:sp>
            <p:nvSpPr>
              <p:cNvPr id="46093" name="Text Box 14"/>
              <p:cNvSpPr txBox="1">
                <a:spLocks noChangeArrowheads="1"/>
              </p:cNvSpPr>
              <p:nvPr/>
            </p:nvSpPr>
            <p:spPr bwMode="auto">
              <a:xfrm>
                <a:off x="3962" y="3936"/>
                <a:ext cx="624" cy="182"/>
              </a:xfrm>
              <a:prstGeom prst="rect">
                <a:avLst/>
              </a:prstGeom>
              <a:noFill/>
              <a:ln w="9525">
                <a:noFill/>
                <a:miter lim="800000"/>
                <a:headEnd/>
                <a:tailEnd/>
              </a:ln>
            </p:spPr>
            <p:txBody>
              <a:bodyPr>
                <a:spAutoFit/>
              </a:bodyPr>
              <a:lstStyle/>
              <a:p>
                <a:pPr defTabSz="1828800" fontAlgn="base" hangingPunct="1">
                  <a:spcBef>
                    <a:spcPct val="50000"/>
                  </a:spcBef>
                  <a:spcAft>
                    <a:spcPct val="0"/>
                  </a:spcAft>
                </a:pPr>
                <a:r>
                  <a:rPr lang="en-US" sz="1600" b="0" kern="1200">
                    <a:solidFill>
                      <a:prstClr val="black"/>
                    </a:solidFill>
                    <a:latin typeface="Arial" charset="0"/>
                  </a:rPr>
                  <a:t>meters</a:t>
                </a:r>
              </a:p>
            </p:txBody>
          </p:sp>
          <p:sp>
            <p:nvSpPr>
              <p:cNvPr id="46094" name="Text Box 15"/>
              <p:cNvSpPr txBox="1">
                <a:spLocks noChangeArrowheads="1"/>
              </p:cNvSpPr>
              <p:nvPr/>
            </p:nvSpPr>
            <p:spPr bwMode="auto">
              <a:xfrm rot="16200000">
                <a:off x="2501" y="2169"/>
                <a:ext cx="624" cy="182"/>
              </a:xfrm>
              <a:prstGeom prst="rect">
                <a:avLst/>
              </a:prstGeom>
              <a:noFill/>
              <a:ln w="9525">
                <a:noFill/>
                <a:miter lim="800000"/>
                <a:headEnd/>
                <a:tailEnd/>
              </a:ln>
            </p:spPr>
            <p:txBody>
              <a:bodyPr>
                <a:spAutoFit/>
              </a:bodyPr>
              <a:lstStyle/>
              <a:p>
                <a:pPr algn="l" defTabSz="1828800" fontAlgn="base" hangingPunct="1">
                  <a:spcBef>
                    <a:spcPct val="50000"/>
                  </a:spcBef>
                  <a:spcAft>
                    <a:spcPct val="0"/>
                  </a:spcAft>
                </a:pPr>
                <a:r>
                  <a:rPr lang="en-US" sz="1600" b="0" kern="1200">
                    <a:solidFill>
                      <a:prstClr val="black"/>
                    </a:solidFill>
                    <a:latin typeface="Arial" charset="0"/>
                  </a:rPr>
                  <a:t>meters</a:t>
                </a:r>
              </a:p>
            </p:txBody>
          </p:sp>
        </p:grpSp>
        <p:sp>
          <p:nvSpPr>
            <p:cNvPr id="46088" name="Oval 16"/>
            <p:cNvSpPr>
              <a:spLocks noChangeAspect="1" noChangeArrowheads="1"/>
            </p:cNvSpPr>
            <p:nvPr/>
          </p:nvSpPr>
          <p:spPr bwMode="auto">
            <a:xfrm>
              <a:off x="4565" y="2709"/>
              <a:ext cx="40" cy="40"/>
            </a:xfrm>
            <a:prstGeom prst="ellipse">
              <a:avLst/>
            </a:prstGeom>
            <a:solidFill>
              <a:srgbClr val="FF0000"/>
            </a:solidFill>
            <a:ln w="9525">
              <a:solidFill>
                <a:srgbClr val="FF0000"/>
              </a:solidFill>
              <a:round/>
              <a:headEnd/>
              <a:tailEnd/>
            </a:ln>
          </p:spPr>
          <p:txBody>
            <a:bodyPr wrap="none" anchor="ctr"/>
            <a:lstStyle/>
            <a:p>
              <a:pPr algn="l" defTabSz="1828800" fontAlgn="base" hangingPunct="1">
                <a:spcBef>
                  <a:spcPct val="0"/>
                </a:spcBef>
                <a:spcAft>
                  <a:spcPct val="0"/>
                </a:spcAft>
              </a:pPr>
              <a:endParaRPr lang="en-US" sz="1600" b="0" kern="1200">
                <a:solidFill>
                  <a:prstClr val="black"/>
                </a:solidFill>
                <a:latin typeface="Arial" charset="0"/>
              </a:endParaRPr>
            </a:p>
          </p:txBody>
        </p:sp>
        <p:sp>
          <p:nvSpPr>
            <p:cNvPr id="46089" name="Oval 17"/>
            <p:cNvSpPr>
              <a:spLocks noChangeArrowheads="1"/>
            </p:cNvSpPr>
            <p:nvPr/>
          </p:nvSpPr>
          <p:spPr bwMode="auto">
            <a:xfrm>
              <a:off x="3908" y="2008"/>
              <a:ext cx="35" cy="35"/>
            </a:xfrm>
            <a:prstGeom prst="ellipse">
              <a:avLst/>
            </a:prstGeom>
            <a:solidFill>
              <a:srgbClr val="FF0000"/>
            </a:solidFill>
            <a:ln w="9525">
              <a:solidFill>
                <a:srgbClr val="FF0000"/>
              </a:solidFill>
              <a:round/>
              <a:headEnd/>
              <a:tailEnd/>
            </a:ln>
          </p:spPr>
          <p:txBody>
            <a:bodyPr wrap="none" anchor="ctr"/>
            <a:lstStyle/>
            <a:p>
              <a:pPr algn="l" defTabSz="1828800" fontAlgn="base" hangingPunct="1">
                <a:spcBef>
                  <a:spcPct val="0"/>
                </a:spcBef>
                <a:spcAft>
                  <a:spcPct val="0"/>
                </a:spcAft>
              </a:pPr>
              <a:endParaRPr lang="en-US" sz="1600" b="0" kern="1200">
                <a:solidFill>
                  <a:prstClr val="black"/>
                </a:solidFill>
                <a:latin typeface="Arial" charset="0"/>
              </a:endParaRPr>
            </a:p>
          </p:txBody>
        </p:sp>
        <p:sp>
          <p:nvSpPr>
            <p:cNvPr id="46090" name="Oval 18"/>
            <p:cNvSpPr>
              <a:spLocks noChangeAspect="1" noChangeArrowheads="1"/>
            </p:cNvSpPr>
            <p:nvPr/>
          </p:nvSpPr>
          <p:spPr bwMode="auto">
            <a:xfrm>
              <a:off x="4628" y="2709"/>
              <a:ext cx="40" cy="40"/>
            </a:xfrm>
            <a:prstGeom prst="ellipse">
              <a:avLst/>
            </a:prstGeom>
            <a:solidFill>
              <a:srgbClr val="FF0000"/>
            </a:solidFill>
            <a:ln w="9525">
              <a:solidFill>
                <a:srgbClr val="FF0000"/>
              </a:solidFill>
              <a:round/>
              <a:headEnd/>
              <a:tailEnd/>
            </a:ln>
          </p:spPr>
          <p:txBody>
            <a:bodyPr wrap="none" anchor="ctr"/>
            <a:lstStyle/>
            <a:p>
              <a:pPr algn="l" defTabSz="1828800" fontAlgn="base" hangingPunct="1">
                <a:spcBef>
                  <a:spcPct val="0"/>
                </a:spcBef>
                <a:spcAft>
                  <a:spcPct val="0"/>
                </a:spcAft>
              </a:pPr>
              <a:endParaRPr lang="en-US" sz="1600" b="0" kern="1200">
                <a:solidFill>
                  <a:prstClr val="black"/>
                </a:solidFill>
                <a:latin typeface="Arial" charset="0"/>
              </a:endParaRPr>
            </a:p>
          </p:txBody>
        </p:sp>
        <p:sp>
          <p:nvSpPr>
            <p:cNvPr id="46091" name="Oval 19"/>
            <p:cNvSpPr>
              <a:spLocks noChangeAspect="1" noChangeArrowheads="1"/>
            </p:cNvSpPr>
            <p:nvPr/>
          </p:nvSpPr>
          <p:spPr bwMode="auto">
            <a:xfrm>
              <a:off x="3606" y="2323"/>
              <a:ext cx="40" cy="40"/>
            </a:xfrm>
            <a:prstGeom prst="ellipse">
              <a:avLst/>
            </a:prstGeom>
            <a:solidFill>
              <a:srgbClr val="FF0000"/>
            </a:solidFill>
            <a:ln w="9525">
              <a:solidFill>
                <a:srgbClr val="FF0000"/>
              </a:solidFill>
              <a:round/>
              <a:headEnd/>
              <a:tailEnd/>
            </a:ln>
          </p:spPr>
          <p:txBody>
            <a:bodyPr wrap="none" anchor="ctr"/>
            <a:lstStyle/>
            <a:p>
              <a:pPr algn="l" defTabSz="1828800" fontAlgn="base" hangingPunct="1">
                <a:spcBef>
                  <a:spcPct val="0"/>
                </a:spcBef>
                <a:spcAft>
                  <a:spcPct val="0"/>
                </a:spcAft>
              </a:pPr>
              <a:endParaRPr lang="en-US" sz="1600" b="0" kern="1200">
                <a:solidFill>
                  <a:prstClr val="black"/>
                </a:solidFill>
                <a:latin typeface="Arial" charset="0"/>
              </a:endParaRPr>
            </a:p>
          </p:txBody>
        </p:sp>
      </p:grpSp>
      <p:sp>
        <p:nvSpPr>
          <p:cNvPr id="24" name="TextBox 23"/>
          <p:cNvSpPr txBox="1"/>
          <p:nvPr/>
        </p:nvSpPr>
        <p:spPr>
          <a:xfrm>
            <a:off x="3048001" y="12977337"/>
            <a:ext cx="3801041"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Hoiem et al. 2006</a:t>
            </a:r>
          </a:p>
        </p:txBody>
      </p:sp>
    </p:spTree>
    <p:extLst>
      <p:ext uri="{BB962C8B-B14F-4D97-AF65-F5344CB8AC3E}">
        <p14:creationId xmlns:p14="http://schemas.microsoft.com/office/powerpoint/2010/main" val="95634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pPr eaLnBrk="1" hangingPunct="1"/>
            <a:r>
              <a:rPr lang="en-US"/>
              <a:t>General Process of Object Recognition</a:t>
            </a:r>
            <a:endParaRPr lang="de-CH"/>
          </a:p>
        </p:txBody>
      </p:sp>
    </p:spTree>
    <p:extLst>
      <p:ext uri="{BB962C8B-B14F-4D97-AF65-F5344CB8AC3E}">
        <p14:creationId xmlns:p14="http://schemas.microsoft.com/office/powerpoint/2010/main" val="8018067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Design challenges</a:t>
            </a:r>
          </a:p>
        </p:txBody>
      </p:sp>
      <p:sp>
        <p:nvSpPr>
          <p:cNvPr id="10243" name="Content Placeholder 2"/>
          <p:cNvSpPr>
            <a:spLocks noGrp="1"/>
          </p:cNvSpPr>
          <p:nvPr>
            <p:ph idx="1"/>
          </p:nvPr>
        </p:nvSpPr>
        <p:spPr>
          <a:xfrm>
            <a:off x="9917150" y="1828800"/>
            <a:ext cx="12742127" cy="11173522"/>
          </a:xfrm>
        </p:spPr>
        <p:txBody>
          <a:bodyPr>
            <a:normAutofit fontScale="92500" lnSpcReduction="10000"/>
          </a:bodyPr>
          <a:lstStyle/>
          <a:p>
            <a:r>
              <a:rPr lang="en-US" sz="5600" dirty="0"/>
              <a:t>How to efficiently search for likely objects</a:t>
            </a:r>
          </a:p>
          <a:p>
            <a:pPr lvl="1"/>
            <a:r>
              <a:rPr lang="en-US" sz="4800" dirty="0"/>
              <a:t>Sliding windows require searching hundreds of thousands of positions and scales</a:t>
            </a:r>
          </a:p>
          <a:p>
            <a:r>
              <a:rPr lang="en-US" sz="5600" dirty="0"/>
              <a:t>Feature design and scoring</a:t>
            </a:r>
          </a:p>
          <a:p>
            <a:pPr lvl="1"/>
            <a:r>
              <a:rPr lang="en-US" sz="4800" dirty="0"/>
              <a:t>How should appearance be modeled?  What features correspond to the object?</a:t>
            </a:r>
          </a:p>
          <a:p>
            <a:r>
              <a:rPr lang="en-US" sz="5600" dirty="0"/>
              <a:t>How to deal with different viewpoints?</a:t>
            </a:r>
          </a:p>
          <a:p>
            <a:pPr lvl="1"/>
            <a:r>
              <a:rPr lang="en-US" sz="4800" dirty="0"/>
              <a:t>Often train different models for a few different viewpoints</a:t>
            </a:r>
          </a:p>
          <a:p>
            <a:r>
              <a:rPr lang="en-US" sz="5600" dirty="0"/>
              <a:t>Implementation details</a:t>
            </a:r>
          </a:p>
          <a:p>
            <a:pPr lvl="1"/>
            <a:r>
              <a:rPr lang="en-US" sz="4800" dirty="0"/>
              <a:t>Window size</a:t>
            </a:r>
          </a:p>
          <a:p>
            <a:pPr lvl="1"/>
            <a:r>
              <a:rPr lang="en-US" sz="4800" dirty="0"/>
              <a:t>Aspect ratio</a:t>
            </a:r>
          </a:p>
          <a:p>
            <a:pPr lvl="1"/>
            <a:r>
              <a:rPr lang="en-US" sz="4800" dirty="0"/>
              <a:t>Translation/scale step size</a:t>
            </a:r>
          </a:p>
          <a:p>
            <a:pPr lvl="1"/>
            <a:r>
              <a:rPr lang="en-US" sz="4800" dirty="0"/>
              <a:t>Non-maxima suppression</a:t>
            </a:r>
          </a:p>
          <a:p>
            <a:endParaRPr lang="en-US" sz="5600" dirty="0"/>
          </a:p>
        </p:txBody>
      </p:sp>
      <p:sp>
        <p:nvSpPr>
          <p:cNvPr id="2" name="Rounded Rectangle 1">
            <a:extLst>
              <a:ext uri="{FF2B5EF4-FFF2-40B4-BE49-F238E27FC236}">
                <a16:creationId xmlns:a16="http://schemas.microsoft.com/office/drawing/2014/main" id="{5F7573CE-A985-26D7-AF35-24699033554E}"/>
              </a:ext>
            </a:extLst>
          </p:cNvPr>
          <p:cNvSpPr/>
          <p:nvPr/>
        </p:nvSpPr>
        <p:spPr>
          <a:xfrm>
            <a:off x="1219200" y="2620538"/>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Specify Object Model</a:t>
            </a:r>
          </a:p>
        </p:txBody>
      </p:sp>
      <p:sp>
        <p:nvSpPr>
          <p:cNvPr id="3" name="Rounded Rectangle 2">
            <a:extLst>
              <a:ext uri="{FF2B5EF4-FFF2-40B4-BE49-F238E27FC236}">
                <a16:creationId xmlns:a16="http://schemas.microsoft.com/office/drawing/2014/main" id="{B60F16CF-F373-445C-34B0-8A7505F482DD}"/>
              </a:ext>
            </a:extLst>
          </p:cNvPr>
          <p:cNvSpPr/>
          <p:nvPr/>
        </p:nvSpPr>
        <p:spPr>
          <a:xfrm>
            <a:off x="1219200" y="4998613"/>
            <a:ext cx="7315200" cy="1279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Generate Hypotheses</a:t>
            </a:r>
          </a:p>
        </p:txBody>
      </p:sp>
      <p:sp>
        <p:nvSpPr>
          <p:cNvPr id="4" name="Rounded Rectangle 3">
            <a:extLst>
              <a:ext uri="{FF2B5EF4-FFF2-40B4-BE49-F238E27FC236}">
                <a16:creationId xmlns:a16="http://schemas.microsoft.com/office/drawing/2014/main" id="{83315775-167E-DB33-334F-A6AB10D378A3}"/>
              </a:ext>
            </a:extLst>
          </p:cNvPr>
          <p:cNvSpPr/>
          <p:nvPr/>
        </p:nvSpPr>
        <p:spPr>
          <a:xfrm>
            <a:off x="1219200" y="7344938"/>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Score Hypotheses</a:t>
            </a:r>
          </a:p>
        </p:txBody>
      </p:sp>
      <p:sp>
        <p:nvSpPr>
          <p:cNvPr id="5" name="Rounded Rectangle 4">
            <a:extLst>
              <a:ext uri="{FF2B5EF4-FFF2-40B4-BE49-F238E27FC236}">
                <a16:creationId xmlns:a16="http://schemas.microsoft.com/office/drawing/2014/main" id="{383DE3F6-3292-800C-3758-199621F8ED12}"/>
              </a:ext>
            </a:extLst>
          </p:cNvPr>
          <p:cNvSpPr/>
          <p:nvPr/>
        </p:nvSpPr>
        <p:spPr>
          <a:xfrm>
            <a:off x="1219200" y="9783338"/>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Resolve Detections</a:t>
            </a:r>
          </a:p>
        </p:txBody>
      </p:sp>
      <p:sp>
        <p:nvSpPr>
          <p:cNvPr id="6" name="Down Arrow 5">
            <a:extLst>
              <a:ext uri="{FF2B5EF4-FFF2-40B4-BE49-F238E27FC236}">
                <a16:creationId xmlns:a16="http://schemas.microsoft.com/office/drawing/2014/main" id="{ACC5CD55-3B21-AFDD-F37C-90728DBD94A8}"/>
              </a:ext>
            </a:extLst>
          </p:cNvPr>
          <p:cNvSpPr/>
          <p:nvPr/>
        </p:nvSpPr>
        <p:spPr>
          <a:xfrm>
            <a:off x="4419600" y="4204863"/>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7" name="Down Arrow 6">
            <a:extLst>
              <a:ext uri="{FF2B5EF4-FFF2-40B4-BE49-F238E27FC236}">
                <a16:creationId xmlns:a16="http://schemas.microsoft.com/office/drawing/2014/main" id="{9C3A38B3-86F6-C1AB-D80F-B96E1068C8D6}"/>
              </a:ext>
            </a:extLst>
          </p:cNvPr>
          <p:cNvSpPr/>
          <p:nvPr/>
        </p:nvSpPr>
        <p:spPr>
          <a:xfrm>
            <a:off x="4419600" y="6490863"/>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8" name="Down Arrow 7">
            <a:extLst>
              <a:ext uri="{FF2B5EF4-FFF2-40B4-BE49-F238E27FC236}">
                <a16:creationId xmlns:a16="http://schemas.microsoft.com/office/drawing/2014/main" id="{30F871E9-DFC0-1BBD-BACF-5820AAF160F9}"/>
              </a:ext>
            </a:extLst>
          </p:cNvPr>
          <p:cNvSpPr/>
          <p:nvPr/>
        </p:nvSpPr>
        <p:spPr>
          <a:xfrm>
            <a:off x="4419600" y="8865763"/>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4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3962400" y="5638800"/>
            <a:ext cx="16459200" cy="7467600"/>
          </a:xfrm>
        </p:spPr>
        <p:txBody>
          <a:bodyPr>
            <a:normAutofit lnSpcReduction="10000"/>
          </a:bodyPr>
          <a:lstStyle/>
          <a:p>
            <a:pPr marL="1028700" indent="-1028700">
              <a:buFont typeface="+mj-lt"/>
              <a:buAutoNum type="arabicPeriod"/>
            </a:pPr>
            <a:r>
              <a:rPr lang="en-US" dirty="0"/>
              <a:t>Extract fixed-sized (64x128 pixel) window at each position and scale</a:t>
            </a:r>
          </a:p>
          <a:p>
            <a:pPr marL="1028700" indent="-1028700">
              <a:buFont typeface="+mj-lt"/>
              <a:buAutoNum type="arabicPeriod"/>
            </a:pPr>
            <a:r>
              <a:rPr lang="en-US" dirty="0"/>
              <a:t>Compute HOG (histogram of gradient) features within each window</a:t>
            </a:r>
          </a:p>
          <a:p>
            <a:pPr marL="1028700" indent="-1028700">
              <a:buFont typeface="+mj-lt"/>
              <a:buAutoNum type="arabicPeriod"/>
            </a:pPr>
            <a:r>
              <a:rPr lang="en-US" dirty="0"/>
              <a:t>Score the window with a linear SVM classifier</a:t>
            </a:r>
          </a:p>
          <a:p>
            <a:pPr marL="1028700" indent="-1028700">
              <a:buFont typeface="+mj-lt"/>
              <a:buAutoNum type="arabicPeriod"/>
            </a:pPr>
            <a:r>
              <a:rPr lang="en-US" dirty="0"/>
              <a:t>Perform non-maxima suppression to remove overlapping detections with lower scores</a:t>
            </a:r>
          </a:p>
        </p:txBody>
      </p:sp>
      <p:sp>
        <p:nvSpPr>
          <p:cNvPr id="4" name="Rectangle 57"/>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dirty="0" err="1">
                <a:solidFill>
                  <a:srgbClr val="1F497D"/>
                </a:solidFill>
                <a:latin typeface="Arial" charset="0"/>
              </a:rPr>
              <a:t>Navneet</a:t>
            </a:r>
            <a:r>
              <a:rPr lang="en-US" sz="2400" b="0" kern="1200" dirty="0">
                <a:solidFill>
                  <a:srgbClr val="1F497D"/>
                </a:solidFill>
                <a:latin typeface="Arial" charset="0"/>
              </a:rPr>
              <a:t> </a:t>
            </a:r>
            <a:r>
              <a:rPr lang="en-US" sz="2400" b="0" kern="1200" dirty="0" err="1">
                <a:solidFill>
                  <a:srgbClr val="1F497D"/>
                </a:solidFill>
                <a:latin typeface="Arial" charset="0"/>
              </a:rPr>
              <a:t>Dalal</a:t>
            </a:r>
            <a:r>
              <a:rPr lang="en-US" sz="2400" b="0" kern="1200" dirty="0">
                <a:solidFill>
                  <a:srgbClr val="1F497D"/>
                </a:solidFill>
                <a:latin typeface="Arial" charset="0"/>
              </a:rPr>
              <a:t> and Bill </a:t>
            </a:r>
            <a:r>
              <a:rPr lang="en-US" sz="2400" b="0" kern="1200" dirty="0" err="1">
                <a:solidFill>
                  <a:srgbClr val="1F497D"/>
                </a:solidFill>
                <a:latin typeface="Arial" charset="0"/>
              </a:rPr>
              <a:t>Triggs</a:t>
            </a:r>
            <a:r>
              <a:rPr lang="en-US" sz="2400" b="0" kern="1200" dirty="0">
                <a:solidFill>
                  <a:srgbClr val="1F497D"/>
                </a:solidFill>
                <a:latin typeface="Arial" charset="0"/>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865" y="1676400"/>
            <a:ext cx="175831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310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45720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90800"/>
            <a:ext cx="5334000" cy="1021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9753600" y="2590800"/>
          <a:ext cx="5181600" cy="10210800"/>
        </p:xfrm>
        <a:graphic>
          <a:graphicData uri="http://schemas.openxmlformats.org/drawingml/2006/table">
            <a:tbl>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276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ＭＳ Ｐゴシック" pitchFamily="1" charset="-128"/>
                      </a:endParaRPr>
                    </a:p>
                  </a:txBody>
                  <a:tcPr marL="182880" marR="182880" marT="91440" marB="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114745" name="Rectangle 57"/>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dirty="0" err="1">
                <a:solidFill>
                  <a:srgbClr val="1F497D"/>
                </a:solidFill>
                <a:latin typeface="Arial" charset="0"/>
              </a:rPr>
              <a:t>Navneet</a:t>
            </a:r>
            <a:r>
              <a:rPr lang="en-US" sz="2400" b="0" kern="1200" dirty="0">
                <a:solidFill>
                  <a:srgbClr val="1F497D"/>
                </a:solidFill>
                <a:latin typeface="Arial" charset="0"/>
              </a:rPr>
              <a:t> </a:t>
            </a:r>
            <a:r>
              <a:rPr lang="en-US" sz="2400" b="0" kern="1200" dirty="0" err="1">
                <a:solidFill>
                  <a:srgbClr val="1F497D"/>
                </a:solidFill>
                <a:latin typeface="Arial" charset="0"/>
              </a:rPr>
              <a:t>Dalal</a:t>
            </a:r>
            <a:r>
              <a:rPr lang="en-US" sz="2400" b="0" kern="1200" dirty="0">
                <a:solidFill>
                  <a:srgbClr val="1F497D"/>
                </a:solidFill>
                <a:latin typeface="Arial" charset="0"/>
              </a:rPr>
              <a:t> and Bill </a:t>
            </a:r>
            <a:r>
              <a:rPr lang="en-US" sz="2400" b="0" kern="1200" dirty="0" err="1">
                <a:solidFill>
                  <a:srgbClr val="1F497D"/>
                </a:solidFill>
                <a:latin typeface="Arial" charset="0"/>
              </a:rPr>
              <a:t>Triggs</a:t>
            </a:r>
            <a:r>
              <a:rPr lang="en-US" sz="2400" b="0" kern="1200" dirty="0">
                <a:solidFill>
                  <a:srgbClr val="1F497D"/>
                </a:solidFill>
                <a:latin typeface="Arial" charset="0"/>
              </a:rPr>
              <a:t>, Histograms of Oriented Gradients for Human Detection, CVPR05</a:t>
            </a:r>
          </a:p>
        </p:txBody>
      </p:sp>
    </p:spTree>
    <p:extLst>
      <p:ext uri="{BB962C8B-B14F-4D97-AF65-F5344CB8AC3E}">
        <p14:creationId xmlns:p14="http://schemas.microsoft.com/office/powerpoint/2010/main" val="4126041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p:txBody>
          <a:bodyPr/>
          <a:lstStyle/>
          <a:p>
            <a:endParaRPr lang="en-US" dirty="0"/>
          </a:p>
          <a:p>
            <a:endParaRPr lang="en-US" dirty="0"/>
          </a:p>
          <a:p>
            <a:r>
              <a:rPr lang="en-US" dirty="0"/>
              <a:t>Tested with</a:t>
            </a:r>
          </a:p>
          <a:p>
            <a:pPr lvl="1"/>
            <a:r>
              <a:rPr lang="en-US" dirty="0"/>
              <a:t>RGB</a:t>
            </a:r>
          </a:p>
          <a:p>
            <a:pPr lvl="1"/>
            <a:r>
              <a:rPr lang="en-US" dirty="0"/>
              <a:t>LAB</a:t>
            </a:r>
          </a:p>
          <a:p>
            <a:pPr lvl="1"/>
            <a:r>
              <a:rPr lang="en-US" dirty="0"/>
              <a:t>Grayscale</a:t>
            </a:r>
          </a:p>
          <a:p>
            <a:r>
              <a:rPr lang="en-US" dirty="0"/>
              <a:t>Gamma Normalization and Compression</a:t>
            </a:r>
          </a:p>
          <a:p>
            <a:pPr lvl="1"/>
            <a:r>
              <a:rPr lang="en-US" dirty="0"/>
              <a:t>Square root</a:t>
            </a:r>
          </a:p>
          <a:p>
            <a:pPr lvl="1"/>
            <a:r>
              <a:rPr lang="en-US" dirty="0"/>
              <a:t>Log</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AutoShape 4"/>
          <p:cNvSpPr>
            <a:spLocks noChangeArrowheads="1"/>
          </p:cNvSpPr>
          <p:nvPr/>
        </p:nvSpPr>
        <p:spPr bwMode="auto">
          <a:xfrm>
            <a:off x="59436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sp>
        <p:nvSpPr>
          <p:cNvPr id="2" name="Right Brace 1"/>
          <p:cNvSpPr/>
          <p:nvPr/>
        </p:nvSpPr>
        <p:spPr>
          <a:xfrm>
            <a:off x="7772400" y="5486400"/>
            <a:ext cx="457200" cy="1981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defTabSz="1828800" fontAlgn="base" hangingPunct="1">
              <a:spcBef>
                <a:spcPct val="0"/>
              </a:spcBef>
              <a:spcAft>
                <a:spcPct val="0"/>
              </a:spcAft>
            </a:pPr>
            <a:endParaRPr lang="en-US" sz="3600" b="0" kern="1200">
              <a:solidFill>
                <a:prstClr val="black"/>
              </a:solidFill>
              <a:latin typeface="Calibri"/>
            </a:endParaRPr>
          </a:p>
        </p:txBody>
      </p:sp>
      <p:sp>
        <p:nvSpPr>
          <p:cNvPr id="3" name="TextBox 2"/>
          <p:cNvSpPr txBox="1"/>
          <p:nvPr/>
        </p:nvSpPr>
        <p:spPr>
          <a:xfrm>
            <a:off x="8257593" y="6107669"/>
            <a:ext cx="8520281"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Slightly better performance vs. grayscale</a:t>
            </a:r>
          </a:p>
        </p:txBody>
      </p:sp>
      <p:sp>
        <p:nvSpPr>
          <p:cNvPr id="7" name="TextBox 6"/>
          <p:cNvSpPr txBox="1"/>
          <p:nvPr/>
        </p:nvSpPr>
        <p:spPr>
          <a:xfrm>
            <a:off x="9918638" y="9978327"/>
            <a:ext cx="10418430"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Very slightly better performance vs. no adjustment</a:t>
            </a:r>
          </a:p>
        </p:txBody>
      </p:sp>
      <p:sp>
        <p:nvSpPr>
          <p:cNvPr id="8" name="Right Brace 7"/>
          <p:cNvSpPr/>
          <p:nvPr/>
        </p:nvSpPr>
        <p:spPr>
          <a:xfrm>
            <a:off x="9414590" y="10021078"/>
            <a:ext cx="457200" cy="6212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defTabSz="1828800" fontAlgn="base" hangingPunct="1">
              <a:spcBef>
                <a:spcPct val="0"/>
              </a:spcBef>
              <a:spcAft>
                <a:spcPct val="0"/>
              </a:spcAft>
            </a:pPr>
            <a:endParaRPr lang="en-US" sz="3600" b="0" kern="1200">
              <a:solidFill>
                <a:prstClr val="black"/>
              </a:solidFill>
              <a:latin typeface="Calibri"/>
            </a:endParaRPr>
          </a:p>
        </p:txBody>
      </p:sp>
    </p:spTree>
    <p:extLst>
      <p:ext uri="{BB962C8B-B14F-4D97-AF65-F5344CB8AC3E}">
        <p14:creationId xmlns:p14="http://schemas.microsoft.com/office/powerpoint/2010/main" val="240628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79248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2895601"/>
            <a:ext cx="5143500" cy="1000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6858001"/>
            <a:ext cx="15367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1" y="4419600"/>
            <a:ext cx="230505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1" y="9601200"/>
            <a:ext cx="3819526"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0" y="4419600"/>
            <a:ext cx="1552576" cy="155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59201" y="8229601"/>
            <a:ext cx="2320926" cy="232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5029200" y="7772401"/>
            <a:ext cx="304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828800" fontAlgn="base" hangingPunct="1">
              <a:spcBef>
                <a:spcPct val="50000"/>
              </a:spcBef>
              <a:spcAft>
                <a:spcPct val="0"/>
              </a:spcAft>
            </a:pPr>
            <a:r>
              <a:rPr lang="en-US" sz="3600" b="0" kern="1200">
                <a:solidFill>
                  <a:prstClr val="black"/>
                </a:solidFill>
                <a:latin typeface="Arial" charset="0"/>
              </a:rPr>
              <a:t>uncentered</a:t>
            </a:r>
          </a:p>
        </p:txBody>
      </p:sp>
      <p:sp>
        <p:nvSpPr>
          <p:cNvPr id="116747" name="Text Box 11"/>
          <p:cNvSpPr txBox="1">
            <a:spLocks noChangeArrowheads="1"/>
          </p:cNvSpPr>
          <p:nvPr/>
        </p:nvSpPr>
        <p:spPr bwMode="auto">
          <a:xfrm>
            <a:off x="5181600" y="5334001"/>
            <a:ext cx="304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828800" fontAlgn="base" hangingPunct="1">
              <a:spcBef>
                <a:spcPct val="50000"/>
              </a:spcBef>
              <a:spcAft>
                <a:spcPct val="0"/>
              </a:spcAft>
            </a:pPr>
            <a:r>
              <a:rPr lang="en-US" sz="3600" b="0" kern="1200">
                <a:solidFill>
                  <a:prstClr val="black"/>
                </a:solidFill>
                <a:latin typeface="Arial" charset="0"/>
              </a:rPr>
              <a:t>centered</a:t>
            </a:r>
          </a:p>
        </p:txBody>
      </p:sp>
      <p:sp>
        <p:nvSpPr>
          <p:cNvPr id="116748" name="Text Box 12"/>
          <p:cNvSpPr txBox="1">
            <a:spLocks noChangeArrowheads="1"/>
          </p:cNvSpPr>
          <p:nvPr/>
        </p:nvSpPr>
        <p:spPr bwMode="auto">
          <a:xfrm>
            <a:off x="4572000" y="10668000"/>
            <a:ext cx="3962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828800" fontAlgn="base" hangingPunct="1">
              <a:spcBef>
                <a:spcPct val="50000"/>
              </a:spcBef>
              <a:spcAft>
                <a:spcPct val="0"/>
              </a:spcAft>
            </a:pPr>
            <a:r>
              <a:rPr lang="en-US" sz="3600" b="0" kern="1200">
                <a:solidFill>
                  <a:prstClr val="black"/>
                </a:solidFill>
                <a:latin typeface="Arial" charset="0"/>
              </a:rPr>
              <a:t>cubic-corrected</a:t>
            </a:r>
          </a:p>
        </p:txBody>
      </p:sp>
      <p:sp>
        <p:nvSpPr>
          <p:cNvPr id="116749" name="Text Box 13"/>
          <p:cNvSpPr txBox="1">
            <a:spLocks noChangeArrowheads="1"/>
          </p:cNvSpPr>
          <p:nvPr/>
        </p:nvSpPr>
        <p:spPr bwMode="auto">
          <a:xfrm>
            <a:off x="16611600" y="6096001"/>
            <a:ext cx="304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828800" fontAlgn="base" hangingPunct="1">
              <a:spcBef>
                <a:spcPct val="50000"/>
              </a:spcBef>
              <a:spcAft>
                <a:spcPct val="0"/>
              </a:spcAft>
            </a:pPr>
            <a:r>
              <a:rPr lang="en-US" sz="3600" b="0" kern="1200">
                <a:solidFill>
                  <a:prstClr val="black"/>
                </a:solidFill>
                <a:latin typeface="Arial" charset="0"/>
              </a:rPr>
              <a:t>diagonal</a:t>
            </a:r>
          </a:p>
        </p:txBody>
      </p:sp>
      <p:sp>
        <p:nvSpPr>
          <p:cNvPr id="116750" name="Text Box 14"/>
          <p:cNvSpPr txBox="1">
            <a:spLocks noChangeArrowheads="1"/>
          </p:cNvSpPr>
          <p:nvPr/>
        </p:nvSpPr>
        <p:spPr bwMode="auto">
          <a:xfrm>
            <a:off x="16916400" y="10820401"/>
            <a:ext cx="304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1828800" fontAlgn="base" hangingPunct="1">
              <a:spcBef>
                <a:spcPct val="50000"/>
              </a:spcBef>
              <a:spcAft>
                <a:spcPct val="0"/>
              </a:spcAft>
            </a:pPr>
            <a:r>
              <a:rPr lang="en-US" sz="3600" b="0" kern="1200">
                <a:solidFill>
                  <a:prstClr val="black"/>
                </a:solidFill>
                <a:latin typeface="Arial" charset="0"/>
              </a:rPr>
              <a:t>Sobel</a:t>
            </a:r>
          </a:p>
        </p:txBody>
      </p:sp>
      <p:sp>
        <p:nvSpPr>
          <p:cNvPr id="116753" name="Text Box 17"/>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116754" name="Rectangle 18"/>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srgbClr val="1F497D"/>
                </a:solidFill>
                <a:latin typeface="Arial" charset="0"/>
              </a:rPr>
              <a:t>Navneet Dalal and Bill Triggs, Histograms of Oriented Gradients for Human Detection, CVPR05</a:t>
            </a:r>
          </a:p>
        </p:txBody>
      </p:sp>
      <p:sp>
        <p:nvSpPr>
          <p:cNvPr id="2" name="Oval 1"/>
          <p:cNvSpPr/>
          <p:nvPr/>
        </p:nvSpPr>
        <p:spPr>
          <a:xfrm>
            <a:off x="4572000" y="3657600"/>
            <a:ext cx="3505200" cy="2805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3" name="TextBox 2"/>
          <p:cNvSpPr txBox="1"/>
          <p:nvPr/>
        </p:nvSpPr>
        <p:spPr>
          <a:xfrm>
            <a:off x="3810001" y="2973357"/>
            <a:ext cx="2749471"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srgbClr val="FF0000"/>
                </a:solidFill>
                <a:latin typeface="Arial" charset="0"/>
              </a:rPr>
              <a:t>Outperforms</a:t>
            </a:r>
          </a:p>
        </p:txBody>
      </p:sp>
    </p:spTree>
    <p:extLst>
      <p:ext uri="{BB962C8B-B14F-4D97-AF65-F5344CB8AC3E}">
        <p14:creationId xmlns:p14="http://schemas.microsoft.com/office/powerpoint/2010/main" val="2902471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3962400" y="2901824"/>
            <a:ext cx="11277600" cy="105156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99060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2400" y="3200401"/>
            <a:ext cx="5029200" cy="996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3797" y="6994526"/>
            <a:ext cx="2686050" cy="255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8999" y="7072891"/>
            <a:ext cx="23050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36655" y="5334001"/>
            <a:ext cx="5238986" cy="1323439"/>
          </a:xfrm>
          <a:prstGeom prst="rect">
            <a:avLst/>
          </a:prstGeom>
          <a:noFill/>
        </p:spPr>
        <p:txBody>
          <a:bodyPr wrap="square" rtlCol="0">
            <a:spAutoFit/>
          </a:bodyPr>
          <a:lstStyle/>
          <a:p>
            <a:pPr algn="l" defTabSz="1828800" fontAlgn="base" hangingPunct="1">
              <a:spcBef>
                <a:spcPct val="0"/>
              </a:spcBef>
              <a:spcAft>
                <a:spcPct val="0"/>
              </a:spcAft>
            </a:pPr>
            <a:r>
              <a:rPr lang="en-US" sz="4000" b="0" kern="1200" dirty="0">
                <a:solidFill>
                  <a:prstClr val="black"/>
                </a:solidFill>
                <a:latin typeface="Arial" charset="0"/>
              </a:rPr>
              <a:t>Orientation: 9 bins (for unsigned angles)</a:t>
            </a:r>
          </a:p>
        </p:txBody>
      </p:sp>
      <p:sp>
        <p:nvSpPr>
          <p:cNvPr id="10" name="TextBox 9"/>
          <p:cNvSpPr txBox="1"/>
          <p:nvPr/>
        </p:nvSpPr>
        <p:spPr>
          <a:xfrm>
            <a:off x="10661777" y="5504111"/>
            <a:ext cx="4324586" cy="1323439"/>
          </a:xfrm>
          <a:prstGeom prst="rect">
            <a:avLst/>
          </a:prstGeom>
          <a:noFill/>
        </p:spPr>
        <p:txBody>
          <a:bodyPr wrap="square" rtlCol="0">
            <a:spAutoFit/>
          </a:bodyPr>
          <a:lstStyle/>
          <a:p>
            <a:pPr algn="l" defTabSz="1828800" fontAlgn="base" hangingPunct="1">
              <a:spcBef>
                <a:spcPct val="0"/>
              </a:spcBef>
              <a:spcAft>
                <a:spcPct val="0"/>
              </a:spcAft>
            </a:pPr>
            <a:r>
              <a:rPr lang="en-US" sz="4000" b="0" kern="1200" dirty="0">
                <a:solidFill>
                  <a:prstClr val="black"/>
                </a:solidFill>
                <a:latin typeface="Arial" charset="0"/>
              </a:rPr>
              <a:t>Histograms in 8x8 pixel cells</a:t>
            </a:r>
          </a:p>
        </p:txBody>
      </p:sp>
      <p:sp>
        <p:nvSpPr>
          <p:cNvPr id="11" name="Text Box 17"/>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12" name="Rectangle 18"/>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srgbClr val="1F497D"/>
                </a:solidFill>
                <a:latin typeface="Arial" charset="0"/>
              </a:rPr>
              <a:t>Navneet Dalal and Bill Triggs, Histograms of Oriented Gradients for Human Detection, CVPR05</a:t>
            </a:r>
          </a:p>
        </p:txBody>
      </p:sp>
    </p:spTree>
    <p:extLst>
      <p:ext uri="{BB962C8B-B14F-4D97-AF65-F5344CB8AC3E}">
        <p14:creationId xmlns:p14="http://schemas.microsoft.com/office/powerpoint/2010/main" val="3890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126492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10334625" y="3904084"/>
            <a:ext cx="55435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771" y="9067022"/>
            <a:ext cx="911350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0" y="6056530"/>
            <a:ext cx="7286624" cy="1200329"/>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Normalize with respect to surrounding cells</a:t>
            </a:r>
          </a:p>
        </p:txBody>
      </p:sp>
      <p:sp>
        <p:nvSpPr>
          <p:cNvPr id="10" name="Text Box 17"/>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11" name="Rectangle 18"/>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srgbClr val="1F497D"/>
                </a:solidFill>
                <a:latin typeface="Arial" charset="0"/>
              </a:rPr>
              <a:t>Navneet Dalal and Bill Triggs, Histograms of Oriented Gradients for Human Detection, CVPR05</a:t>
            </a:r>
          </a:p>
        </p:txBody>
      </p:sp>
    </p:spTree>
    <p:extLst>
      <p:ext uri="{BB962C8B-B14F-4D97-AF65-F5344CB8AC3E}">
        <p14:creationId xmlns:p14="http://schemas.microsoft.com/office/powerpoint/2010/main" val="3682988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155448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950" y="3004459"/>
            <a:ext cx="5029200" cy="996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6216651" y="7410451"/>
            <a:ext cx="76174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X=</a:t>
            </a:r>
          </a:p>
        </p:txBody>
      </p:sp>
      <p:sp>
        <p:nvSpPr>
          <p:cNvPr id="120844" name="Text Box 12"/>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120845" name="Rectangle 13"/>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srgbClr val="1F497D"/>
                </a:solidFill>
                <a:latin typeface="Arial" charset="0"/>
              </a:rPr>
              <a:t>Navneet Dalal and Bill Triggs, Histograms of Oriented Gradients for Human Detection, CVPR05</a:t>
            </a:r>
          </a:p>
        </p:txBody>
      </p:sp>
      <p:sp>
        <p:nvSpPr>
          <p:cNvPr id="3" name="TextBox 2"/>
          <p:cNvSpPr txBox="1"/>
          <p:nvPr/>
        </p:nvSpPr>
        <p:spPr>
          <a:xfrm>
            <a:off x="12886049" y="7041119"/>
            <a:ext cx="7186583"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 features = 15 x 7 x 9 x 4 = 3780 </a:t>
            </a:r>
          </a:p>
        </p:txBody>
      </p:sp>
      <p:sp>
        <p:nvSpPr>
          <p:cNvPr id="4" name="TextBox 3"/>
          <p:cNvSpPr txBox="1"/>
          <p:nvPr/>
        </p:nvSpPr>
        <p:spPr>
          <a:xfrm>
            <a:off x="14434297" y="8247286"/>
            <a:ext cx="2025410" cy="646331"/>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 cells</a:t>
            </a:r>
          </a:p>
        </p:txBody>
      </p:sp>
      <p:sp>
        <p:nvSpPr>
          <p:cNvPr id="16" name="TextBox 15"/>
          <p:cNvSpPr txBox="1"/>
          <p:nvPr/>
        </p:nvSpPr>
        <p:spPr>
          <a:xfrm>
            <a:off x="16571672" y="5791200"/>
            <a:ext cx="3685624" cy="646331"/>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 orientations</a:t>
            </a:r>
          </a:p>
        </p:txBody>
      </p:sp>
      <p:sp>
        <p:nvSpPr>
          <p:cNvPr id="17" name="TextBox 16"/>
          <p:cNvSpPr txBox="1"/>
          <p:nvPr/>
        </p:nvSpPr>
        <p:spPr>
          <a:xfrm>
            <a:off x="16782588" y="8324850"/>
            <a:ext cx="4553412" cy="1200329"/>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 normalizations by neighboring cells</a:t>
            </a:r>
          </a:p>
        </p:txBody>
      </p:sp>
      <p:cxnSp>
        <p:nvCxnSpPr>
          <p:cNvPr id="6" name="Straight Arrow Connector 5"/>
          <p:cNvCxnSpPr>
            <a:stCxn id="4" idx="0"/>
          </p:cNvCxnSpPr>
          <p:nvPr/>
        </p:nvCxnSpPr>
        <p:spPr>
          <a:xfrm flipV="1">
            <a:off x="15447002" y="7779782"/>
            <a:ext cx="554999" cy="467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2"/>
          </p:cNvCxnSpPr>
          <p:nvPr/>
        </p:nvCxnSpPr>
        <p:spPr>
          <a:xfrm flipH="1">
            <a:off x="17678400" y="6437531"/>
            <a:ext cx="736084" cy="603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0"/>
          </p:cNvCxnSpPr>
          <p:nvPr/>
        </p:nvCxnSpPr>
        <p:spPr>
          <a:xfrm flipH="1" flipV="1">
            <a:off x="18351242" y="7666077"/>
            <a:ext cx="708052" cy="6587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369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http://www.dogmine.com/wp-content/uploads/2009/09/dogs-026.jpg"/>
          <p:cNvPicPr>
            <a:picLocks noChangeAspect="1" noChangeArrowheads="1"/>
          </p:cNvPicPr>
          <p:nvPr/>
        </p:nvPicPr>
        <p:blipFill rotWithShape="1">
          <a:blip r:embed="rId2">
            <a:extLst>
              <a:ext uri="{28A0092B-C50C-407E-A947-70E740481C1C}">
                <a14:useLocalDpi xmlns:a14="http://schemas.microsoft.com/office/drawing/2010/main" val="0"/>
              </a:ext>
            </a:extLst>
          </a:blip>
          <a:srcRect r="7086"/>
          <a:stretch/>
        </p:blipFill>
        <p:spPr bwMode="auto">
          <a:xfrm>
            <a:off x="4419601" y="5659727"/>
            <a:ext cx="9404726" cy="75914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Object Category Detection</a:t>
            </a:r>
          </a:p>
        </p:txBody>
      </p:sp>
      <p:sp>
        <p:nvSpPr>
          <p:cNvPr id="3" name="Content Placeholder 2"/>
          <p:cNvSpPr>
            <a:spLocks noGrp="1"/>
          </p:cNvSpPr>
          <p:nvPr>
            <p:ph idx="1"/>
          </p:nvPr>
        </p:nvSpPr>
        <p:spPr/>
        <p:txBody>
          <a:bodyPr>
            <a:normAutofit/>
          </a:bodyPr>
          <a:lstStyle/>
          <a:p>
            <a:r>
              <a:rPr lang="en-US" sz="5600" dirty="0"/>
              <a:t>Focus on object search: “Where is it?”</a:t>
            </a:r>
          </a:p>
          <a:p>
            <a:r>
              <a:rPr lang="en-US" sz="5600" dirty="0"/>
              <a:t>Build templates that quickly differentiate object patch from background patch</a:t>
            </a:r>
          </a:p>
        </p:txBody>
      </p:sp>
      <p:sp>
        <p:nvSpPr>
          <p:cNvPr id="5" name="Right Arrow 4"/>
          <p:cNvSpPr/>
          <p:nvPr/>
        </p:nvSpPr>
        <p:spPr>
          <a:xfrm>
            <a:off x="16146896" y="9029086"/>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6" name="TextBox 5"/>
          <p:cNvSpPr txBox="1"/>
          <p:nvPr/>
        </p:nvSpPr>
        <p:spPr>
          <a:xfrm>
            <a:off x="16624782" y="11139606"/>
            <a:ext cx="3882794" cy="1569660"/>
          </a:xfrm>
          <a:prstGeom prst="rect">
            <a:avLst/>
          </a:prstGeom>
          <a:noFill/>
        </p:spPr>
        <p:txBody>
          <a:bodyPr wrap="none" rtlCol="0">
            <a:spAutoFit/>
          </a:bodyPr>
          <a:lstStyle/>
          <a:p>
            <a:pPr algn="l" defTabSz="1828800" fontAlgn="base" hangingPunct="1">
              <a:spcBef>
                <a:spcPct val="0"/>
              </a:spcBef>
              <a:spcAft>
                <a:spcPct val="0"/>
              </a:spcAft>
            </a:pPr>
            <a:r>
              <a:rPr lang="en-US" sz="4800" kern="1200" dirty="0">
                <a:solidFill>
                  <a:prstClr val="black"/>
                </a:solidFill>
                <a:latin typeface="Arial" charset="0"/>
              </a:rPr>
              <a:t>Object</a:t>
            </a:r>
            <a:r>
              <a:rPr lang="en-US" sz="4800" b="0" kern="1200" dirty="0">
                <a:solidFill>
                  <a:prstClr val="black"/>
                </a:solidFill>
                <a:latin typeface="Arial" charset="0"/>
              </a:rPr>
              <a:t> or </a:t>
            </a:r>
          </a:p>
          <a:p>
            <a:pPr algn="l" defTabSz="1828800" fontAlgn="base" hangingPunct="1">
              <a:spcBef>
                <a:spcPct val="0"/>
              </a:spcBef>
              <a:spcAft>
                <a:spcPct val="0"/>
              </a:spcAft>
            </a:pPr>
            <a:r>
              <a:rPr lang="en-US" sz="4800" kern="1200" dirty="0">
                <a:solidFill>
                  <a:prstClr val="black"/>
                </a:solidFill>
                <a:latin typeface="Arial" charset="0"/>
              </a:rPr>
              <a:t>Non-Object?</a:t>
            </a:r>
          </a:p>
        </p:txBody>
      </p:sp>
      <p:sp>
        <p:nvSpPr>
          <p:cNvPr id="9" name="Rectangle 8"/>
          <p:cNvSpPr/>
          <p:nvPr/>
        </p:nvSpPr>
        <p:spPr>
          <a:xfrm>
            <a:off x="4419600" y="5727616"/>
            <a:ext cx="1896532" cy="1625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10" name="Rectangle 9"/>
          <p:cNvSpPr/>
          <p:nvPr/>
        </p:nvSpPr>
        <p:spPr>
          <a:xfrm>
            <a:off x="4961466" y="6269482"/>
            <a:ext cx="1896532" cy="1625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11" name="Rectangle 10"/>
          <p:cNvSpPr/>
          <p:nvPr/>
        </p:nvSpPr>
        <p:spPr>
          <a:xfrm>
            <a:off x="11875936" y="11417216"/>
            <a:ext cx="1896532" cy="1625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12" name="TextBox 11"/>
          <p:cNvSpPr txBox="1"/>
          <p:nvPr/>
        </p:nvSpPr>
        <p:spPr>
          <a:xfrm rot="2137883">
            <a:off x="8058608" y="8657523"/>
            <a:ext cx="1107996" cy="1200329"/>
          </a:xfrm>
          <a:prstGeom prst="rect">
            <a:avLst/>
          </a:prstGeom>
          <a:noFill/>
        </p:spPr>
        <p:txBody>
          <a:bodyPr wrap="none" rtlCol="0">
            <a:spAutoFit/>
          </a:bodyPr>
          <a:lstStyle/>
          <a:p>
            <a:pPr algn="l" defTabSz="1828800" fontAlgn="base" hangingPunct="1">
              <a:spcBef>
                <a:spcPct val="0"/>
              </a:spcBef>
              <a:spcAft>
                <a:spcPct val="0"/>
              </a:spcAft>
            </a:pPr>
            <a:r>
              <a:rPr lang="en-US" sz="7200" kern="1200" dirty="0">
                <a:solidFill>
                  <a:srgbClr val="FF0000"/>
                </a:solidFill>
                <a:latin typeface="Arial" charset="0"/>
              </a:rPr>
              <a:t>…</a:t>
            </a:r>
          </a:p>
        </p:txBody>
      </p:sp>
      <p:pic>
        <p:nvPicPr>
          <p:cNvPr id="13" name="Picture 11" descr="C:\Users\Hoiem\AppData\Local\Temp\wz212c\model_dog_indep.png"/>
          <p:cNvPicPr>
            <a:picLocks noChangeAspect="1" noChangeArrowheads="1"/>
          </p:cNvPicPr>
          <p:nvPr/>
        </p:nvPicPr>
        <p:blipFill rotWithShape="1">
          <a:blip r:embed="rId3">
            <a:extLst>
              <a:ext uri="{28A0092B-C50C-407E-A947-70E740481C1C}">
                <a14:useLocalDpi xmlns:a14="http://schemas.microsoft.com/office/drawing/2010/main" val="0"/>
              </a:ext>
            </a:extLst>
          </a:blip>
          <a:srcRect l="9749" t="54197" r="62379" b="9649"/>
          <a:stretch/>
        </p:blipFill>
        <p:spPr bwMode="auto">
          <a:xfrm>
            <a:off x="17136871" y="7639405"/>
            <a:ext cx="3177494" cy="34469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483696" y="7097797"/>
            <a:ext cx="2416046"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Dog Model</a:t>
            </a:r>
          </a:p>
        </p:txBody>
      </p:sp>
      <p:pic>
        <p:nvPicPr>
          <p:cNvPr id="16" name="Picture 2" descr="http://www.dogmine.com/wp-content/uploads/2009/09/dogs-026.jpg"/>
          <p:cNvPicPr>
            <a:picLocks noChangeArrowheads="1"/>
          </p:cNvPicPr>
          <p:nvPr/>
        </p:nvPicPr>
        <p:blipFill rotWithShape="1">
          <a:blip r:embed="rId2">
            <a:extLst>
              <a:ext uri="{28A0092B-C50C-407E-A947-70E740481C1C}">
                <a14:useLocalDpi xmlns:a14="http://schemas.microsoft.com/office/drawing/2010/main" val="0"/>
              </a:ext>
            </a:extLst>
          </a:blip>
          <a:srcRect l="68266" t="16733" r="14812" b="62130"/>
          <a:stretch/>
        </p:blipFill>
        <p:spPr bwMode="auto">
          <a:xfrm>
            <a:off x="14221466" y="5334000"/>
            <a:ext cx="15544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dogmine.com/wp-content/uploads/2009/09/dogs-026.jpg"/>
          <p:cNvPicPr>
            <a:picLocks noChangeArrowheads="1"/>
          </p:cNvPicPr>
          <p:nvPr/>
        </p:nvPicPr>
        <p:blipFill rotWithShape="1">
          <a:blip r:embed="rId2">
            <a:extLst>
              <a:ext uri="{28A0092B-C50C-407E-A947-70E740481C1C}">
                <a14:useLocalDpi xmlns:a14="http://schemas.microsoft.com/office/drawing/2010/main" val="0"/>
              </a:ext>
            </a:extLst>
          </a:blip>
          <a:srcRect t="7165" r="83126" b="72873"/>
          <a:stretch/>
        </p:blipFill>
        <p:spPr bwMode="auto">
          <a:xfrm>
            <a:off x="14221466" y="7441428"/>
            <a:ext cx="15544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dogmine.com/wp-content/uploads/2009/09/dogs-026.jpg"/>
          <p:cNvPicPr>
            <a:picLocks noChangeAspect="1" noChangeArrowheads="1"/>
          </p:cNvPicPr>
          <p:nvPr/>
        </p:nvPicPr>
        <p:blipFill rotWithShape="1">
          <a:blip r:embed="rId2">
            <a:extLst>
              <a:ext uri="{28A0092B-C50C-407E-A947-70E740481C1C}">
                <a14:useLocalDpi xmlns:a14="http://schemas.microsoft.com/office/drawing/2010/main" val="0"/>
              </a:ext>
            </a:extLst>
          </a:blip>
          <a:srcRect l="51610" t="43517" r="36547" b="38542"/>
          <a:stretch/>
        </p:blipFill>
        <p:spPr bwMode="auto">
          <a:xfrm>
            <a:off x="14384402" y="9717819"/>
            <a:ext cx="1198732" cy="1361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dogmine.com/wp-content/uploads/2009/09/dogs-026.jpg"/>
          <p:cNvPicPr>
            <a:picLocks noChangeArrowheads="1"/>
          </p:cNvPicPr>
          <p:nvPr/>
        </p:nvPicPr>
        <p:blipFill rotWithShape="1">
          <a:blip r:embed="rId2">
            <a:extLst>
              <a:ext uri="{28A0092B-C50C-407E-A947-70E740481C1C}">
                <a14:useLocalDpi xmlns:a14="http://schemas.microsoft.com/office/drawing/2010/main" val="0"/>
              </a:ext>
            </a:extLst>
          </a:blip>
          <a:srcRect t="70372" r="85558" b="8214"/>
          <a:stretch/>
        </p:blipFill>
        <p:spPr bwMode="auto">
          <a:xfrm>
            <a:off x="14180968" y="11565470"/>
            <a:ext cx="15544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dogmine.com/wp-content/uploads/2009/09/dogs-026.jpg"/>
          <p:cNvPicPr>
            <a:picLocks noChangeArrowheads="1"/>
          </p:cNvPicPr>
          <p:nvPr/>
        </p:nvPicPr>
        <p:blipFill rotWithShape="1">
          <a:blip r:embed="rId2">
            <a:extLst>
              <a:ext uri="{28A0092B-C50C-407E-A947-70E740481C1C}">
                <a14:useLocalDpi xmlns:a14="http://schemas.microsoft.com/office/drawing/2010/main" val="0"/>
              </a:ext>
            </a:extLst>
          </a:blip>
          <a:srcRect l="51610" t="43517" r="36547" b="38542"/>
          <a:stretch/>
        </p:blipFill>
        <p:spPr bwMode="auto">
          <a:xfrm>
            <a:off x="14180968" y="9588416"/>
            <a:ext cx="155448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35746"/>
      </p:ext>
    </p:extLst>
  </p:cSld>
  <p:clrMapOvr>
    <a:masterClrMapping/>
  </p:clrMapOvr>
  <mc:AlternateContent xmlns:mc="http://schemas.openxmlformats.org/markup-compatibility/2006" xmlns:p14="http://schemas.microsoft.com/office/powerpoint/2010/main">
    <mc:Choice Requires="p14">
      <p:transition spd="slow" p14:dur="2000" advTm="54726"/>
    </mc:Choice>
    <mc:Fallback xmlns="">
      <p:transition spd="slow" advTm="547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173736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67151"/>
            <a:ext cx="14478000" cy="878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6" name="Rectangle 11"/>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dirty="0" err="1">
                <a:solidFill>
                  <a:srgbClr val="1F497D"/>
                </a:solidFill>
                <a:latin typeface="Arial" charset="0"/>
              </a:rPr>
              <a:t>Navneet</a:t>
            </a:r>
            <a:r>
              <a:rPr lang="en-US" sz="2400" b="0" kern="1200" dirty="0">
                <a:solidFill>
                  <a:srgbClr val="1F497D"/>
                </a:solidFill>
                <a:latin typeface="Arial" charset="0"/>
              </a:rPr>
              <a:t> </a:t>
            </a:r>
            <a:r>
              <a:rPr lang="en-US" sz="2400" b="0" kern="1200" dirty="0" err="1">
                <a:solidFill>
                  <a:srgbClr val="1F497D"/>
                </a:solidFill>
                <a:latin typeface="Arial" charset="0"/>
              </a:rPr>
              <a:t>Dalal</a:t>
            </a:r>
            <a:r>
              <a:rPr lang="en-US" sz="2400" b="0" kern="1200" dirty="0">
                <a:solidFill>
                  <a:srgbClr val="1F497D"/>
                </a:solidFill>
                <a:latin typeface="Arial" charset="0"/>
              </a:rPr>
              <a:t> and Bill </a:t>
            </a:r>
            <a:r>
              <a:rPr lang="en-US" sz="2400" b="0" kern="1200" dirty="0" err="1">
                <a:solidFill>
                  <a:srgbClr val="1F497D"/>
                </a:solidFill>
                <a:latin typeface="Arial" charset="0"/>
              </a:rPr>
              <a:t>Triggs</a:t>
            </a:r>
            <a:r>
              <a:rPr lang="en-US" sz="2400" b="0" kern="1200" dirty="0">
                <a:solidFill>
                  <a:srgbClr val="1F497D"/>
                </a:solidFill>
                <a:latin typeface="Arial" charset="0"/>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10540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06810" y="7315201"/>
            <a:ext cx="1390124"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err="1">
                <a:solidFill>
                  <a:prstClr val="black"/>
                </a:solidFill>
                <a:latin typeface="Arial" charset="0"/>
              </a:rPr>
              <a:t>pos</a:t>
            </a:r>
            <a:r>
              <a:rPr lang="en-US" sz="3600" b="0" kern="1200" dirty="0">
                <a:solidFill>
                  <a:prstClr val="black"/>
                </a:solidFill>
                <a:latin typeface="Arial" charset="0"/>
              </a:rPr>
              <a:t> w</a:t>
            </a:r>
          </a:p>
        </p:txBody>
      </p:sp>
      <p:sp>
        <p:nvSpPr>
          <p:cNvPr id="9" name="TextBox 8"/>
          <p:cNvSpPr txBox="1"/>
          <p:nvPr/>
        </p:nvSpPr>
        <p:spPr>
          <a:xfrm>
            <a:off x="5892810" y="7274767"/>
            <a:ext cx="1415772"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err="1">
                <a:solidFill>
                  <a:prstClr val="black"/>
                </a:solidFill>
                <a:latin typeface="Arial" charset="0"/>
              </a:rPr>
              <a:t>neg</a:t>
            </a:r>
            <a:r>
              <a:rPr lang="en-US" sz="3600" b="0" kern="1200" dirty="0">
                <a:solidFill>
                  <a:prstClr val="black"/>
                </a:solidFill>
                <a:latin typeface="Arial" charset="0"/>
              </a:rPr>
              <a:t> w</a:t>
            </a:r>
          </a:p>
        </p:txBody>
      </p:sp>
    </p:spTree>
    <p:extLst>
      <p:ext uri="{BB962C8B-B14F-4D97-AF65-F5344CB8AC3E}">
        <p14:creationId xmlns:p14="http://schemas.microsoft.com/office/powerpoint/2010/main" val="938660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066801"/>
            <a:ext cx="155638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18897600" y="2438400"/>
            <a:ext cx="457200" cy="6096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1828800" fontAlgn="base" hangingPunct="1">
              <a:spcBef>
                <a:spcPct val="0"/>
              </a:spcBef>
              <a:spcAft>
                <a:spcPct val="0"/>
              </a:spcAft>
            </a:pPr>
            <a:endParaRPr lang="en-US" sz="3600" b="0" kern="1200">
              <a:solidFill>
                <a:prstClr val="black"/>
              </a:solidFill>
              <a:latin typeface="Arial" charset="0"/>
            </a:endParaRPr>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895600"/>
            <a:ext cx="5334000" cy="1021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8800" y="5029200"/>
            <a:ext cx="61214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1200" y="6959600"/>
            <a:ext cx="57150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1200" y="8839200"/>
            <a:ext cx="1371600" cy="5588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15360650" y="8629651"/>
            <a:ext cx="2339102"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pedestrian</a:t>
            </a:r>
          </a:p>
        </p:txBody>
      </p:sp>
      <p:sp>
        <p:nvSpPr>
          <p:cNvPr id="122890" name="Text Box 10"/>
          <p:cNvSpPr txBox="1">
            <a:spLocks noChangeArrowheads="1"/>
          </p:cNvSpPr>
          <p:nvPr/>
        </p:nvSpPr>
        <p:spPr bwMode="auto">
          <a:xfrm>
            <a:off x="3200400" y="13154027"/>
            <a:ext cx="331693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a:solidFill>
                  <a:prstClr val="black"/>
                </a:solidFill>
                <a:latin typeface="Arial" charset="0"/>
              </a:rPr>
              <a:t>Slides by Pete Barnum</a:t>
            </a:r>
          </a:p>
        </p:txBody>
      </p:sp>
      <p:sp>
        <p:nvSpPr>
          <p:cNvPr id="122891" name="Rectangle 11"/>
          <p:cNvSpPr>
            <a:spLocks noChangeArrowheads="1"/>
          </p:cNvSpPr>
          <p:nvPr/>
        </p:nvSpPr>
        <p:spPr bwMode="auto">
          <a:xfrm>
            <a:off x="7924801" y="13106401"/>
            <a:ext cx="131760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defTabSz="1828800" fontAlgn="base" hangingPunct="1">
              <a:spcBef>
                <a:spcPct val="0"/>
              </a:spcBef>
              <a:spcAft>
                <a:spcPct val="0"/>
              </a:spcAft>
            </a:pPr>
            <a:r>
              <a:rPr lang="en-US" sz="2400" b="0" kern="1200" dirty="0" err="1">
                <a:solidFill>
                  <a:srgbClr val="1F497D"/>
                </a:solidFill>
                <a:latin typeface="Arial" charset="0"/>
              </a:rPr>
              <a:t>Navneet</a:t>
            </a:r>
            <a:r>
              <a:rPr lang="en-US" sz="2400" b="0" kern="1200" dirty="0">
                <a:solidFill>
                  <a:srgbClr val="1F497D"/>
                </a:solidFill>
                <a:latin typeface="Arial" charset="0"/>
              </a:rPr>
              <a:t> </a:t>
            </a:r>
            <a:r>
              <a:rPr lang="en-US" sz="2400" b="0" kern="1200" dirty="0" err="1">
                <a:solidFill>
                  <a:srgbClr val="1F497D"/>
                </a:solidFill>
                <a:latin typeface="Arial" charset="0"/>
              </a:rPr>
              <a:t>Dalal</a:t>
            </a:r>
            <a:r>
              <a:rPr lang="en-US" sz="2400" b="0" kern="1200" dirty="0">
                <a:solidFill>
                  <a:srgbClr val="1F497D"/>
                </a:solidFill>
                <a:latin typeface="Arial" charset="0"/>
              </a:rPr>
              <a:t> and Bill </a:t>
            </a:r>
            <a:r>
              <a:rPr lang="en-US" sz="2400" b="0" kern="1200" dirty="0" err="1">
                <a:solidFill>
                  <a:srgbClr val="1F497D"/>
                </a:solidFill>
                <a:latin typeface="Arial" charset="0"/>
              </a:rPr>
              <a:t>Triggs</a:t>
            </a:r>
            <a:r>
              <a:rPr lang="en-US" sz="2400" b="0" kern="1200" dirty="0">
                <a:solidFill>
                  <a:srgbClr val="1F497D"/>
                </a:solidFill>
                <a:latin typeface="Arial" charset="0"/>
              </a:rPr>
              <a:t>, Histograms of Oriented Gradients for Human Detection, CVPR05</a:t>
            </a:r>
          </a:p>
        </p:txBody>
      </p:sp>
    </p:spTree>
    <p:extLst>
      <p:ext uri="{BB962C8B-B14F-4D97-AF65-F5344CB8AC3E}">
        <p14:creationId xmlns:p14="http://schemas.microsoft.com/office/powerpoint/2010/main" val="3047909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5400677" y="3200401"/>
            <a:ext cx="13579474" cy="9051926"/>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0658038"/>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dirty="0"/>
              <a:t>Viola-Jones sliding window detector</a:t>
            </a:r>
          </a:p>
        </p:txBody>
      </p:sp>
      <p:sp>
        <p:nvSpPr>
          <p:cNvPr id="20483" name="Content Placeholder 2"/>
          <p:cNvSpPr>
            <a:spLocks noGrp="1"/>
          </p:cNvSpPr>
          <p:nvPr>
            <p:ph idx="1"/>
          </p:nvPr>
        </p:nvSpPr>
        <p:spPr/>
        <p:txBody>
          <a:bodyPr/>
          <a:lstStyle/>
          <a:p>
            <a:pPr>
              <a:buFont typeface="Arial" charset="0"/>
              <a:buNone/>
            </a:pPr>
            <a:endParaRPr lang="en-US" b="1" dirty="0"/>
          </a:p>
          <a:p>
            <a:pPr>
              <a:buFont typeface="Arial" charset="0"/>
              <a:buNone/>
            </a:pPr>
            <a:r>
              <a:rPr lang="en-US" b="1" dirty="0"/>
              <a:t>Fast</a:t>
            </a:r>
            <a:r>
              <a:rPr lang="en-US" dirty="0"/>
              <a:t> detection through two mechanisms</a:t>
            </a:r>
          </a:p>
          <a:p>
            <a:r>
              <a:rPr lang="en-US" dirty="0"/>
              <a:t>Quickly eliminate unlikely windows</a:t>
            </a:r>
          </a:p>
          <a:p>
            <a:r>
              <a:rPr lang="en-US" dirty="0"/>
              <a:t>Use features that are fast to compute</a:t>
            </a:r>
          </a:p>
          <a:p>
            <a:endParaRPr lang="en-US" dirty="0"/>
          </a:p>
          <a:p>
            <a:endParaRPr lang="en-US" dirty="0"/>
          </a:p>
        </p:txBody>
      </p:sp>
      <p:sp>
        <p:nvSpPr>
          <p:cNvPr id="20484" name="TextBox 3"/>
          <p:cNvSpPr txBox="1">
            <a:spLocks noChangeArrowheads="1"/>
          </p:cNvSpPr>
          <p:nvPr/>
        </p:nvSpPr>
        <p:spPr bwMode="auto">
          <a:xfrm>
            <a:off x="3048001" y="12976227"/>
            <a:ext cx="17395083" cy="584775"/>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200" b="0" kern="1200" dirty="0">
                <a:solidFill>
                  <a:prstClr val="black"/>
                </a:solidFill>
                <a:latin typeface="Arial" charset="0"/>
              </a:rPr>
              <a:t>Viola and Jones. </a:t>
            </a:r>
            <a:r>
              <a:rPr lang="en-US" sz="3200" b="0" u="sng" kern="1200" dirty="0">
                <a:solidFill>
                  <a:prstClr val="black"/>
                </a:solidFill>
                <a:latin typeface="Arial" charset="0"/>
                <a:hlinkClick r:id="rId2"/>
              </a:rPr>
              <a:t>Rapid Object Detection using a Boosted Cascade of Simple Features</a:t>
            </a:r>
            <a:r>
              <a:rPr lang="en-US" sz="3200" b="0" kern="1200" dirty="0">
                <a:solidFill>
                  <a:prstClr val="black"/>
                </a:solidFill>
                <a:latin typeface="Arial" charset="0"/>
              </a:rPr>
              <a:t> (2001).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Cascade for Fast Detection</a:t>
            </a:r>
          </a:p>
        </p:txBody>
      </p:sp>
      <p:grpSp>
        <p:nvGrpSpPr>
          <p:cNvPr id="2" name="Group 28"/>
          <p:cNvGrpSpPr>
            <a:grpSpLocks/>
          </p:cNvGrpSpPr>
          <p:nvPr/>
        </p:nvGrpSpPr>
        <p:grpSpPr bwMode="auto">
          <a:xfrm>
            <a:off x="3810000" y="2895601"/>
            <a:ext cx="17342764" cy="5370732"/>
            <a:chOff x="381000" y="1447800"/>
            <a:chExt cx="8671382" cy="2685366"/>
          </a:xfrm>
        </p:grpSpPr>
        <p:sp>
          <p:nvSpPr>
            <p:cNvPr id="4" name="Rectangle 3"/>
            <p:cNvSpPr/>
            <p:nvPr/>
          </p:nvSpPr>
          <p:spPr>
            <a:xfrm>
              <a:off x="381000" y="14478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5" name="Rectangle 4"/>
            <p:cNvSpPr/>
            <p:nvPr/>
          </p:nvSpPr>
          <p:spPr>
            <a:xfrm>
              <a:off x="533400" y="16002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6" name="Rectangle 5"/>
            <p:cNvSpPr/>
            <p:nvPr/>
          </p:nvSpPr>
          <p:spPr>
            <a:xfrm>
              <a:off x="685800" y="17526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7" name="Rectangle 6"/>
            <p:cNvSpPr/>
            <p:nvPr/>
          </p:nvSpPr>
          <p:spPr>
            <a:xfrm>
              <a:off x="838200" y="19050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8" name="Rectangle 7"/>
            <p:cNvSpPr/>
            <p:nvPr/>
          </p:nvSpPr>
          <p:spPr>
            <a:xfrm>
              <a:off x="990600" y="2057400"/>
              <a:ext cx="838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32778" name="TextBox 10"/>
            <p:cNvSpPr txBox="1">
              <a:spLocks noChangeArrowheads="1"/>
            </p:cNvSpPr>
            <p:nvPr/>
          </p:nvSpPr>
          <p:spPr bwMode="auto">
            <a:xfrm>
              <a:off x="762000" y="3352800"/>
              <a:ext cx="1105431"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Examples</a:t>
              </a:r>
            </a:p>
          </p:txBody>
        </p:sp>
        <p:sp>
          <p:nvSpPr>
            <p:cNvPr id="12" name="Rounded Rectangle 11"/>
            <p:cNvSpPr/>
            <p:nvPr/>
          </p:nvSpPr>
          <p:spPr>
            <a:xfrm>
              <a:off x="2438400" y="1752600"/>
              <a:ext cx="1295400"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3600" b="0" kern="1200" dirty="0">
                  <a:solidFill>
                    <a:prstClr val="black"/>
                  </a:solidFill>
                  <a:latin typeface="Calibri"/>
                </a:rPr>
                <a:t>Stage 1</a:t>
              </a:r>
            </a:p>
            <a:p>
              <a:pPr defTabSz="1828800" fontAlgn="base" hangingPunct="1">
                <a:spcBef>
                  <a:spcPct val="0"/>
                </a:spcBef>
                <a:spcAft>
                  <a:spcPct val="0"/>
                </a:spcAft>
                <a:defRPr/>
              </a:pPr>
              <a:r>
                <a:rPr lang="en-US" sz="3600" b="0" kern="1200" dirty="0">
                  <a:solidFill>
                    <a:prstClr val="black"/>
                  </a:solidFill>
                  <a:latin typeface="Calibri"/>
                </a:rPr>
                <a:t>H</a:t>
              </a:r>
              <a:r>
                <a:rPr lang="en-US" sz="3600" b="0" kern="1200" baseline="-25000" dirty="0">
                  <a:solidFill>
                    <a:prstClr val="black"/>
                  </a:solidFill>
                  <a:latin typeface="Calibri"/>
                </a:rPr>
                <a:t>1</a:t>
              </a:r>
              <a:r>
                <a:rPr lang="en-US" sz="3600" b="0" kern="1200" dirty="0">
                  <a:solidFill>
                    <a:prstClr val="black"/>
                  </a:solidFill>
                  <a:latin typeface="Calibri"/>
                </a:rPr>
                <a:t>(x) &gt; t</a:t>
              </a:r>
              <a:r>
                <a:rPr lang="en-US" sz="3600" b="0" kern="1200" baseline="-25000" dirty="0">
                  <a:solidFill>
                    <a:prstClr val="black"/>
                  </a:solidFill>
                  <a:latin typeface="Calibri"/>
                </a:rPr>
                <a:t>1</a:t>
              </a:r>
              <a:r>
                <a:rPr lang="en-US" sz="3600" b="0" kern="1200" dirty="0">
                  <a:solidFill>
                    <a:prstClr val="black"/>
                  </a:solidFill>
                  <a:latin typeface="Calibri"/>
                </a:rPr>
                <a:t>?</a:t>
              </a:r>
            </a:p>
          </p:txBody>
        </p:sp>
        <p:sp>
          <p:nvSpPr>
            <p:cNvPr id="13" name="Right Arrow 12"/>
            <p:cNvSpPr/>
            <p:nvPr/>
          </p:nvSpPr>
          <p:spPr>
            <a:xfrm>
              <a:off x="3886200" y="2133600"/>
              <a:ext cx="5334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4" name="Right Arrow 13"/>
            <p:cNvSpPr/>
            <p:nvPr/>
          </p:nvSpPr>
          <p:spPr>
            <a:xfrm rot="5400000">
              <a:off x="2781300" y="31623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5" name="Right Arrow 14"/>
            <p:cNvSpPr/>
            <p:nvPr/>
          </p:nvSpPr>
          <p:spPr>
            <a:xfrm>
              <a:off x="1905000" y="2057400"/>
              <a:ext cx="381000" cy="4572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32783" name="TextBox 15"/>
            <p:cNvSpPr txBox="1">
              <a:spLocks noChangeArrowheads="1"/>
            </p:cNvSpPr>
            <p:nvPr/>
          </p:nvSpPr>
          <p:spPr bwMode="auto">
            <a:xfrm>
              <a:off x="2743200" y="3810000"/>
              <a:ext cx="746358"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Reject</a:t>
              </a:r>
            </a:p>
          </p:txBody>
        </p:sp>
        <p:sp>
          <p:nvSpPr>
            <p:cNvPr id="32784" name="TextBox 16"/>
            <p:cNvSpPr txBox="1">
              <a:spLocks noChangeArrowheads="1"/>
            </p:cNvSpPr>
            <p:nvPr/>
          </p:nvSpPr>
          <p:spPr bwMode="auto">
            <a:xfrm>
              <a:off x="3352800" y="3048000"/>
              <a:ext cx="387286"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No</a:t>
              </a:r>
            </a:p>
          </p:txBody>
        </p:sp>
        <p:sp>
          <p:nvSpPr>
            <p:cNvPr id="32785" name="TextBox 17"/>
            <p:cNvSpPr txBox="1">
              <a:spLocks noChangeArrowheads="1"/>
            </p:cNvSpPr>
            <p:nvPr/>
          </p:nvSpPr>
          <p:spPr bwMode="auto">
            <a:xfrm>
              <a:off x="3810000" y="1676400"/>
              <a:ext cx="468686"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Yes</a:t>
              </a:r>
            </a:p>
          </p:txBody>
        </p:sp>
        <p:sp>
          <p:nvSpPr>
            <p:cNvPr id="19" name="Rounded Rectangle 18"/>
            <p:cNvSpPr/>
            <p:nvPr/>
          </p:nvSpPr>
          <p:spPr>
            <a:xfrm>
              <a:off x="4511675" y="1768475"/>
              <a:ext cx="1279525"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3600" b="0" kern="1200" dirty="0">
                  <a:solidFill>
                    <a:prstClr val="black"/>
                  </a:solidFill>
                  <a:latin typeface="Calibri"/>
                </a:rPr>
                <a:t>Stage 2</a:t>
              </a:r>
            </a:p>
            <a:p>
              <a:pPr defTabSz="1828800" fontAlgn="base" hangingPunct="1">
                <a:spcBef>
                  <a:spcPct val="0"/>
                </a:spcBef>
                <a:spcAft>
                  <a:spcPct val="0"/>
                </a:spcAft>
                <a:defRPr/>
              </a:pPr>
              <a:r>
                <a:rPr lang="en-US" sz="3600" b="0" kern="1200" dirty="0">
                  <a:solidFill>
                    <a:prstClr val="black"/>
                  </a:solidFill>
                  <a:latin typeface="Calibri"/>
                </a:rPr>
                <a:t>H</a:t>
              </a:r>
              <a:r>
                <a:rPr lang="en-US" sz="3600" b="0" kern="1200" baseline="-25000" dirty="0">
                  <a:solidFill>
                    <a:prstClr val="black"/>
                  </a:solidFill>
                  <a:latin typeface="Calibri"/>
                </a:rPr>
                <a:t>2</a:t>
              </a:r>
              <a:r>
                <a:rPr lang="en-US" sz="3600" b="0" kern="1200" dirty="0">
                  <a:solidFill>
                    <a:prstClr val="black"/>
                  </a:solidFill>
                  <a:latin typeface="Calibri"/>
                </a:rPr>
                <a:t>(x) &gt; t</a:t>
              </a:r>
              <a:r>
                <a:rPr lang="en-US" sz="3600" b="0" kern="1200" baseline="-25000" dirty="0">
                  <a:solidFill>
                    <a:prstClr val="black"/>
                  </a:solidFill>
                  <a:latin typeface="Calibri"/>
                </a:rPr>
                <a:t>2</a:t>
              </a:r>
              <a:r>
                <a:rPr lang="en-US" sz="3600" b="0" kern="1200" dirty="0">
                  <a:solidFill>
                    <a:prstClr val="black"/>
                  </a:solidFill>
                  <a:latin typeface="Calibri"/>
                </a:rPr>
                <a:t>?</a:t>
              </a:r>
            </a:p>
          </p:txBody>
        </p:sp>
        <p:sp>
          <p:nvSpPr>
            <p:cNvPr id="20" name="Rounded Rectangle 19"/>
            <p:cNvSpPr/>
            <p:nvPr/>
          </p:nvSpPr>
          <p:spPr>
            <a:xfrm>
              <a:off x="6553200" y="1752600"/>
              <a:ext cx="1295400" cy="1066800"/>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3600" b="0" kern="1200" dirty="0">
                  <a:solidFill>
                    <a:prstClr val="black"/>
                  </a:solidFill>
                  <a:latin typeface="Calibri"/>
                </a:rPr>
                <a:t>Stage N</a:t>
              </a:r>
            </a:p>
            <a:p>
              <a:pPr defTabSz="1828800" fontAlgn="base" hangingPunct="1">
                <a:spcBef>
                  <a:spcPct val="0"/>
                </a:spcBef>
                <a:spcAft>
                  <a:spcPct val="0"/>
                </a:spcAft>
                <a:defRPr/>
              </a:pPr>
              <a:r>
                <a:rPr lang="en-US" sz="3600" b="0" kern="1200" dirty="0">
                  <a:solidFill>
                    <a:prstClr val="black"/>
                  </a:solidFill>
                  <a:latin typeface="Calibri"/>
                </a:rPr>
                <a:t>H</a:t>
              </a:r>
              <a:r>
                <a:rPr lang="en-US" sz="3600" b="0" kern="1200" baseline="-25000" dirty="0">
                  <a:solidFill>
                    <a:prstClr val="black"/>
                  </a:solidFill>
                  <a:latin typeface="Calibri"/>
                </a:rPr>
                <a:t>N</a:t>
              </a:r>
              <a:r>
                <a:rPr lang="en-US" sz="3600" b="0" kern="1200" dirty="0">
                  <a:solidFill>
                    <a:prstClr val="black"/>
                  </a:solidFill>
                  <a:latin typeface="Calibri"/>
                </a:rPr>
                <a:t>(x) &gt; </a:t>
              </a:r>
              <a:r>
                <a:rPr lang="en-US" sz="3600" b="0" kern="1200" dirty="0" err="1">
                  <a:solidFill>
                    <a:prstClr val="black"/>
                  </a:solidFill>
                  <a:latin typeface="Calibri"/>
                </a:rPr>
                <a:t>t</a:t>
              </a:r>
              <a:r>
                <a:rPr lang="en-US" sz="3600" b="0" kern="1200" baseline="-25000" dirty="0" err="1">
                  <a:solidFill>
                    <a:prstClr val="black"/>
                  </a:solidFill>
                  <a:latin typeface="Calibri"/>
                </a:rPr>
                <a:t>N</a:t>
              </a:r>
              <a:r>
                <a:rPr lang="en-US" sz="3600" b="0" kern="1200" dirty="0">
                  <a:solidFill>
                    <a:prstClr val="black"/>
                  </a:solidFill>
                  <a:latin typeface="Calibri"/>
                </a:rPr>
                <a:t>?</a:t>
              </a:r>
            </a:p>
          </p:txBody>
        </p:sp>
        <p:sp>
          <p:nvSpPr>
            <p:cNvPr id="21" name="Right Arrow 20"/>
            <p:cNvSpPr/>
            <p:nvPr/>
          </p:nvSpPr>
          <p:spPr>
            <a:xfrm>
              <a:off x="7924800" y="2133600"/>
              <a:ext cx="5334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32789" name="TextBox 21"/>
            <p:cNvSpPr txBox="1">
              <a:spLocks noChangeArrowheads="1"/>
            </p:cNvSpPr>
            <p:nvPr/>
          </p:nvSpPr>
          <p:spPr bwMode="auto">
            <a:xfrm>
              <a:off x="7848600" y="1676400"/>
              <a:ext cx="468686"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Yes</a:t>
              </a:r>
            </a:p>
          </p:txBody>
        </p:sp>
        <p:sp>
          <p:nvSpPr>
            <p:cNvPr id="32790" name="TextBox 22"/>
            <p:cNvSpPr txBox="1">
              <a:spLocks noChangeArrowheads="1"/>
            </p:cNvSpPr>
            <p:nvPr/>
          </p:nvSpPr>
          <p:spPr bwMode="auto">
            <a:xfrm>
              <a:off x="5883275" y="1981200"/>
              <a:ext cx="451406" cy="477054"/>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5600" b="0" kern="1200">
                  <a:solidFill>
                    <a:prstClr val="black"/>
                  </a:solidFill>
                  <a:latin typeface="Arial" charset="0"/>
                </a:rPr>
                <a:t>…</a:t>
              </a:r>
            </a:p>
          </p:txBody>
        </p:sp>
        <p:sp>
          <p:nvSpPr>
            <p:cNvPr id="32791" name="TextBox 23"/>
            <p:cNvSpPr txBox="1">
              <a:spLocks noChangeArrowheads="1"/>
            </p:cNvSpPr>
            <p:nvPr/>
          </p:nvSpPr>
          <p:spPr bwMode="auto">
            <a:xfrm>
              <a:off x="8447088" y="2209800"/>
              <a:ext cx="605294"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Pass</a:t>
              </a:r>
            </a:p>
          </p:txBody>
        </p:sp>
        <p:sp>
          <p:nvSpPr>
            <p:cNvPr id="25" name="Right Arrow 24"/>
            <p:cNvSpPr/>
            <p:nvPr/>
          </p:nvSpPr>
          <p:spPr>
            <a:xfrm rot="5400000">
              <a:off x="4686300" y="31623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32793" name="TextBox 25"/>
            <p:cNvSpPr txBox="1">
              <a:spLocks noChangeArrowheads="1"/>
            </p:cNvSpPr>
            <p:nvPr/>
          </p:nvSpPr>
          <p:spPr bwMode="auto">
            <a:xfrm>
              <a:off x="4648200" y="3810000"/>
              <a:ext cx="746358"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Reject</a:t>
              </a:r>
            </a:p>
          </p:txBody>
        </p:sp>
        <p:sp>
          <p:nvSpPr>
            <p:cNvPr id="32794" name="TextBox 26"/>
            <p:cNvSpPr txBox="1">
              <a:spLocks noChangeArrowheads="1"/>
            </p:cNvSpPr>
            <p:nvPr/>
          </p:nvSpPr>
          <p:spPr bwMode="auto">
            <a:xfrm>
              <a:off x="5257800" y="3048000"/>
              <a:ext cx="387286"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No</a:t>
              </a:r>
            </a:p>
          </p:txBody>
        </p:sp>
        <p:sp>
          <p:nvSpPr>
            <p:cNvPr id="28" name="Right Arrow 27"/>
            <p:cNvSpPr/>
            <p:nvPr/>
          </p:nvSpPr>
          <p:spPr>
            <a:xfrm rot="5400000">
              <a:off x="6819900" y="3086100"/>
              <a:ext cx="762000" cy="381000"/>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32796" name="TextBox 28"/>
            <p:cNvSpPr txBox="1">
              <a:spLocks noChangeArrowheads="1"/>
            </p:cNvSpPr>
            <p:nvPr/>
          </p:nvSpPr>
          <p:spPr bwMode="auto">
            <a:xfrm>
              <a:off x="6781800" y="3733800"/>
              <a:ext cx="746358"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Reject</a:t>
              </a:r>
            </a:p>
          </p:txBody>
        </p:sp>
        <p:sp>
          <p:nvSpPr>
            <p:cNvPr id="32797" name="TextBox 29"/>
            <p:cNvSpPr txBox="1">
              <a:spLocks noChangeArrowheads="1"/>
            </p:cNvSpPr>
            <p:nvPr/>
          </p:nvSpPr>
          <p:spPr bwMode="auto">
            <a:xfrm>
              <a:off x="7391400" y="2971800"/>
              <a:ext cx="387286" cy="323166"/>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No</a:t>
              </a:r>
            </a:p>
          </p:txBody>
        </p:sp>
      </p:grpSp>
      <p:sp>
        <p:nvSpPr>
          <p:cNvPr id="33820" name="Content Placeholder 2"/>
          <p:cNvSpPr>
            <a:spLocks noGrp="1"/>
          </p:cNvSpPr>
          <p:nvPr>
            <p:ph idx="1"/>
          </p:nvPr>
        </p:nvSpPr>
        <p:spPr/>
        <p:txBody>
          <a:bodyPr>
            <a:normAutofit lnSpcReduction="10000"/>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sz="5600" dirty="0"/>
          </a:p>
          <a:p>
            <a:pPr>
              <a:defRPr/>
            </a:pPr>
            <a:endParaRPr lang="en-US" sz="5600" dirty="0"/>
          </a:p>
          <a:p>
            <a:pPr>
              <a:defRPr/>
            </a:pPr>
            <a:r>
              <a:rPr lang="en-US" sz="5600" dirty="0"/>
              <a:t>Choose threshold for low false negative rate</a:t>
            </a:r>
          </a:p>
          <a:p>
            <a:pPr>
              <a:defRPr/>
            </a:pPr>
            <a:r>
              <a:rPr lang="en-US" sz="5600" dirty="0"/>
              <a:t>Fast classifiers early in cascade</a:t>
            </a:r>
          </a:p>
          <a:p>
            <a:pPr>
              <a:defRPr/>
            </a:pPr>
            <a:r>
              <a:rPr lang="en-US" sz="5600" dirty="0"/>
              <a:t>Slow classifiers later, but most examples don’t get there</a:t>
            </a:r>
          </a:p>
          <a:p>
            <a:pPr lvl="1">
              <a:buFont typeface="Arial" charset="0"/>
              <a:buNone/>
              <a:defRPr/>
            </a:pPr>
            <a:endParaRPr lang="en-US" sz="4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Features that are fast to compute</a:t>
            </a:r>
          </a:p>
        </p:txBody>
      </p:sp>
      <p:sp>
        <p:nvSpPr>
          <p:cNvPr id="21507" name="Content Placeholder 2"/>
          <p:cNvSpPr>
            <a:spLocks noGrp="1"/>
          </p:cNvSpPr>
          <p:nvPr>
            <p:ph idx="1"/>
          </p:nvPr>
        </p:nvSpPr>
        <p:spPr/>
        <p:txBody>
          <a:bodyPr/>
          <a:lstStyle/>
          <a:p>
            <a:r>
              <a:rPr lang="en-US" dirty="0"/>
              <a:t>“</a:t>
            </a:r>
            <a:r>
              <a:rPr lang="en-US" dirty="0" err="1"/>
              <a:t>Haar</a:t>
            </a:r>
            <a:r>
              <a:rPr lang="en-US" dirty="0"/>
              <a:t>-like features”</a:t>
            </a:r>
          </a:p>
          <a:p>
            <a:pPr lvl="1"/>
            <a:r>
              <a:rPr lang="en-US" dirty="0"/>
              <a:t>Differences of sums of intensity</a:t>
            </a:r>
          </a:p>
          <a:p>
            <a:pPr lvl="1"/>
            <a:r>
              <a:rPr lang="en-US" dirty="0"/>
              <a:t>Thousands, computed at various positions and scales within detection window</a:t>
            </a:r>
          </a:p>
        </p:txBody>
      </p:sp>
      <p:sp>
        <p:nvSpPr>
          <p:cNvPr id="25" name="Rectangle 4"/>
          <p:cNvSpPr>
            <a:spLocks noChangeArrowheads="1"/>
          </p:cNvSpPr>
          <p:nvPr/>
        </p:nvSpPr>
        <p:spPr bwMode="auto">
          <a:xfrm>
            <a:off x="4267200" y="9906000"/>
            <a:ext cx="609600" cy="9144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26" name="Rectangle 5"/>
          <p:cNvSpPr>
            <a:spLocks noChangeArrowheads="1"/>
          </p:cNvSpPr>
          <p:nvPr/>
        </p:nvSpPr>
        <p:spPr bwMode="auto">
          <a:xfrm>
            <a:off x="3657600" y="9906000"/>
            <a:ext cx="609600" cy="9144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27" name="Rectangle 10"/>
          <p:cNvSpPr>
            <a:spLocks noChangeArrowheads="1"/>
          </p:cNvSpPr>
          <p:nvPr/>
        </p:nvSpPr>
        <p:spPr bwMode="auto">
          <a:xfrm>
            <a:off x="5334000" y="10363200"/>
            <a:ext cx="2590800" cy="4572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28" name="Rectangle 11"/>
          <p:cNvSpPr>
            <a:spLocks noChangeArrowheads="1"/>
          </p:cNvSpPr>
          <p:nvPr/>
        </p:nvSpPr>
        <p:spPr bwMode="auto">
          <a:xfrm>
            <a:off x="5334000" y="9906000"/>
            <a:ext cx="2590800" cy="4572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29" name="Rectangle 12"/>
          <p:cNvSpPr>
            <a:spLocks noChangeArrowheads="1"/>
          </p:cNvSpPr>
          <p:nvPr/>
        </p:nvSpPr>
        <p:spPr bwMode="auto">
          <a:xfrm>
            <a:off x="10820400" y="9601200"/>
            <a:ext cx="914400" cy="6096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0" name="Rectangle 13"/>
          <p:cNvSpPr>
            <a:spLocks noChangeArrowheads="1"/>
          </p:cNvSpPr>
          <p:nvPr/>
        </p:nvSpPr>
        <p:spPr bwMode="auto">
          <a:xfrm>
            <a:off x="10820400" y="10210800"/>
            <a:ext cx="914400" cy="6096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1" name="Rectangle 14"/>
          <p:cNvSpPr>
            <a:spLocks noChangeArrowheads="1"/>
          </p:cNvSpPr>
          <p:nvPr/>
        </p:nvSpPr>
        <p:spPr bwMode="auto">
          <a:xfrm>
            <a:off x="13106400" y="9448800"/>
            <a:ext cx="457200" cy="13716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2" name="Rectangle 15"/>
          <p:cNvSpPr>
            <a:spLocks noChangeArrowheads="1"/>
          </p:cNvSpPr>
          <p:nvPr/>
        </p:nvSpPr>
        <p:spPr bwMode="auto">
          <a:xfrm>
            <a:off x="12649200" y="9448800"/>
            <a:ext cx="457200" cy="13716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3" name="Rectangle 16"/>
          <p:cNvSpPr>
            <a:spLocks noChangeArrowheads="1"/>
          </p:cNvSpPr>
          <p:nvPr/>
        </p:nvSpPr>
        <p:spPr bwMode="auto">
          <a:xfrm>
            <a:off x="10820400" y="8991600"/>
            <a:ext cx="914400" cy="6096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4" name="Rectangle 17"/>
          <p:cNvSpPr>
            <a:spLocks noChangeArrowheads="1"/>
          </p:cNvSpPr>
          <p:nvPr/>
        </p:nvSpPr>
        <p:spPr bwMode="auto">
          <a:xfrm>
            <a:off x="12192000" y="9448800"/>
            <a:ext cx="457200" cy="13716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5" name="Rectangle 18"/>
          <p:cNvSpPr>
            <a:spLocks noChangeArrowheads="1"/>
          </p:cNvSpPr>
          <p:nvPr/>
        </p:nvSpPr>
        <p:spPr bwMode="auto">
          <a:xfrm>
            <a:off x="16459200" y="9601200"/>
            <a:ext cx="762000" cy="6096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6" name="Rectangle 19"/>
          <p:cNvSpPr>
            <a:spLocks noChangeArrowheads="1"/>
          </p:cNvSpPr>
          <p:nvPr/>
        </p:nvSpPr>
        <p:spPr bwMode="auto">
          <a:xfrm>
            <a:off x="16459200" y="10210800"/>
            <a:ext cx="762000" cy="6096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7" name="Rectangle 21"/>
          <p:cNvSpPr>
            <a:spLocks noChangeArrowheads="1"/>
          </p:cNvSpPr>
          <p:nvPr/>
        </p:nvSpPr>
        <p:spPr bwMode="auto">
          <a:xfrm>
            <a:off x="17221200" y="9601200"/>
            <a:ext cx="762000" cy="6096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8" name="Rectangle 22"/>
          <p:cNvSpPr>
            <a:spLocks noChangeArrowheads="1"/>
          </p:cNvSpPr>
          <p:nvPr/>
        </p:nvSpPr>
        <p:spPr bwMode="auto">
          <a:xfrm>
            <a:off x="17221200" y="10210800"/>
            <a:ext cx="762000" cy="6096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39" name="Rectangle 23"/>
          <p:cNvSpPr>
            <a:spLocks noChangeArrowheads="1"/>
          </p:cNvSpPr>
          <p:nvPr/>
        </p:nvSpPr>
        <p:spPr bwMode="auto">
          <a:xfrm>
            <a:off x="18897600" y="9753600"/>
            <a:ext cx="457200" cy="10668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40" name="Rectangle 24"/>
          <p:cNvSpPr>
            <a:spLocks noChangeArrowheads="1"/>
          </p:cNvSpPr>
          <p:nvPr/>
        </p:nvSpPr>
        <p:spPr bwMode="auto">
          <a:xfrm>
            <a:off x="18440400" y="9753600"/>
            <a:ext cx="457200" cy="10668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41" name="Rectangle 25"/>
          <p:cNvSpPr>
            <a:spLocks noChangeArrowheads="1"/>
          </p:cNvSpPr>
          <p:nvPr/>
        </p:nvSpPr>
        <p:spPr bwMode="auto">
          <a:xfrm>
            <a:off x="18440400" y="8686800"/>
            <a:ext cx="457200" cy="10668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42" name="Rectangle 26"/>
          <p:cNvSpPr>
            <a:spLocks noChangeArrowheads="1"/>
          </p:cNvSpPr>
          <p:nvPr/>
        </p:nvSpPr>
        <p:spPr bwMode="auto">
          <a:xfrm>
            <a:off x="18897600" y="8686800"/>
            <a:ext cx="457200" cy="1066800"/>
          </a:xfrm>
          <a:prstGeom prst="rect">
            <a:avLst/>
          </a:prstGeom>
          <a:solidFill>
            <a:srgbClr val="808080"/>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43" name="Text Box 27"/>
          <p:cNvSpPr txBox="1">
            <a:spLocks noChangeArrowheads="1"/>
          </p:cNvSpPr>
          <p:nvPr/>
        </p:nvSpPr>
        <p:spPr bwMode="auto">
          <a:xfrm>
            <a:off x="3048000" y="11125200"/>
            <a:ext cx="5334000" cy="646331"/>
          </a:xfrm>
          <a:prstGeom prst="rect">
            <a:avLst/>
          </a:prstGeom>
          <a:noFill/>
          <a:ln w="9525">
            <a:noFill/>
            <a:miter lim="800000"/>
            <a:headEnd/>
            <a:tailEnd/>
          </a:ln>
          <a:effectLst/>
        </p:spPr>
        <p:txBody>
          <a:bodyPr>
            <a:spAutoFit/>
          </a:bodyPr>
          <a:lstStyle/>
          <a:p>
            <a:pPr defTabSz="1828800" hangingPunct="1">
              <a:spcBef>
                <a:spcPct val="50000"/>
              </a:spcBef>
              <a:defRPr/>
            </a:pPr>
            <a:r>
              <a:rPr lang="en-US" sz="3600" b="0">
                <a:solidFill>
                  <a:sysClr val="windowText" lastClr="000000"/>
                </a:solidFill>
                <a:latin typeface="Arial" charset="0"/>
              </a:rPr>
              <a:t>Two-rectangle features</a:t>
            </a:r>
          </a:p>
        </p:txBody>
      </p:sp>
      <p:sp>
        <p:nvSpPr>
          <p:cNvPr id="44" name="Text Box 28"/>
          <p:cNvSpPr txBox="1">
            <a:spLocks noChangeArrowheads="1"/>
          </p:cNvSpPr>
          <p:nvPr/>
        </p:nvSpPr>
        <p:spPr bwMode="auto">
          <a:xfrm>
            <a:off x="9601200" y="11125200"/>
            <a:ext cx="5638800" cy="646331"/>
          </a:xfrm>
          <a:prstGeom prst="rect">
            <a:avLst/>
          </a:prstGeom>
          <a:noFill/>
          <a:ln w="9525">
            <a:noFill/>
            <a:miter lim="800000"/>
            <a:headEnd/>
            <a:tailEnd/>
          </a:ln>
          <a:effectLst/>
        </p:spPr>
        <p:txBody>
          <a:bodyPr>
            <a:spAutoFit/>
          </a:bodyPr>
          <a:lstStyle/>
          <a:p>
            <a:pPr defTabSz="1828800" hangingPunct="1">
              <a:spcBef>
                <a:spcPct val="50000"/>
              </a:spcBef>
              <a:defRPr/>
            </a:pPr>
            <a:r>
              <a:rPr lang="en-US" sz="3600" b="0">
                <a:solidFill>
                  <a:sysClr val="windowText" lastClr="000000"/>
                </a:solidFill>
                <a:latin typeface="Arial" charset="0"/>
              </a:rPr>
              <a:t>Three-rectangle features</a:t>
            </a:r>
          </a:p>
        </p:txBody>
      </p:sp>
      <p:sp>
        <p:nvSpPr>
          <p:cNvPr id="45" name="Text Box 29"/>
          <p:cNvSpPr txBox="1">
            <a:spLocks noChangeArrowheads="1"/>
          </p:cNvSpPr>
          <p:nvPr/>
        </p:nvSpPr>
        <p:spPr bwMode="auto">
          <a:xfrm>
            <a:off x="15392400" y="11125201"/>
            <a:ext cx="5334000" cy="646331"/>
          </a:xfrm>
          <a:prstGeom prst="rect">
            <a:avLst/>
          </a:prstGeom>
          <a:noFill/>
          <a:ln w="9525">
            <a:noFill/>
            <a:miter lim="800000"/>
            <a:headEnd/>
            <a:tailEnd/>
          </a:ln>
          <a:effectLst/>
        </p:spPr>
        <p:txBody>
          <a:bodyPr>
            <a:spAutoFit/>
          </a:bodyPr>
          <a:lstStyle/>
          <a:p>
            <a:pPr defTabSz="1828800" hangingPunct="1">
              <a:spcBef>
                <a:spcPct val="50000"/>
              </a:spcBef>
              <a:defRPr/>
            </a:pPr>
            <a:r>
              <a:rPr lang="en-US" sz="3600" b="0" dirty="0">
                <a:solidFill>
                  <a:sysClr val="windowText" lastClr="000000"/>
                </a:solidFill>
                <a:latin typeface="Arial" charset="0"/>
              </a:rPr>
              <a:t>Etc.</a:t>
            </a:r>
          </a:p>
        </p:txBody>
      </p:sp>
      <p:sp>
        <p:nvSpPr>
          <p:cNvPr id="21529" name="TextBox 45"/>
          <p:cNvSpPr txBox="1">
            <a:spLocks noChangeArrowheads="1"/>
          </p:cNvSpPr>
          <p:nvPr/>
        </p:nvSpPr>
        <p:spPr bwMode="auto">
          <a:xfrm>
            <a:off x="3505201" y="9144001"/>
            <a:ext cx="595035"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-1</a:t>
            </a:r>
          </a:p>
        </p:txBody>
      </p:sp>
      <p:sp>
        <p:nvSpPr>
          <p:cNvPr id="21530" name="TextBox 46"/>
          <p:cNvSpPr txBox="1">
            <a:spLocks noChangeArrowheads="1"/>
          </p:cNvSpPr>
          <p:nvPr/>
        </p:nvSpPr>
        <p:spPr bwMode="auto">
          <a:xfrm>
            <a:off x="4114801" y="9144001"/>
            <a:ext cx="710451"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t>Integral Images</a:t>
            </a:r>
          </a:p>
        </p:txBody>
      </p:sp>
      <p:sp>
        <p:nvSpPr>
          <p:cNvPr id="22531" name="Content Placeholder 2"/>
          <p:cNvSpPr>
            <a:spLocks noGrp="1"/>
          </p:cNvSpPr>
          <p:nvPr>
            <p:ph idx="1"/>
          </p:nvPr>
        </p:nvSpPr>
        <p:spPr/>
        <p:txBody>
          <a:bodyPr>
            <a:normAutofit/>
          </a:bodyPr>
          <a:lstStyle/>
          <a:p>
            <a:r>
              <a:rPr lang="en-US" sz="4800" dirty="0">
                <a:latin typeface="Courier New" pitchFamily="49" charset="0"/>
                <a:cs typeface="Courier New" pitchFamily="49" charset="0"/>
              </a:rPr>
              <a:t>ii = </a:t>
            </a:r>
            <a:r>
              <a:rPr lang="en-US" sz="4800" dirty="0" err="1">
                <a:latin typeface="Courier New" pitchFamily="49" charset="0"/>
                <a:cs typeface="Courier New" pitchFamily="49" charset="0"/>
              </a:rPr>
              <a:t>cumsum</a:t>
            </a:r>
            <a:r>
              <a:rPr lang="en-US" sz="4800" dirty="0">
                <a:latin typeface="Courier New" pitchFamily="49" charset="0"/>
                <a:cs typeface="Courier New" pitchFamily="49" charset="0"/>
              </a:rPr>
              <a:t>(</a:t>
            </a:r>
            <a:r>
              <a:rPr lang="en-US" sz="4800" dirty="0" err="1">
                <a:latin typeface="Courier New" pitchFamily="49" charset="0"/>
                <a:cs typeface="Courier New" pitchFamily="49" charset="0"/>
              </a:rPr>
              <a:t>cumsum</a:t>
            </a:r>
            <a:r>
              <a:rPr lang="en-US" sz="4800" dirty="0">
                <a:latin typeface="Courier New" pitchFamily="49" charset="0"/>
                <a:cs typeface="Courier New" pitchFamily="49" charset="0"/>
              </a:rPr>
              <a:t>(</a:t>
            </a:r>
            <a:r>
              <a:rPr lang="en-US" sz="4800" dirty="0" err="1">
                <a:latin typeface="Courier New" pitchFamily="49" charset="0"/>
                <a:cs typeface="Courier New" pitchFamily="49" charset="0"/>
              </a:rPr>
              <a:t>im</a:t>
            </a:r>
            <a:r>
              <a:rPr lang="en-US" sz="4800" dirty="0">
                <a:latin typeface="Courier New" pitchFamily="49" charset="0"/>
                <a:cs typeface="Courier New" pitchFamily="49" charset="0"/>
              </a:rPr>
              <a:t>, 1), 2)</a:t>
            </a:r>
          </a:p>
        </p:txBody>
      </p:sp>
      <p:sp>
        <p:nvSpPr>
          <p:cNvPr id="12" name="Rectangle 5"/>
          <p:cNvSpPr>
            <a:spLocks noChangeArrowheads="1"/>
          </p:cNvSpPr>
          <p:nvPr/>
        </p:nvSpPr>
        <p:spPr bwMode="auto">
          <a:xfrm>
            <a:off x="8839200" y="3657600"/>
            <a:ext cx="4572000" cy="3200400"/>
          </a:xfrm>
          <a:prstGeom prst="rect">
            <a:avLst/>
          </a:prstGeom>
          <a:solidFill>
            <a:srgbClr val="FFFFFF"/>
          </a:solidFill>
          <a:ln w="25400">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13" name="Rectangle 9"/>
          <p:cNvSpPr>
            <a:spLocks noChangeArrowheads="1"/>
          </p:cNvSpPr>
          <p:nvPr/>
        </p:nvSpPr>
        <p:spPr bwMode="auto">
          <a:xfrm>
            <a:off x="8839200" y="3657600"/>
            <a:ext cx="2133600" cy="1676400"/>
          </a:xfrm>
          <a:prstGeom prst="rect">
            <a:avLst/>
          </a:prstGeom>
          <a:solidFill>
            <a:srgbClr val="808080"/>
          </a:solidFill>
          <a:ln w="9525">
            <a:solidFill>
              <a:srgbClr val="000000"/>
            </a:solidFill>
            <a:miter lim="800000"/>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14" name="Oval 6"/>
          <p:cNvSpPr>
            <a:spLocks noChangeArrowheads="1"/>
          </p:cNvSpPr>
          <p:nvPr/>
        </p:nvSpPr>
        <p:spPr bwMode="auto">
          <a:xfrm>
            <a:off x="10820400" y="5181600"/>
            <a:ext cx="304800" cy="304800"/>
          </a:xfrm>
          <a:prstGeom prst="ellipse">
            <a:avLst/>
          </a:prstGeom>
          <a:solidFill>
            <a:srgbClr val="000000"/>
          </a:solidFill>
          <a:ln w="9525">
            <a:solidFill>
              <a:srgbClr val="000000"/>
            </a:solidFill>
            <a:round/>
            <a:headEnd/>
            <a:tailEnd/>
          </a:ln>
          <a:effectLst/>
        </p:spPr>
        <p:txBody>
          <a:bodyPr wrap="none" anchor="ctr"/>
          <a:lstStyle/>
          <a:p>
            <a:pPr algn="l" defTabSz="1828800" hangingPunct="1">
              <a:defRPr/>
            </a:pPr>
            <a:endParaRPr lang="en-US" sz="3600" b="0">
              <a:solidFill>
                <a:sysClr val="windowText" lastClr="000000"/>
              </a:solidFill>
              <a:latin typeface="Arial" charset="0"/>
            </a:endParaRPr>
          </a:p>
        </p:txBody>
      </p:sp>
      <p:sp>
        <p:nvSpPr>
          <p:cNvPr id="15" name="Text Box 10"/>
          <p:cNvSpPr txBox="1">
            <a:spLocks noChangeArrowheads="1"/>
          </p:cNvSpPr>
          <p:nvPr/>
        </p:nvSpPr>
        <p:spPr bwMode="auto">
          <a:xfrm>
            <a:off x="11125200" y="5334001"/>
            <a:ext cx="1371600" cy="646331"/>
          </a:xfrm>
          <a:prstGeom prst="rect">
            <a:avLst/>
          </a:prstGeom>
          <a:noFill/>
          <a:ln w="9525">
            <a:noFill/>
            <a:miter lim="800000"/>
            <a:headEnd/>
            <a:tailEnd/>
          </a:ln>
          <a:effectLst/>
        </p:spPr>
        <p:txBody>
          <a:bodyPr>
            <a:spAutoFit/>
          </a:bodyPr>
          <a:lstStyle/>
          <a:p>
            <a:pPr algn="l" defTabSz="1828800" hangingPunct="1">
              <a:spcBef>
                <a:spcPct val="50000"/>
              </a:spcBef>
              <a:defRPr/>
            </a:pPr>
            <a:r>
              <a:rPr lang="en-US" sz="3600" b="0">
                <a:solidFill>
                  <a:sysClr val="windowText" lastClr="000000"/>
                </a:solidFill>
                <a:latin typeface="Arial" charset="0"/>
              </a:rPr>
              <a:t>x, y</a:t>
            </a:r>
          </a:p>
        </p:txBody>
      </p:sp>
      <p:sp>
        <p:nvSpPr>
          <p:cNvPr id="16" name="Text Box 12"/>
          <p:cNvSpPr txBox="1">
            <a:spLocks noChangeArrowheads="1"/>
          </p:cNvSpPr>
          <p:nvPr/>
        </p:nvSpPr>
        <p:spPr bwMode="auto">
          <a:xfrm>
            <a:off x="4724400" y="7010401"/>
            <a:ext cx="11887200" cy="646331"/>
          </a:xfrm>
          <a:prstGeom prst="rect">
            <a:avLst/>
          </a:prstGeom>
          <a:noFill/>
          <a:ln w="9525">
            <a:noFill/>
            <a:miter lim="800000"/>
            <a:headEnd/>
            <a:tailEnd/>
          </a:ln>
          <a:effectLst/>
        </p:spPr>
        <p:txBody>
          <a:bodyPr>
            <a:spAutoFit/>
          </a:bodyPr>
          <a:lstStyle/>
          <a:p>
            <a:pPr algn="l" defTabSz="1828800" hangingPunct="1">
              <a:spcBef>
                <a:spcPct val="50000"/>
              </a:spcBef>
              <a:defRPr/>
            </a:pPr>
            <a:r>
              <a:rPr lang="en-US" sz="3600" b="0" dirty="0">
                <a:solidFill>
                  <a:sysClr val="windowText" lastClr="000000"/>
                </a:solidFill>
                <a:latin typeface="Arial" charset="0"/>
              </a:rPr>
              <a:t>ii(</a:t>
            </a:r>
            <a:r>
              <a:rPr lang="en-US" sz="3600" b="0" dirty="0" err="1">
                <a:solidFill>
                  <a:sysClr val="windowText" lastClr="000000"/>
                </a:solidFill>
                <a:latin typeface="Arial" charset="0"/>
              </a:rPr>
              <a:t>x,y</a:t>
            </a:r>
            <a:r>
              <a:rPr lang="en-US" sz="3600" b="0" dirty="0">
                <a:solidFill>
                  <a:sysClr val="windowText" lastClr="000000"/>
                </a:solidFill>
                <a:latin typeface="Arial" charset="0"/>
              </a:rPr>
              <a:t>) = Sum of the values in the grey region</a:t>
            </a:r>
          </a:p>
        </p:txBody>
      </p:sp>
      <p:pic>
        <p:nvPicPr>
          <p:cNvPr id="16388" name="Picture 4"/>
          <p:cNvPicPr>
            <a:picLocks noChangeAspect="1" noChangeArrowheads="1"/>
          </p:cNvPicPr>
          <p:nvPr/>
        </p:nvPicPr>
        <p:blipFill>
          <a:blip r:embed="rId2" cstate="print"/>
          <a:srcRect/>
          <a:stretch>
            <a:fillRect/>
          </a:stretch>
        </p:blipFill>
        <p:spPr bwMode="auto">
          <a:xfrm>
            <a:off x="4267200" y="8229600"/>
            <a:ext cx="6264276" cy="4876800"/>
          </a:xfrm>
          <a:prstGeom prst="rect">
            <a:avLst/>
          </a:prstGeom>
          <a:noFill/>
          <a:ln w="9525">
            <a:noFill/>
            <a:miter lim="800000"/>
            <a:headEnd/>
            <a:tailEnd/>
          </a:ln>
        </p:spPr>
      </p:pic>
      <p:sp>
        <p:nvSpPr>
          <p:cNvPr id="18" name="TextBox 17"/>
          <p:cNvSpPr txBox="1">
            <a:spLocks noChangeArrowheads="1"/>
          </p:cNvSpPr>
          <p:nvPr/>
        </p:nvSpPr>
        <p:spPr bwMode="auto">
          <a:xfrm>
            <a:off x="12192001" y="11582401"/>
            <a:ext cx="5737661"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How to compute A+D-B-C?</a:t>
            </a:r>
          </a:p>
        </p:txBody>
      </p:sp>
      <p:sp>
        <p:nvSpPr>
          <p:cNvPr id="19" name="TextBox 18"/>
          <p:cNvSpPr txBox="1">
            <a:spLocks noChangeArrowheads="1"/>
          </p:cNvSpPr>
          <p:nvPr/>
        </p:nvSpPr>
        <p:spPr bwMode="auto">
          <a:xfrm>
            <a:off x="12192000" y="9448801"/>
            <a:ext cx="4673074"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How to compute 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7200" dirty="0"/>
              <a:t>Feature selection with </a:t>
            </a:r>
            <a:r>
              <a:rPr lang="en-US" sz="7200" dirty="0" err="1"/>
              <a:t>Adaboost</a:t>
            </a:r>
            <a:endParaRPr lang="en-US" sz="7200" dirty="0"/>
          </a:p>
        </p:txBody>
      </p:sp>
      <p:sp>
        <p:nvSpPr>
          <p:cNvPr id="23555" name="Content Placeholder 2"/>
          <p:cNvSpPr>
            <a:spLocks noGrp="1"/>
          </p:cNvSpPr>
          <p:nvPr>
            <p:ph idx="1"/>
          </p:nvPr>
        </p:nvSpPr>
        <p:spPr>
          <a:xfrm>
            <a:off x="1219200" y="1981201"/>
            <a:ext cx="22577502" cy="10271126"/>
          </a:xfrm>
        </p:spPr>
        <p:txBody>
          <a:bodyPr>
            <a:normAutofit/>
          </a:bodyPr>
          <a:lstStyle/>
          <a:p>
            <a:endParaRPr lang="en-US" dirty="0"/>
          </a:p>
          <a:p>
            <a:r>
              <a:rPr lang="en-US" dirty="0"/>
              <a:t>Create a large pool of features (180K)</a:t>
            </a:r>
          </a:p>
          <a:p>
            <a:r>
              <a:rPr lang="en-US" dirty="0"/>
              <a:t>Select features that are discriminative and work well together</a:t>
            </a:r>
          </a:p>
          <a:p>
            <a:pPr lvl="1"/>
            <a:r>
              <a:rPr lang="en-US" dirty="0"/>
              <a:t>“Weak learner” = feature + threshold + parity</a:t>
            </a:r>
          </a:p>
          <a:p>
            <a:endParaRPr lang="en-US" dirty="0"/>
          </a:p>
          <a:p>
            <a:endParaRPr lang="en-US" dirty="0"/>
          </a:p>
          <a:p>
            <a:pPr lvl="1"/>
            <a:r>
              <a:rPr lang="en-US" dirty="0"/>
              <a:t>Choose weak learner that minimizes error on the weighted training set</a:t>
            </a:r>
          </a:p>
          <a:p>
            <a:pPr lvl="1"/>
            <a:r>
              <a:rPr lang="en-US" dirty="0"/>
              <a:t>Reweight</a:t>
            </a:r>
          </a:p>
        </p:txBody>
      </p:sp>
      <p:pic>
        <p:nvPicPr>
          <p:cNvPr id="23556" name="Picture 5"/>
          <p:cNvPicPr>
            <a:picLocks noChangeAspect="1" noChangeArrowheads="1"/>
          </p:cNvPicPr>
          <p:nvPr/>
        </p:nvPicPr>
        <p:blipFill>
          <a:blip r:embed="rId2" cstate="print"/>
          <a:srcRect/>
          <a:stretch>
            <a:fillRect/>
          </a:stretch>
        </p:blipFill>
        <p:spPr bwMode="auto">
          <a:xfrm>
            <a:off x="8077200" y="7058024"/>
            <a:ext cx="7759700" cy="178117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Adaboost</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1" y="2"/>
            <a:ext cx="8829362"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2 selected features</a:t>
            </a:r>
          </a:p>
        </p:txBody>
      </p:sp>
      <p:pic>
        <p:nvPicPr>
          <p:cNvPr id="100354" name="Picture 2" descr="http://learning.cis.upenn.edu/cis520_fall2009/uploads/Lectures/viola_jones_first2.png"/>
          <p:cNvPicPr>
            <a:picLocks noChangeAspect="1" noChangeArrowheads="1"/>
          </p:cNvPicPr>
          <p:nvPr/>
        </p:nvPicPr>
        <p:blipFill>
          <a:blip r:embed="rId2" cstate="print"/>
          <a:srcRect/>
          <a:stretch>
            <a:fillRect/>
          </a:stretch>
        </p:blipFill>
        <p:spPr bwMode="auto">
          <a:xfrm>
            <a:off x="5791201" y="3810000"/>
            <a:ext cx="12439650" cy="7010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Challenges in modeling the object class</a:t>
            </a:r>
          </a:p>
        </p:txBody>
      </p:sp>
      <p:pic>
        <p:nvPicPr>
          <p:cNvPr id="4" name="Picture 3" descr="koala12"/>
          <p:cNvPicPr>
            <a:picLocks noChangeAspect="1" noChangeArrowheads="1"/>
          </p:cNvPicPr>
          <p:nvPr/>
        </p:nvPicPr>
        <p:blipFill>
          <a:blip r:embed="rId2"/>
          <a:srcRect/>
          <a:stretch>
            <a:fillRect/>
          </a:stretch>
        </p:blipFill>
        <p:spPr bwMode="auto">
          <a:xfrm>
            <a:off x="4070351" y="2679700"/>
            <a:ext cx="3206750" cy="3657600"/>
          </a:xfrm>
          <a:prstGeom prst="rect">
            <a:avLst/>
          </a:prstGeom>
          <a:noFill/>
          <a:ln w="9525">
            <a:noFill/>
            <a:miter lim="800000"/>
            <a:headEnd/>
            <a:tailEnd/>
          </a:ln>
        </p:spPr>
      </p:pic>
      <p:pic>
        <p:nvPicPr>
          <p:cNvPr id="5" name="Picture 4" descr="koala2"/>
          <p:cNvPicPr>
            <a:picLocks noChangeAspect="1" noChangeArrowheads="1"/>
          </p:cNvPicPr>
          <p:nvPr/>
        </p:nvPicPr>
        <p:blipFill>
          <a:blip r:embed="rId3"/>
          <a:srcRect/>
          <a:stretch>
            <a:fillRect/>
          </a:stretch>
        </p:blipFill>
        <p:spPr bwMode="auto">
          <a:xfrm>
            <a:off x="11798300" y="3146427"/>
            <a:ext cx="4254500" cy="3190874"/>
          </a:xfrm>
          <a:prstGeom prst="rect">
            <a:avLst/>
          </a:prstGeom>
          <a:noFill/>
          <a:ln w="9525">
            <a:noFill/>
            <a:miter lim="800000"/>
            <a:headEnd/>
            <a:tailEnd/>
          </a:ln>
        </p:spPr>
      </p:pic>
      <p:sp>
        <p:nvSpPr>
          <p:cNvPr id="6" name="Text Box 5"/>
          <p:cNvSpPr txBox="1">
            <a:spLocks noChangeArrowheads="1"/>
          </p:cNvSpPr>
          <p:nvPr/>
        </p:nvSpPr>
        <p:spPr bwMode="auto">
          <a:xfrm>
            <a:off x="3956051" y="6337300"/>
            <a:ext cx="3663950" cy="769441"/>
          </a:xfrm>
          <a:prstGeom prst="rect">
            <a:avLst/>
          </a:prstGeom>
          <a:noFill/>
          <a:ln w="9525">
            <a:noFill/>
            <a:miter lim="800000"/>
            <a:headEnd/>
            <a:tailEnd/>
          </a:ln>
        </p:spPr>
        <p:txBody>
          <a:bodyPr>
            <a:spAutoFit/>
          </a:bodyPr>
          <a:lstStyle/>
          <a:p>
            <a:pPr algn="l" defTabSz="1828800" fontAlgn="base" hangingPunct="1">
              <a:spcBef>
                <a:spcPct val="50000"/>
              </a:spcBef>
              <a:spcAft>
                <a:spcPct val="0"/>
              </a:spcAft>
            </a:pPr>
            <a:r>
              <a:rPr lang="en-US" sz="4400" b="0" kern="1200">
                <a:latin typeface="Arial" charset="0"/>
                <a:cs typeface="Arial" charset="0"/>
              </a:rPr>
              <a:t>Illumination</a:t>
            </a:r>
          </a:p>
        </p:txBody>
      </p:sp>
      <p:pic>
        <p:nvPicPr>
          <p:cNvPr id="7" name="Picture 6" descr="koala5"/>
          <p:cNvPicPr>
            <a:picLocks noChangeAspect="1" noChangeArrowheads="1"/>
          </p:cNvPicPr>
          <p:nvPr/>
        </p:nvPicPr>
        <p:blipFill>
          <a:blip r:embed="rId4"/>
          <a:srcRect/>
          <a:stretch>
            <a:fillRect/>
          </a:stretch>
        </p:blipFill>
        <p:spPr bwMode="auto">
          <a:xfrm>
            <a:off x="8797927" y="2679700"/>
            <a:ext cx="2724150" cy="3657600"/>
          </a:xfrm>
          <a:prstGeom prst="rect">
            <a:avLst/>
          </a:prstGeom>
          <a:noFill/>
          <a:ln w="9525">
            <a:noFill/>
            <a:miter lim="800000"/>
            <a:headEnd/>
            <a:tailEnd/>
          </a:ln>
        </p:spPr>
      </p:pic>
      <p:sp>
        <p:nvSpPr>
          <p:cNvPr id="8" name="Text Box 7"/>
          <p:cNvSpPr txBox="1">
            <a:spLocks noChangeArrowheads="1"/>
          </p:cNvSpPr>
          <p:nvPr/>
        </p:nvSpPr>
        <p:spPr bwMode="auto">
          <a:xfrm>
            <a:off x="10198101" y="6337300"/>
            <a:ext cx="3663950" cy="769441"/>
          </a:xfrm>
          <a:prstGeom prst="rect">
            <a:avLst/>
          </a:prstGeom>
          <a:noFill/>
          <a:ln w="9525">
            <a:noFill/>
            <a:miter lim="800000"/>
            <a:headEnd/>
            <a:tailEnd/>
          </a:ln>
        </p:spPr>
        <p:txBody>
          <a:bodyPr>
            <a:spAutoFit/>
          </a:bodyPr>
          <a:lstStyle/>
          <a:p>
            <a:pPr algn="l" defTabSz="1828800" fontAlgn="base" hangingPunct="1">
              <a:spcBef>
                <a:spcPct val="50000"/>
              </a:spcBef>
              <a:spcAft>
                <a:spcPct val="0"/>
              </a:spcAft>
            </a:pPr>
            <a:r>
              <a:rPr lang="en-US" sz="4400" b="0" kern="1200">
                <a:latin typeface="Arial" charset="0"/>
                <a:cs typeface="Arial" charset="0"/>
              </a:rPr>
              <a:t>Object pose</a:t>
            </a:r>
          </a:p>
        </p:txBody>
      </p:sp>
      <p:pic>
        <p:nvPicPr>
          <p:cNvPr id="9" name="Picture 8" descr="koala11"/>
          <p:cNvPicPr>
            <a:picLocks noChangeAspect="1" noChangeArrowheads="1"/>
          </p:cNvPicPr>
          <p:nvPr/>
        </p:nvPicPr>
        <p:blipFill>
          <a:blip r:embed="rId5"/>
          <a:srcRect r="17667"/>
          <a:stretch>
            <a:fillRect/>
          </a:stretch>
        </p:blipFill>
        <p:spPr bwMode="auto">
          <a:xfrm>
            <a:off x="15125701" y="7648576"/>
            <a:ext cx="2927350" cy="3657600"/>
          </a:xfrm>
          <a:prstGeom prst="rect">
            <a:avLst/>
          </a:prstGeom>
          <a:noFill/>
          <a:ln w="9525">
            <a:noFill/>
            <a:miter lim="800000"/>
            <a:headEnd/>
            <a:tailEnd/>
          </a:ln>
        </p:spPr>
      </p:pic>
      <p:sp>
        <p:nvSpPr>
          <p:cNvPr id="10" name="Text Box 9"/>
          <p:cNvSpPr txBox="1">
            <a:spLocks noChangeArrowheads="1"/>
          </p:cNvSpPr>
          <p:nvPr/>
        </p:nvSpPr>
        <p:spPr bwMode="auto">
          <a:xfrm>
            <a:off x="16421100" y="6429377"/>
            <a:ext cx="4114800" cy="769441"/>
          </a:xfrm>
          <a:prstGeom prst="rect">
            <a:avLst/>
          </a:prstGeom>
          <a:noFill/>
          <a:ln w="9525">
            <a:noFill/>
            <a:miter lim="800000"/>
            <a:headEnd/>
            <a:tailEnd/>
          </a:ln>
        </p:spPr>
        <p:txBody>
          <a:bodyPr>
            <a:spAutoFit/>
          </a:bodyPr>
          <a:lstStyle/>
          <a:p>
            <a:pPr defTabSz="1828800" fontAlgn="base" hangingPunct="1">
              <a:spcBef>
                <a:spcPct val="50000"/>
              </a:spcBef>
              <a:spcAft>
                <a:spcPct val="0"/>
              </a:spcAft>
            </a:pPr>
            <a:r>
              <a:rPr lang="en-US" sz="4400" b="0" kern="1200">
                <a:latin typeface="Arial" charset="0"/>
                <a:cs typeface="Arial" charset="0"/>
              </a:rPr>
              <a:t>Clutter</a:t>
            </a:r>
          </a:p>
        </p:txBody>
      </p:sp>
      <p:grpSp>
        <p:nvGrpSpPr>
          <p:cNvPr id="11" name="Group 11"/>
          <p:cNvGrpSpPr>
            <a:grpSpLocks/>
          </p:cNvGrpSpPr>
          <p:nvPr/>
        </p:nvGrpSpPr>
        <p:grpSpPr bwMode="auto">
          <a:xfrm>
            <a:off x="9070976" y="7800976"/>
            <a:ext cx="5381624" cy="4740274"/>
            <a:chOff x="2005" y="2990"/>
            <a:chExt cx="1695" cy="1493"/>
          </a:xfrm>
        </p:grpSpPr>
        <p:sp>
          <p:nvSpPr>
            <p:cNvPr id="12" name="Text Box 12"/>
            <p:cNvSpPr txBox="1">
              <a:spLocks noChangeArrowheads="1"/>
            </p:cNvSpPr>
            <p:nvPr/>
          </p:nvSpPr>
          <p:spPr bwMode="auto">
            <a:xfrm>
              <a:off x="2005" y="4027"/>
              <a:ext cx="1695" cy="456"/>
            </a:xfrm>
            <a:prstGeom prst="rect">
              <a:avLst/>
            </a:prstGeom>
            <a:noFill/>
            <a:ln w="9525">
              <a:noFill/>
              <a:miter lim="800000"/>
              <a:headEnd/>
              <a:tailEnd/>
            </a:ln>
          </p:spPr>
          <p:txBody>
            <a:bodyPr>
              <a:spAutoFit/>
            </a:bodyPr>
            <a:lstStyle/>
            <a:p>
              <a:pPr defTabSz="1828800" fontAlgn="base" hangingPunct="1">
                <a:spcBef>
                  <a:spcPct val="50000"/>
                </a:spcBef>
                <a:spcAft>
                  <a:spcPct val="0"/>
                </a:spcAft>
              </a:pPr>
              <a:r>
                <a:rPr lang="en-US" sz="4400" b="0" kern="1200" dirty="0">
                  <a:latin typeface="Arial" charset="0"/>
                  <a:cs typeface="Arial" charset="0"/>
                </a:rPr>
                <a:t>Intra-class appearance</a:t>
              </a:r>
            </a:p>
          </p:txBody>
        </p:sp>
        <p:pic>
          <p:nvPicPr>
            <p:cNvPr id="13" name="Picture 13" descr="albinokoala"/>
            <p:cNvPicPr>
              <a:picLocks noChangeAspect="1" noChangeArrowheads="1"/>
            </p:cNvPicPr>
            <p:nvPr/>
          </p:nvPicPr>
          <p:blipFill>
            <a:blip r:embed="rId6"/>
            <a:srcRect/>
            <a:stretch>
              <a:fillRect/>
            </a:stretch>
          </p:blipFill>
          <p:spPr bwMode="auto">
            <a:xfrm>
              <a:off x="2320" y="2990"/>
              <a:ext cx="1074" cy="1074"/>
            </a:xfrm>
            <a:prstGeom prst="rect">
              <a:avLst/>
            </a:prstGeom>
            <a:noFill/>
            <a:ln w="9525">
              <a:noFill/>
              <a:miter lim="800000"/>
              <a:headEnd/>
              <a:tailEnd/>
            </a:ln>
          </p:spPr>
        </p:pic>
      </p:grpSp>
      <p:sp>
        <p:nvSpPr>
          <p:cNvPr id="14" name="Text Box 14"/>
          <p:cNvSpPr txBox="1">
            <a:spLocks noChangeArrowheads="1"/>
          </p:cNvSpPr>
          <p:nvPr/>
        </p:nvSpPr>
        <p:spPr bwMode="auto">
          <a:xfrm>
            <a:off x="5216527" y="11131550"/>
            <a:ext cx="3663950" cy="769441"/>
          </a:xfrm>
          <a:prstGeom prst="rect">
            <a:avLst/>
          </a:prstGeom>
          <a:noFill/>
          <a:ln w="9525">
            <a:noFill/>
            <a:miter lim="800000"/>
            <a:headEnd/>
            <a:tailEnd/>
          </a:ln>
        </p:spPr>
        <p:txBody>
          <a:bodyPr>
            <a:spAutoFit/>
          </a:bodyPr>
          <a:lstStyle/>
          <a:p>
            <a:pPr algn="l" defTabSz="1828800" fontAlgn="base" hangingPunct="1">
              <a:spcBef>
                <a:spcPct val="50000"/>
              </a:spcBef>
              <a:spcAft>
                <a:spcPct val="0"/>
              </a:spcAft>
            </a:pPr>
            <a:r>
              <a:rPr lang="en-US" sz="4400" b="0" kern="1200" dirty="0">
                <a:latin typeface="Arial" charset="0"/>
                <a:cs typeface="Arial" charset="0"/>
              </a:rPr>
              <a:t>Occlusions</a:t>
            </a:r>
          </a:p>
        </p:txBody>
      </p:sp>
      <p:pic>
        <p:nvPicPr>
          <p:cNvPr id="15" name="Picture 15" descr="koala_occlusions"/>
          <p:cNvPicPr>
            <a:picLocks noChangeAspect="1" noChangeArrowheads="1"/>
          </p:cNvPicPr>
          <p:nvPr/>
        </p:nvPicPr>
        <p:blipFill>
          <a:blip r:embed="rId7">
            <a:lum bright="6000"/>
          </a:blip>
          <a:srcRect b="19913"/>
          <a:stretch>
            <a:fillRect/>
          </a:stretch>
        </p:blipFill>
        <p:spPr bwMode="auto">
          <a:xfrm>
            <a:off x="5530851" y="7800977"/>
            <a:ext cx="2803526" cy="3368674"/>
          </a:xfrm>
          <a:prstGeom prst="rect">
            <a:avLst/>
          </a:prstGeom>
          <a:noFill/>
          <a:ln w="9525">
            <a:noFill/>
            <a:miter lim="800000"/>
            <a:headEnd/>
            <a:tailEnd/>
          </a:ln>
        </p:spPr>
      </p:pic>
      <p:pic>
        <p:nvPicPr>
          <p:cNvPr id="16" name="Picture 16" descr="koalas_lgbg"/>
          <p:cNvPicPr>
            <a:picLocks noChangeAspect="1" noChangeArrowheads="1"/>
          </p:cNvPicPr>
          <p:nvPr/>
        </p:nvPicPr>
        <p:blipFill>
          <a:blip r:embed="rId8"/>
          <a:srcRect r="40761"/>
          <a:stretch>
            <a:fillRect/>
          </a:stretch>
        </p:blipFill>
        <p:spPr bwMode="auto">
          <a:xfrm>
            <a:off x="16891000" y="2679700"/>
            <a:ext cx="3251200" cy="3657600"/>
          </a:xfrm>
          <a:prstGeom prst="rect">
            <a:avLst/>
          </a:prstGeom>
          <a:noFill/>
          <a:ln w="9525">
            <a:noFill/>
            <a:miter lim="800000"/>
            <a:headEnd/>
            <a:tailEnd/>
          </a:ln>
        </p:spPr>
      </p:pic>
      <p:sp>
        <p:nvSpPr>
          <p:cNvPr id="17" name="Text Box 10"/>
          <p:cNvSpPr txBox="1">
            <a:spLocks noChangeArrowheads="1"/>
          </p:cNvSpPr>
          <p:nvPr/>
        </p:nvSpPr>
        <p:spPr bwMode="auto">
          <a:xfrm>
            <a:off x="15062201" y="11214101"/>
            <a:ext cx="6508750" cy="769441"/>
          </a:xfrm>
          <a:prstGeom prst="rect">
            <a:avLst/>
          </a:prstGeom>
          <a:noFill/>
          <a:ln w="9525">
            <a:noFill/>
            <a:miter lim="800000"/>
            <a:headEnd/>
            <a:tailEnd/>
          </a:ln>
        </p:spPr>
        <p:txBody>
          <a:bodyPr>
            <a:spAutoFit/>
          </a:bodyPr>
          <a:lstStyle/>
          <a:p>
            <a:pPr algn="l" defTabSz="1828800" fontAlgn="base" hangingPunct="1">
              <a:spcBef>
                <a:spcPct val="50000"/>
              </a:spcBef>
              <a:spcAft>
                <a:spcPct val="0"/>
              </a:spcAft>
            </a:pPr>
            <a:r>
              <a:rPr lang="en-US" sz="4400" b="0" kern="1200">
                <a:latin typeface="Arial" charset="0"/>
                <a:cs typeface="Arial" charset="0"/>
              </a:rPr>
              <a:t>Viewpoint</a:t>
            </a:r>
          </a:p>
        </p:txBody>
      </p:sp>
      <p:sp>
        <p:nvSpPr>
          <p:cNvPr id="18" name="TextBox 17"/>
          <p:cNvSpPr txBox="1"/>
          <p:nvPr/>
        </p:nvSpPr>
        <p:spPr>
          <a:xfrm>
            <a:off x="15054795" y="13038893"/>
            <a:ext cx="6083717" cy="584775"/>
          </a:xfrm>
          <a:prstGeom prst="rect">
            <a:avLst/>
          </a:prstGeom>
          <a:noFill/>
        </p:spPr>
        <p:txBody>
          <a:bodyPr wrap="none" rtlCol="0">
            <a:spAutoFit/>
          </a:bodyPr>
          <a:lstStyle/>
          <a:p>
            <a:pPr algn="l" defTabSz="1828800" fontAlgn="base" hangingPunct="1">
              <a:spcBef>
                <a:spcPct val="0"/>
              </a:spcBef>
              <a:spcAft>
                <a:spcPct val="0"/>
              </a:spcAft>
            </a:pPr>
            <a:r>
              <a:rPr lang="en-US" sz="3200" b="0" kern="1200" dirty="0">
                <a:solidFill>
                  <a:prstClr val="black"/>
                </a:solidFill>
                <a:latin typeface="Arial" charset="0"/>
              </a:rPr>
              <a:t>Slide from K. Grauman, B. </a:t>
            </a:r>
            <a:r>
              <a:rPr lang="en-US" sz="3200" b="0" kern="1200" dirty="0" err="1">
                <a:solidFill>
                  <a:prstClr val="black"/>
                </a:solidFill>
                <a:latin typeface="Arial" charset="0"/>
              </a:rPr>
              <a:t>Leibe</a:t>
            </a:r>
            <a:endParaRPr lang="en-US" sz="3200" b="0" kern="1200" dirty="0">
              <a:solidFill>
                <a:prstClr val="black"/>
              </a:solidFill>
              <a:latin typeface="Arial" charset="0"/>
            </a:endParaRPr>
          </a:p>
        </p:txBody>
      </p:sp>
    </p:spTree>
    <p:extLst>
      <p:ext uri="{BB962C8B-B14F-4D97-AF65-F5344CB8AC3E}">
        <p14:creationId xmlns:p14="http://schemas.microsoft.com/office/powerpoint/2010/main" val="1554826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Viola Jones Results</a:t>
            </a:r>
          </a:p>
        </p:txBody>
      </p:sp>
      <p:pic>
        <p:nvPicPr>
          <p:cNvPr id="34819" name="Picture 2"/>
          <p:cNvPicPr>
            <a:picLocks noChangeAspect="1" noChangeArrowheads="1"/>
          </p:cNvPicPr>
          <p:nvPr/>
        </p:nvPicPr>
        <p:blipFill>
          <a:blip r:embed="rId2" cstate="print"/>
          <a:srcRect/>
          <a:stretch>
            <a:fillRect/>
          </a:stretch>
        </p:blipFill>
        <p:spPr bwMode="auto">
          <a:xfrm>
            <a:off x="3810001" y="7772400"/>
            <a:ext cx="16452850" cy="44196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4114801" y="3048000"/>
            <a:ext cx="15335250" cy="4648200"/>
          </a:xfrm>
          <a:prstGeom prst="rect">
            <a:avLst/>
          </a:prstGeom>
          <a:noFill/>
          <a:ln w="9525">
            <a:noFill/>
            <a:miter lim="800000"/>
            <a:headEnd/>
            <a:tailEnd/>
          </a:ln>
        </p:spPr>
      </p:pic>
      <p:sp>
        <p:nvSpPr>
          <p:cNvPr id="34821" name="TextBox 6"/>
          <p:cNvSpPr txBox="1">
            <a:spLocks noChangeArrowheads="1"/>
          </p:cNvSpPr>
          <p:nvPr/>
        </p:nvSpPr>
        <p:spPr bwMode="auto">
          <a:xfrm>
            <a:off x="9296401" y="12496801"/>
            <a:ext cx="5190523"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MIT + CMU face dataset</a:t>
            </a:r>
          </a:p>
        </p:txBody>
      </p:sp>
      <p:sp>
        <p:nvSpPr>
          <p:cNvPr id="2" name="TextBox 1"/>
          <p:cNvSpPr txBox="1"/>
          <p:nvPr/>
        </p:nvSpPr>
        <p:spPr>
          <a:xfrm>
            <a:off x="8229600" y="2133601"/>
            <a:ext cx="5532284"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Speed = 15 FPS (in 2001)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 Quiz!</a:t>
            </a:r>
          </a:p>
        </p:txBody>
      </p:sp>
      <p:sp>
        <p:nvSpPr>
          <p:cNvPr id="3" name="Content Placeholder 2"/>
          <p:cNvSpPr>
            <a:spLocks noGrp="1"/>
          </p:cNvSpPr>
          <p:nvPr>
            <p:ph idx="1"/>
          </p:nvPr>
        </p:nvSpPr>
        <p:spPr/>
        <p:txBody>
          <a:bodyPr/>
          <a:lstStyle/>
          <a:p>
            <a:pPr marL="0" indent="0">
              <a:buNone/>
            </a:pPr>
            <a:endParaRPr lang="en-US" dirty="0"/>
          </a:p>
          <a:p>
            <a:r>
              <a:rPr lang="en-US" sz="5600" dirty="0"/>
              <a:t>Sliding window detectors work </a:t>
            </a:r>
          </a:p>
          <a:p>
            <a:pPr lvl="1"/>
            <a:r>
              <a:rPr lang="en-US" sz="4800" i="1" dirty="0"/>
              <a:t>very well</a:t>
            </a:r>
            <a:r>
              <a:rPr lang="en-US" sz="4800" dirty="0"/>
              <a:t> for faces</a:t>
            </a:r>
          </a:p>
          <a:p>
            <a:pPr lvl="1"/>
            <a:r>
              <a:rPr lang="en-US" sz="4800" i="1" dirty="0"/>
              <a:t>fairly well</a:t>
            </a:r>
            <a:r>
              <a:rPr lang="en-US" sz="4800" dirty="0"/>
              <a:t> for cars and pedestrians</a:t>
            </a:r>
          </a:p>
          <a:p>
            <a:pPr lvl="1"/>
            <a:r>
              <a:rPr lang="en-US" sz="4800" i="1" dirty="0"/>
              <a:t>badly</a:t>
            </a:r>
            <a:r>
              <a:rPr lang="en-US" sz="4800" dirty="0"/>
              <a:t> for cats and dogs</a:t>
            </a:r>
          </a:p>
          <a:p>
            <a:r>
              <a:rPr lang="en-US" sz="5600" dirty="0"/>
              <a:t>Why are some classes easier than others?</a:t>
            </a:r>
          </a:p>
        </p:txBody>
      </p:sp>
    </p:spTree>
    <p:extLst>
      <p:ext uri="{BB962C8B-B14F-4D97-AF65-F5344CB8AC3E}">
        <p14:creationId xmlns:p14="http://schemas.microsoft.com/office/powerpoint/2010/main" val="627071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Evaluation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62400" y="1981201"/>
                <a:ext cx="16459200" cy="7162798"/>
              </a:xfrm>
            </p:spPr>
            <p:txBody>
              <a:bodyPr>
                <a:normAutofit fontScale="70000" lnSpcReduction="20000"/>
              </a:bodyPr>
              <a:lstStyle/>
              <a:p>
                <a:r>
                  <a:rPr lang="en-US" dirty="0"/>
                  <a:t>Datasets</a:t>
                </a:r>
              </a:p>
              <a:p>
                <a:pPr lvl="1"/>
                <a:r>
                  <a:rPr lang="en-US" dirty="0">
                    <a:hlinkClick r:id="rId2"/>
                  </a:rPr>
                  <a:t>PASCAL VOC</a:t>
                </a:r>
                <a:r>
                  <a:rPr lang="en-US" dirty="0"/>
                  <a:t> (2005-2012): 20 classes, ~20,000 images</a:t>
                </a:r>
              </a:p>
              <a:p>
                <a:pPr lvl="1"/>
                <a:r>
                  <a:rPr lang="en-US" dirty="0">
                    <a:hlinkClick r:id="rId3"/>
                  </a:rPr>
                  <a:t>MS COCO</a:t>
                </a:r>
                <a:r>
                  <a:rPr lang="en-US" dirty="0"/>
                  <a:t> (2014-?): 60 classes, ~300,000 images</a:t>
                </a:r>
              </a:p>
              <a:p>
                <a:endParaRPr lang="en-US" dirty="0"/>
              </a:p>
              <a:p>
                <a:r>
                  <a:rPr lang="en-US" dirty="0"/>
                  <a:t>Evaluation</a:t>
                </a:r>
              </a:p>
              <a:p>
                <a:pPr lvl="1"/>
                <a:r>
                  <a:rPr lang="en-US" dirty="0"/>
                  <a:t>Output: for each class, predict bounding boxes (x1, y1, x2, y2) with confidences</a:t>
                </a:r>
              </a:p>
              <a:p>
                <a:pPr lvl="1"/>
                <a:r>
                  <a:rPr lang="en-US" dirty="0"/>
                  <a:t>Metric: </a:t>
                </a:r>
              </a:p>
              <a:p>
                <a:pPr lvl="2"/>
                <a:r>
                  <a:rPr lang="en-US" dirty="0"/>
                  <a:t>True detection: &gt;= 0.5 Intersection over Union (</a:t>
                </a:r>
                <a:r>
                  <a:rPr lang="en-US" dirty="0" err="1"/>
                  <a:t>IoU</a:t>
                </a:r>
                <a:r>
                  <a:rPr lang="en-US" dirty="0"/>
                  <a:t>), not a duplicate</a:t>
                </a:r>
              </a:p>
              <a:p>
                <a:pPr lvl="2"/>
                <a:r>
                  <a:rPr lang="en-US" dirty="0"/>
                  <a:t>Precision: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𝑡𝑟𝑢𝑒</m:t>
                        </m:r>
                        <m:r>
                          <a:rPr lang="en-US" b="0" i="1" smtClean="0">
                            <a:latin typeface="Cambria Math" panose="02040503050406030204" pitchFamily="18" charset="0"/>
                          </a:rPr>
                          <m:t> </m:t>
                        </m:r>
                        <m:r>
                          <a:rPr lang="en-US" b="0" i="1" smtClean="0">
                            <a:latin typeface="Cambria Math" panose="02040503050406030204" pitchFamily="18" charset="0"/>
                          </a:rPr>
                          <m:t>𝑑𝑒𝑡𝑒𝑐𝑡𝑖𝑜𝑛𝑠</m:t>
                        </m:r>
                      </m:num>
                      <m:den>
                        <m:r>
                          <a:rPr lang="en-US" b="0" i="1" smtClean="0">
                            <a:latin typeface="Cambria Math" panose="02040503050406030204" pitchFamily="18" charset="0"/>
                          </a:rPr>
                          <m:t># </m:t>
                        </m:r>
                        <m:r>
                          <a:rPr lang="en-US" b="0" i="1" smtClean="0">
                            <a:latin typeface="Cambria Math" panose="02040503050406030204" pitchFamily="18" charset="0"/>
                          </a:rPr>
                          <m:t>𝑑𝑒𝑡𝑒𝑐𝑡𝑖𝑜𝑛𝑠</m:t>
                        </m:r>
                      </m:den>
                    </m:f>
                  </m:oMath>
                </a14:m>
                <a:r>
                  <a:rPr lang="en-US" b="0" dirty="0"/>
                  <a:t>    Recall: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 </m:t>
                        </m:r>
                        <m:r>
                          <a:rPr lang="en-US" i="1">
                            <a:latin typeface="Cambria Math" panose="02040503050406030204" pitchFamily="18" charset="0"/>
                          </a:rPr>
                          <m:t>𝑡𝑟𝑢𝑒</m:t>
                        </m:r>
                        <m:r>
                          <a:rPr lang="en-US" i="1">
                            <a:latin typeface="Cambria Math" panose="02040503050406030204" pitchFamily="18" charset="0"/>
                          </a:rPr>
                          <m:t> </m:t>
                        </m:r>
                        <m:r>
                          <a:rPr lang="en-US" i="1">
                            <a:latin typeface="Cambria Math" panose="02040503050406030204" pitchFamily="18" charset="0"/>
                          </a:rPr>
                          <m:t>𝑑𝑒𝑡𝑒𝑐𝑡𝑖𝑜𝑛𝑠</m:t>
                        </m:r>
                      </m:num>
                      <m:den>
                        <m:r>
                          <a:rPr lang="en-US" i="1">
                            <a:latin typeface="Cambria Math" panose="02040503050406030204" pitchFamily="18" charset="0"/>
                          </a:rPr>
                          <m:t># </m:t>
                        </m:r>
                        <m:r>
                          <a:rPr lang="en-US" b="0" i="1" smtClean="0">
                            <a:latin typeface="Cambria Math" panose="02040503050406030204" pitchFamily="18" charset="0"/>
                          </a:rPr>
                          <m:t>𝑝𝑜𝑠𝑖𝑡𝑖𝑣𝑒</m:t>
                        </m:r>
                        <m:r>
                          <a:rPr lang="en-US" b="0" i="1" smtClean="0">
                            <a:latin typeface="Cambria Math" panose="02040503050406030204" pitchFamily="18" charset="0"/>
                          </a:rPr>
                          <m:t> </m:t>
                        </m:r>
                        <m:r>
                          <a:rPr lang="en-US" b="0" i="1" smtClean="0">
                            <a:latin typeface="Cambria Math" panose="02040503050406030204" pitchFamily="18" charset="0"/>
                          </a:rPr>
                          <m:t>𝑒𝑥𝑎𝑚𝑝𝑙𝑒𝑠</m:t>
                        </m:r>
                      </m:den>
                    </m:f>
                  </m:oMath>
                </a14:m>
                <a:endParaRPr lang="en-US" b="0" dirty="0"/>
              </a:p>
              <a:p>
                <a:pPr lvl="2"/>
                <a:r>
                  <a:rPr lang="en-US" dirty="0"/>
                  <a:t>AP: area under the interpolated curve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62400" y="1981201"/>
                <a:ext cx="16459200" cy="7162798"/>
              </a:xfrm>
              <a:blipFill>
                <a:blip r:embed="rId4"/>
                <a:stretch>
                  <a:fillRect l="-1465" t="-3723"/>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3868401" y="8747298"/>
            <a:ext cx="6074350" cy="4977052"/>
          </a:xfrm>
          <a:prstGeom prst="rect">
            <a:avLst/>
          </a:prstGeom>
        </p:spPr>
      </p:pic>
      <p:sp>
        <p:nvSpPr>
          <p:cNvPr id="6" name="Rectangle 5"/>
          <p:cNvSpPr/>
          <p:nvPr/>
        </p:nvSpPr>
        <p:spPr>
          <a:xfrm>
            <a:off x="4419600" y="9601200"/>
            <a:ext cx="4572000" cy="3352800"/>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7" name="Rectangle 6"/>
          <p:cNvSpPr/>
          <p:nvPr/>
        </p:nvSpPr>
        <p:spPr>
          <a:xfrm>
            <a:off x="5791200" y="9989508"/>
            <a:ext cx="4572000" cy="3352800"/>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dirty="0">
              <a:solidFill>
                <a:prstClr val="white"/>
              </a:solidFill>
              <a:latin typeface="Calibri"/>
            </a:endParaRPr>
          </a:p>
        </p:txBody>
      </p:sp>
      <p:sp>
        <p:nvSpPr>
          <p:cNvPr id="8" name="TextBox 7"/>
          <p:cNvSpPr txBox="1"/>
          <p:nvPr/>
        </p:nvSpPr>
        <p:spPr>
          <a:xfrm>
            <a:off x="6096000" y="10972800"/>
            <a:ext cx="2743200" cy="1200329"/>
          </a:xfrm>
          <a:prstGeom prst="rect">
            <a:avLst/>
          </a:prstGeom>
          <a:noFill/>
        </p:spPr>
        <p:txBody>
          <a:bodyPr wrap="square" rtlCol="0">
            <a:spAutoFit/>
          </a:bodyPr>
          <a:lstStyle/>
          <a:p>
            <a:pPr defTabSz="1828800" fontAlgn="base" hangingPunct="1">
              <a:spcBef>
                <a:spcPct val="0"/>
              </a:spcBef>
              <a:spcAft>
                <a:spcPct val="0"/>
              </a:spcAft>
            </a:pPr>
            <a:r>
              <a:rPr lang="en-US" sz="3600" b="0" kern="1200" dirty="0">
                <a:solidFill>
                  <a:prstClr val="black"/>
                </a:solidFill>
                <a:latin typeface="Arial" charset="0"/>
              </a:rPr>
              <a:t>Intersecting Area</a:t>
            </a:r>
          </a:p>
        </p:txBody>
      </p:sp>
      <p:sp>
        <p:nvSpPr>
          <p:cNvPr id="10" name="TextBox 9"/>
          <p:cNvSpPr txBox="1"/>
          <p:nvPr/>
        </p:nvSpPr>
        <p:spPr>
          <a:xfrm>
            <a:off x="4419600" y="8862537"/>
            <a:ext cx="2326278"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err="1">
                <a:solidFill>
                  <a:prstClr val="black"/>
                </a:solidFill>
                <a:latin typeface="Arial" charset="0"/>
              </a:rPr>
              <a:t>IoU</a:t>
            </a:r>
            <a:r>
              <a:rPr lang="en-US" sz="3600" b="0" kern="1200" dirty="0">
                <a:solidFill>
                  <a:prstClr val="black"/>
                </a:solidFill>
                <a:latin typeface="Arial" charset="0"/>
              </a:rPr>
              <a:t> = 0.45</a:t>
            </a:r>
          </a:p>
        </p:txBody>
      </p:sp>
    </p:spTree>
    <p:extLst>
      <p:ext uri="{BB962C8B-B14F-4D97-AF65-F5344CB8AC3E}">
        <p14:creationId xmlns:p14="http://schemas.microsoft.com/office/powerpoint/2010/main" val="4072657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53509" y="13071233"/>
            <a:ext cx="18252830" cy="461665"/>
          </a:xfrm>
          <a:prstGeom prst="rect">
            <a:avLst/>
          </a:prstGeom>
          <a:noFill/>
        </p:spPr>
        <p:txBody>
          <a:bodyPr wrap="square" rtlCol="0">
            <a:spAutoFit/>
          </a:bodyPr>
          <a:lstStyle/>
          <a:p>
            <a:pPr algn="l" defTabSz="1828800" fontAlgn="base" hangingPunct="1">
              <a:spcBef>
                <a:spcPct val="0"/>
              </a:spcBef>
              <a:spcAft>
                <a:spcPct val="0"/>
              </a:spcAft>
            </a:pPr>
            <a:r>
              <a:rPr lang="en-US" sz="2400" b="0" kern="1200" dirty="0">
                <a:solidFill>
                  <a:prstClr val="black"/>
                </a:solidFill>
                <a:latin typeface="Arial" charset="0"/>
              </a:rPr>
              <a:t>HOG: </a:t>
            </a:r>
            <a:r>
              <a:rPr lang="en-US" sz="2400" b="0" kern="1200" dirty="0" err="1">
                <a:solidFill>
                  <a:prstClr val="black"/>
                </a:solidFill>
                <a:latin typeface="Arial" charset="0"/>
              </a:rPr>
              <a:t>Dalal-Triggs</a:t>
            </a:r>
            <a:r>
              <a:rPr lang="en-US" sz="2400" b="0" kern="1200" dirty="0">
                <a:solidFill>
                  <a:prstClr val="black"/>
                </a:solidFill>
                <a:latin typeface="Arial" charset="0"/>
              </a:rPr>
              <a:t> 2005	</a:t>
            </a:r>
          </a:p>
        </p:txBody>
      </p:sp>
      <p:grpSp>
        <p:nvGrpSpPr>
          <p:cNvPr id="11" name="Group 10"/>
          <p:cNvGrpSpPr/>
          <p:nvPr/>
        </p:nvGrpSpPr>
        <p:grpSpPr>
          <a:xfrm>
            <a:off x="4873432" y="1081292"/>
            <a:ext cx="12496800" cy="8839200"/>
            <a:chOff x="1328297" y="167574"/>
            <a:chExt cx="6248400" cy="4419600"/>
          </a:xfrm>
        </p:grpSpPr>
        <p:graphicFrame>
          <p:nvGraphicFramePr>
            <p:cNvPr id="5" name="Chart 4"/>
            <p:cNvGraphicFramePr>
              <a:graphicFrameLocks/>
            </p:cNvGraphicFramePr>
            <p:nvPr/>
          </p:nvGraphicFramePr>
          <p:xfrm>
            <a:off x="1328297" y="167574"/>
            <a:ext cx="62484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121072" y="3699616"/>
              <a:ext cx="3314700" cy="323166"/>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HOG Template</a:t>
              </a:r>
            </a:p>
          </p:txBody>
        </p:sp>
      </p:grpSp>
      <p:sp>
        <p:nvSpPr>
          <p:cNvPr id="22" name="TextBox 21"/>
          <p:cNvSpPr txBox="1"/>
          <p:nvPr/>
        </p:nvSpPr>
        <p:spPr>
          <a:xfrm>
            <a:off x="4439682" y="9906000"/>
            <a:ext cx="5334000" cy="1323439"/>
          </a:xfrm>
          <a:prstGeom prst="rect">
            <a:avLst/>
          </a:prstGeom>
          <a:noFill/>
        </p:spPr>
        <p:txBody>
          <a:bodyPr wrap="square" rtlCol="0">
            <a:spAutoFit/>
          </a:bodyPr>
          <a:lstStyle/>
          <a:p>
            <a:pPr defTabSz="1828800" fontAlgn="base" hangingPunct="1">
              <a:spcBef>
                <a:spcPct val="0"/>
              </a:spcBef>
              <a:spcAft>
                <a:spcPct val="0"/>
              </a:spcAft>
            </a:pPr>
            <a:r>
              <a:rPr lang="en-US" sz="4000" b="0" kern="1200" dirty="0">
                <a:solidFill>
                  <a:prstClr val="black"/>
                </a:solidFill>
                <a:latin typeface="Arial" charset="0"/>
              </a:rPr>
              <a:t>Statistical Template Matching</a:t>
            </a:r>
          </a:p>
        </p:txBody>
      </p:sp>
    </p:spTree>
    <p:extLst>
      <p:ext uri="{BB962C8B-B14F-4D97-AF65-F5344CB8AC3E}">
        <p14:creationId xmlns:p14="http://schemas.microsoft.com/office/powerpoint/2010/main" val="3264784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53509" y="13071233"/>
            <a:ext cx="18252830" cy="461665"/>
          </a:xfrm>
          <a:prstGeom prst="rect">
            <a:avLst/>
          </a:prstGeom>
          <a:noFill/>
        </p:spPr>
        <p:txBody>
          <a:bodyPr wrap="square" rtlCol="0">
            <a:spAutoFit/>
          </a:bodyPr>
          <a:lstStyle/>
          <a:p>
            <a:pPr algn="l" defTabSz="1828800" fontAlgn="base" hangingPunct="1">
              <a:spcBef>
                <a:spcPct val="0"/>
              </a:spcBef>
              <a:spcAft>
                <a:spcPct val="0"/>
              </a:spcAft>
            </a:pPr>
            <a:r>
              <a:rPr lang="en-US" sz="2400" b="0" kern="1200" dirty="0">
                <a:solidFill>
                  <a:prstClr val="black"/>
                </a:solidFill>
                <a:latin typeface="Arial" charset="0"/>
              </a:rPr>
              <a:t>HOG: </a:t>
            </a:r>
            <a:r>
              <a:rPr lang="en-US" sz="2400" b="0" kern="1200" dirty="0" err="1">
                <a:solidFill>
                  <a:prstClr val="black"/>
                </a:solidFill>
                <a:latin typeface="Arial" charset="0"/>
              </a:rPr>
              <a:t>Dalal-Triggs</a:t>
            </a:r>
            <a:r>
              <a:rPr lang="en-US" sz="2400" b="0" kern="1200" dirty="0">
                <a:solidFill>
                  <a:prstClr val="black"/>
                </a:solidFill>
                <a:latin typeface="Arial" charset="0"/>
              </a:rPr>
              <a:t> 2005	DPM: Felzenszwalb et al. 2008-2012 	</a:t>
            </a:r>
          </a:p>
        </p:txBody>
      </p:sp>
      <p:grpSp>
        <p:nvGrpSpPr>
          <p:cNvPr id="11" name="Group 10"/>
          <p:cNvGrpSpPr/>
          <p:nvPr/>
        </p:nvGrpSpPr>
        <p:grpSpPr>
          <a:xfrm>
            <a:off x="4873432" y="1081292"/>
            <a:ext cx="12496800" cy="8839200"/>
            <a:chOff x="1328297" y="167574"/>
            <a:chExt cx="6248400" cy="4419600"/>
          </a:xfrm>
        </p:grpSpPr>
        <p:graphicFrame>
          <p:nvGraphicFramePr>
            <p:cNvPr id="5" name="Chart 4"/>
            <p:cNvGraphicFramePr>
              <a:graphicFrameLocks/>
            </p:cNvGraphicFramePr>
            <p:nvPr/>
          </p:nvGraphicFramePr>
          <p:xfrm>
            <a:off x="1328297" y="167574"/>
            <a:ext cx="62484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0497" y="2910774"/>
              <a:ext cx="2971800" cy="600165"/>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Deformable Parts Model (v1-v5)</a:t>
              </a:r>
            </a:p>
          </p:txBody>
        </p:sp>
        <p:sp>
          <p:nvSpPr>
            <p:cNvPr id="7" name="TextBox 6"/>
            <p:cNvSpPr txBox="1"/>
            <p:nvPr/>
          </p:nvSpPr>
          <p:spPr>
            <a:xfrm>
              <a:off x="2121072" y="3699616"/>
              <a:ext cx="3314700" cy="323166"/>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HOG Template</a:t>
              </a:r>
            </a:p>
          </p:txBody>
        </p:sp>
      </p:grpSp>
      <p:sp>
        <p:nvSpPr>
          <p:cNvPr id="13" name="TextBox 12"/>
          <p:cNvSpPr txBox="1"/>
          <p:nvPr/>
        </p:nvSpPr>
        <p:spPr>
          <a:xfrm>
            <a:off x="8277668" y="10319323"/>
            <a:ext cx="5673972" cy="1323439"/>
          </a:xfrm>
          <a:prstGeom prst="rect">
            <a:avLst/>
          </a:prstGeom>
          <a:noFill/>
        </p:spPr>
        <p:txBody>
          <a:bodyPr wrap="square" rtlCol="0">
            <a:spAutoFit/>
          </a:bodyPr>
          <a:lstStyle/>
          <a:p>
            <a:pPr algn="l" defTabSz="1828800" fontAlgn="base" hangingPunct="1">
              <a:spcBef>
                <a:spcPct val="0"/>
              </a:spcBef>
              <a:spcAft>
                <a:spcPct val="0"/>
              </a:spcAft>
            </a:pPr>
            <a:r>
              <a:rPr lang="en-US" sz="4000" b="0" kern="1200" dirty="0">
                <a:solidFill>
                  <a:prstClr val="black"/>
                </a:solidFill>
                <a:latin typeface="Arial" charset="0"/>
              </a:rPr>
              <a:t>Better Models of Complex Categories</a:t>
            </a:r>
          </a:p>
        </p:txBody>
      </p:sp>
      <p:sp>
        <p:nvSpPr>
          <p:cNvPr id="14" name="Right Arrow 13"/>
          <p:cNvSpPr/>
          <p:nvPr/>
        </p:nvSpPr>
        <p:spPr>
          <a:xfrm>
            <a:off x="8312838" y="9890144"/>
            <a:ext cx="5638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Tree>
    <p:extLst>
      <p:ext uri="{BB962C8B-B14F-4D97-AF65-F5344CB8AC3E}">
        <p14:creationId xmlns:p14="http://schemas.microsoft.com/office/powerpoint/2010/main" val="1301651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53509" y="13071233"/>
            <a:ext cx="18252830" cy="461665"/>
          </a:xfrm>
          <a:prstGeom prst="rect">
            <a:avLst/>
          </a:prstGeom>
          <a:noFill/>
        </p:spPr>
        <p:txBody>
          <a:bodyPr wrap="square" rtlCol="0">
            <a:spAutoFit/>
          </a:bodyPr>
          <a:lstStyle/>
          <a:p>
            <a:pPr algn="l" defTabSz="1828800" fontAlgn="base" hangingPunct="1">
              <a:spcBef>
                <a:spcPct val="0"/>
              </a:spcBef>
              <a:spcAft>
                <a:spcPct val="0"/>
              </a:spcAft>
            </a:pPr>
            <a:r>
              <a:rPr lang="en-US" sz="2400" b="0" kern="1200" dirty="0">
                <a:solidFill>
                  <a:prstClr val="black"/>
                </a:solidFill>
                <a:latin typeface="Arial" charset="0"/>
              </a:rPr>
              <a:t>HOG: </a:t>
            </a:r>
            <a:r>
              <a:rPr lang="en-US" sz="2400" b="0" kern="1200" dirty="0" err="1">
                <a:solidFill>
                  <a:prstClr val="black"/>
                </a:solidFill>
                <a:latin typeface="Arial" charset="0"/>
              </a:rPr>
              <a:t>Dalal-Triggs</a:t>
            </a:r>
            <a:r>
              <a:rPr lang="en-US" sz="2400" b="0" kern="1200" dirty="0">
                <a:solidFill>
                  <a:prstClr val="black"/>
                </a:solidFill>
                <a:latin typeface="Arial" charset="0"/>
              </a:rPr>
              <a:t> 2005	DPM: Felzenszwalb et al. 2008-2012 	 </a:t>
            </a:r>
            <a:r>
              <a:rPr lang="en-US" sz="2400" b="0" kern="1200" dirty="0" err="1">
                <a:solidFill>
                  <a:prstClr val="black"/>
                </a:solidFill>
                <a:latin typeface="Arial" charset="0"/>
              </a:rPr>
              <a:t>Regionlets</a:t>
            </a:r>
            <a:r>
              <a:rPr lang="en-US" sz="2400" b="0" kern="1200" dirty="0">
                <a:solidFill>
                  <a:prstClr val="black"/>
                </a:solidFill>
                <a:latin typeface="Arial" charset="0"/>
              </a:rPr>
              <a:t>: Wang et al. 2013     R-CNN: </a:t>
            </a:r>
            <a:r>
              <a:rPr lang="en-US" sz="2400" b="0" kern="1200" dirty="0" err="1">
                <a:solidFill>
                  <a:prstClr val="black"/>
                </a:solidFill>
                <a:latin typeface="Arial" charset="0"/>
              </a:rPr>
              <a:t>Girshick</a:t>
            </a:r>
            <a:r>
              <a:rPr lang="en-US" sz="2400" b="0" kern="1200" dirty="0">
                <a:solidFill>
                  <a:prstClr val="black"/>
                </a:solidFill>
                <a:latin typeface="Arial" charset="0"/>
              </a:rPr>
              <a:t> et al. 2014</a:t>
            </a:r>
          </a:p>
        </p:txBody>
      </p:sp>
      <p:grpSp>
        <p:nvGrpSpPr>
          <p:cNvPr id="11" name="Group 10"/>
          <p:cNvGrpSpPr/>
          <p:nvPr/>
        </p:nvGrpSpPr>
        <p:grpSpPr>
          <a:xfrm>
            <a:off x="4873433" y="1081292"/>
            <a:ext cx="12905050" cy="8839200"/>
            <a:chOff x="1328297" y="167574"/>
            <a:chExt cx="6452525" cy="4419600"/>
          </a:xfrm>
        </p:grpSpPr>
        <p:graphicFrame>
          <p:nvGraphicFramePr>
            <p:cNvPr id="5" name="Chart 4"/>
            <p:cNvGraphicFramePr>
              <a:graphicFrameLocks/>
            </p:cNvGraphicFramePr>
            <p:nvPr/>
          </p:nvGraphicFramePr>
          <p:xfrm>
            <a:off x="1328297" y="167574"/>
            <a:ext cx="62484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0497" y="2910774"/>
              <a:ext cx="2971800" cy="600165"/>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Deformable Parts Model (v1-v5)</a:t>
              </a:r>
            </a:p>
          </p:txBody>
        </p:sp>
        <p:sp>
          <p:nvSpPr>
            <p:cNvPr id="7" name="TextBox 6"/>
            <p:cNvSpPr txBox="1"/>
            <p:nvPr/>
          </p:nvSpPr>
          <p:spPr>
            <a:xfrm>
              <a:off x="2121072" y="3699616"/>
              <a:ext cx="3314700" cy="323166"/>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HOG Template</a:t>
              </a:r>
            </a:p>
          </p:txBody>
        </p:sp>
        <p:sp>
          <p:nvSpPr>
            <p:cNvPr id="9" name="TextBox 8"/>
            <p:cNvSpPr txBox="1"/>
            <p:nvPr/>
          </p:nvSpPr>
          <p:spPr>
            <a:xfrm>
              <a:off x="6357497" y="2264443"/>
              <a:ext cx="1295400" cy="323166"/>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err="1">
                  <a:solidFill>
                    <a:prstClr val="black"/>
                  </a:solidFill>
                  <a:latin typeface="Arial" charset="0"/>
                </a:rPr>
                <a:t>Regionlets</a:t>
              </a:r>
              <a:endParaRPr lang="en-US" sz="3600" b="0" kern="1200" dirty="0">
                <a:solidFill>
                  <a:prstClr val="black"/>
                </a:solidFill>
                <a:latin typeface="Arial" charset="0"/>
              </a:endParaRPr>
            </a:p>
          </p:txBody>
        </p:sp>
        <p:sp>
          <p:nvSpPr>
            <p:cNvPr id="10" name="TextBox 9"/>
            <p:cNvSpPr txBox="1"/>
            <p:nvPr/>
          </p:nvSpPr>
          <p:spPr>
            <a:xfrm>
              <a:off x="6672407" y="841835"/>
              <a:ext cx="1108415" cy="323166"/>
            </a:xfrm>
            <a:prstGeom prst="rect">
              <a:avLst/>
            </a:prstGeom>
            <a:solidFill>
              <a:schemeClr val="bg1">
                <a:alpha val="70000"/>
              </a:schemeClr>
            </a:solid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R-CNN</a:t>
              </a:r>
            </a:p>
          </p:txBody>
        </p:sp>
      </p:grpSp>
      <p:sp>
        <p:nvSpPr>
          <p:cNvPr id="17" name="Right Arrow 16"/>
          <p:cNvSpPr/>
          <p:nvPr/>
        </p:nvSpPr>
        <p:spPr>
          <a:xfrm>
            <a:off x="14620002" y="9862122"/>
            <a:ext cx="219456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fontAlgn="base" hangingPunct="1">
              <a:spcBef>
                <a:spcPct val="0"/>
              </a:spcBef>
              <a:spcAft>
                <a:spcPct val="0"/>
              </a:spcAft>
            </a:pPr>
            <a:endParaRPr lang="en-US" sz="3600" b="0" kern="1200">
              <a:solidFill>
                <a:prstClr val="white"/>
              </a:solidFill>
              <a:latin typeface="Calibri"/>
            </a:endParaRPr>
          </a:p>
        </p:txBody>
      </p:sp>
      <p:sp>
        <p:nvSpPr>
          <p:cNvPr id="18" name="TextBox 17"/>
          <p:cNvSpPr txBox="1"/>
          <p:nvPr/>
        </p:nvSpPr>
        <p:spPr>
          <a:xfrm>
            <a:off x="14287064" y="10363422"/>
            <a:ext cx="4305736" cy="707886"/>
          </a:xfrm>
          <a:prstGeom prst="rect">
            <a:avLst/>
          </a:prstGeom>
          <a:noFill/>
        </p:spPr>
        <p:txBody>
          <a:bodyPr wrap="square" rtlCol="0">
            <a:spAutoFit/>
          </a:bodyPr>
          <a:lstStyle/>
          <a:p>
            <a:pPr algn="l" defTabSz="1828800" fontAlgn="base" hangingPunct="1">
              <a:spcBef>
                <a:spcPct val="0"/>
              </a:spcBef>
              <a:spcAft>
                <a:spcPct val="0"/>
              </a:spcAft>
            </a:pPr>
            <a:r>
              <a:rPr lang="en-US" sz="4000" b="0" kern="1200" dirty="0">
                <a:solidFill>
                  <a:prstClr val="black"/>
                </a:solidFill>
                <a:latin typeface="Arial" charset="0"/>
              </a:rPr>
              <a:t>Better Features</a:t>
            </a:r>
          </a:p>
        </p:txBody>
      </p:sp>
      <p:sp>
        <p:nvSpPr>
          <p:cNvPr id="3" name="Rectangle 2"/>
          <p:cNvSpPr/>
          <p:nvPr/>
        </p:nvSpPr>
        <p:spPr>
          <a:xfrm>
            <a:off x="3153508" y="10319322"/>
            <a:ext cx="10413020" cy="1938992"/>
          </a:xfrm>
          <a:prstGeom prst="rect">
            <a:avLst/>
          </a:prstGeom>
          <a:ln>
            <a:solidFill>
              <a:srgbClr val="FF0000"/>
            </a:solidFill>
          </a:ln>
        </p:spPr>
        <p:txBody>
          <a:bodyPr wrap="square">
            <a:spAutoFit/>
          </a:bodyPr>
          <a:lstStyle/>
          <a:p>
            <a:pPr algn="l" defTabSz="1828800" fontAlgn="base" hangingPunct="1">
              <a:spcBef>
                <a:spcPct val="0"/>
              </a:spcBef>
              <a:spcAft>
                <a:spcPct val="0"/>
              </a:spcAft>
            </a:pPr>
            <a:r>
              <a:rPr lang="en-US" sz="4000" b="0" kern="1200" dirty="0">
                <a:solidFill>
                  <a:prstClr val="black"/>
                </a:solidFill>
                <a:latin typeface="Arial" charset="0"/>
              </a:rPr>
              <a:t>Key Advance: Learn effective features from massive amounts of labeled data </a:t>
            </a:r>
            <a:r>
              <a:rPr lang="en-US" sz="4000" b="0" i="1" kern="1200" dirty="0">
                <a:solidFill>
                  <a:prstClr val="black"/>
                </a:solidFill>
                <a:latin typeface="Arial" charset="0"/>
              </a:rPr>
              <a:t>and</a:t>
            </a:r>
          </a:p>
          <a:p>
            <a:pPr algn="l" defTabSz="1828800" fontAlgn="base" hangingPunct="1">
              <a:spcBef>
                <a:spcPct val="0"/>
              </a:spcBef>
              <a:spcAft>
                <a:spcPct val="0"/>
              </a:spcAft>
            </a:pPr>
            <a:r>
              <a:rPr lang="en-US" sz="4000" b="0" kern="1200" dirty="0">
                <a:solidFill>
                  <a:prstClr val="black"/>
                </a:solidFill>
                <a:latin typeface="Arial" charset="0"/>
              </a:rPr>
              <a:t>adapt to new tasks with less data</a:t>
            </a:r>
          </a:p>
        </p:txBody>
      </p:sp>
    </p:spTree>
    <p:extLst>
      <p:ext uri="{BB962C8B-B14F-4D97-AF65-F5344CB8AC3E}">
        <p14:creationId xmlns:p14="http://schemas.microsoft.com/office/powerpoint/2010/main" val="331154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(Girshick et al. CVPR 2014)</a:t>
            </a:r>
          </a:p>
        </p:txBody>
      </p:sp>
      <p:sp>
        <p:nvSpPr>
          <p:cNvPr id="3" name="Content Placeholder 2"/>
          <p:cNvSpPr>
            <a:spLocks noGrp="1"/>
          </p:cNvSpPr>
          <p:nvPr>
            <p:ph idx="1"/>
          </p:nvPr>
        </p:nvSpPr>
        <p:spPr>
          <a:xfrm>
            <a:off x="3962400" y="8077201"/>
            <a:ext cx="16459200" cy="4784726"/>
          </a:xfrm>
        </p:spPr>
        <p:txBody>
          <a:bodyPr>
            <a:normAutofit fontScale="77500" lnSpcReduction="20000"/>
          </a:bodyPr>
          <a:lstStyle/>
          <a:p>
            <a:r>
              <a:rPr lang="en-US" dirty="0"/>
              <a:t>Replace sliding windows with “selective search” region proposals (</a:t>
            </a:r>
            <a:r>
              <a:rPr lang="en-US" dirty="0" err="1"/>
              <a:t>Uijilings</a:t>
            </a:r>
            <a:r>
              <a:rPr lang="en-US" dirty="0"/>
              <a:t> et al. IJCV 2013)</a:t>
            </a:r>
          </a:p>
          <a:p>
            <a:r>
              <a:rPr lang="en-US" dirty="0"/>
              <a:t>Extract rectangles around regions and resize to 227x227</a:t>
            </a:r>
          </a:p>
          <a:p>
            <a:r>
              <a:rPr lang="en-US" dirty="0"/>
              <a:t>Extract features with fine-tuned  CNN (that was initialized with network trained on </a:t>
            </a:r>
            <a:r>
              <a:rPr lang="en-US" dirty="0" err="1"/>
              <a:t>ImageNet</a:t>
            </a:r>
            <a:r>
              <a:rPr lang="en-US" dirty="0"/>
              <a:t> before training)</a:t>
            </a:r>
          </a:p>
          <a:p>
            <a:r>
              <a:rPr lang="en-US" dirty="0"/>
              <a:t>Classify last layer of network features with SVM</a:t>
            </a:r>
          </a:p>
        </p:txBody>
      </p:sp>
      <p:pic>
        <p:nvPicPr>
          <p:cNvPr id="4" name="Picture 3"/>
          <p:cNvPicPr>
            <a:picLocks noChangeAspect="1"/>
          </p:cNvPicPr>
          <p:nvPr/>
        </p:nvPicPr>
        <p:blipFill>
          <a:blip r:embed="rId2"/>
          <a:stretch>
            <a:fillRect/>
          </a:stretch>
        </p:blipFill>
        <p:spPr>
          <a:xfrm>
            <a:off x="3429000" y="1828800"/>
            <a:ext cx="17526000" cy="5056016"/>
          </a:xfrm>
          <a:prstGeom prst="rect">
            <a:avLst/>
          </a:prstGeom>
        </p:spPr>
      </p:pic>
      <p:sp>
        <p:nvSpPr>
          <p:cNvPr id="5" name="TextBox 4"/>
          <p:cNvSpPr txBox="1"/>
          <p:nvPr/>
        </p:nvSpPr>
        <p:spPr>
          <a:xfrm>
            <a:off x="3479800" y="12693653"/>
            <a:ext cx="6887270"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hlinkClick r:id="rId3"/>
              </a:rPr>
              <a:t>http://arxiv.org/pdf/1311.2524.pdf</a:t>
            </a:r>
            <a:endParaRPr lang="en-US" sz="3600" b="0" kern="1200" dirty="0">
              <a:solidFill>
                <a:prstClr val="black"/>
              </a:solidFill>
              <a:latin typeface="Arial" charset="0"/>
            </a:endParaRPr>
          </a:p>
        </p:txBody>
      </p:sp>
    </p:spTree>
    <p:extLst>
      <p:ext uri="{BB962C8B-B14F-4D97-AF65-F5344CB8AC3E}">
        <p14:creationId xmlns:p14="http://schemas.microsoft.com/office/powerpoint/2010/main" val="4068323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Fine-tuning example: ImageNet-&gt;VOC</a:t>
            </a:r>
          </a:p>
        </p:txBody>
      </p:sp>
      <p:sp>
        <p:nvSpPr>
          <p:cNvPr id="3" name="Content Placeholder 2"/>
          <p:cNvSpPr>
            <a:spLocks noGrp="1"/>
          </p:cNvSpPr>
          <p:nvPr>
            <p:ph idx="1"/>
          </p:nvPr>
        </p:nvSpPr>
        <p:spPr/>
        <p:txBody>
          <a:bodyPr>
            <a:normAutofit fontScale="92500" lnSpcReduction="10000"/>
          </a:bodyPr>
          <a:lstStyle/>
          <a:p>
            <a:pPr marL="1028700" indent="-1028700">
              <a:buFont typeface="+mj-lt"/>
              <a:buAutoNum type="arabicPeriod"/>
            </a:pPr>
            <a:r>
              <a:rPr lang="en-US" sz="5600" dirty="0"/>
              <a:t>Train full network on ImageNet 1000-class classification</a:t>
            </a:r>
          </a:p>
          <a:p>
            <a:pPr marL="1028700" indent="-1028700">
              <a:buFont typeface="+mj-lt"/>
              <a:buAutoNum type="arabicPeriod"/>
            </a:pPr>
            <a:r>
              <a:rPr lang="en-US" sz="5600" dirty="0"/>
              <a:t>Replace classification layer with output layer for VOC (e.g. confidences for 20 classes)</a:t>
            </a:r>
          </a:p>
          <a:p>
            <a:pPr marL="1028700" indent="-1028700">
              <a:buFont typeface="+mj-lt"/>
              <a:buAutoNum type="arabicPeriod"/>
            </a:pPr>
            <a:r>
              <a:rPr lang="en-US" sz="5600" dirty="0"/>
              <a:t>Train on VOC </a:t>
            </a:r>
            <a:r>
              <a:rPr lang="en-US" sz="5600" dirty="0" err="1"/>
              <a:t>pos</a:t>
            </a:r>
            <a:r>
              <a:rPr lang="en-US" sz="5600" dirty="0"/>
              <a:t>/</a:t>
            </a:r>
            <a:r>
              <a:rPr lang="en-US" sz="5600" dirty="0" err="1"/>
              <a:t>neg</a:t>
            </a:r>
            <a:r>
              <a:rPr lang="en-US" sz="5600" dirty="0"/>
              <a:t> examples with low initial learning rate (1/10</a:t>
            </a:r>
            <a:r>
              <a:rPr lang="en-US" sz="5600" baseline="30000" dirty="0"/>
              <a:t>th</a:t>
            </a:r>
            <a:r>
              <a:rPr lang="en-US" sz="5600" dirty="0"/>
              <a:t> what is used for new network)</a:t>
            </a:r>
          </a:p>
          <a:p>
            <a:pPr marL="1028700" indent="-1028700">
              <a:buFont typeface="+mj-lt"/>
              <a:buAutoNum type="arabicPeriod"/>
            </a:pPr>
            <a:endParaRPr lang="en-US" sz="5600" dirty="0"/>
          </a:p>
          <a:p>
            <a:pPr marL="0" indent="0">
              <a:buNone/>
            </a:pPr>
            <a:r>
              <a:rPr lang="en-US" sz="5600" dirty="0"/>
              <a:t>Notes</a:t>
            </a:r>
          </a:p>
          <a:p>
            <a:r>
              <a:rPr lang="en-US" sz="5600" dirty="0"/>
              <a:t>This usually works well if the “big data” task and target task are similar (object classification vs detection)</a:t>
            </a:r>
          </a:p>
          <a:p>
            <a:pPr lvl="1"/>
            <a:r>
              <a:rPr lang="en-US" sz="4800" dirty="0"/>
              <a:t>0.45 AP without fine-tuning </a:t>
            </a:r>
            <a:r>
              <a:rPr lang="en-US" sz="4800" dirty="0">
                <a:sym typeface="Wingdings" panose="05000000000000000000" pitchFamily="2" charset="2"/>
              </a:rPr>
              <a:t> 0.54 AP with fine tuning; training only on VOC does much worse</a:t>
            </a:r>
          </a:p>
          <a:p>
            <a:r>
              <a:rPr lang="en-US" sz="5600" dirty="0"/>
              <a:t>Not necessary if target task is also very big</a:t>
            </a:r>
          </a:p>
          <a:p>
            <a:endParaRPr lang="en-US" sz="5600" dirty="0"/>
          </a:p>
        </p:txBody>
      </p:sp>
    </p:spTree>
    <p:extLst>
      <p:ext uri="{BB962C8B-B14F-4D97-AF65-F5344CB8AC3E}">
        <p14:creationId xmlns:p14="http://schemas.microsoft.com/office/powerpoint/2010/main" val="1526219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Sliding window vs. region proposals</a:t>
            </a:r>
          </a:p>
        </p:txBody>
      </p:sp>
      <p:sp>
        <p:nvSpPr>
          <p:cNvPr id="4" name="Text Placeholder 3"/>
          <p:cNvSpPr>
            <a:spLocks noGrp="1"/>
          </p:cNvSpPr>
          <p:nvPr>
            <p:ph type="body" idx="1"/>
          </p:nvPr>
        </p:nvSpPr>
        <p:spPr>
          <a:xfrm>
            <a:off x="3962400" y="2133600"/>
            <a:ext cx="8080376" cy="1279524"/>
          </a:xfrm>
        </p:spPr>
        <p:txBody>
          <a:bodyPr/>
          <a:lstStyle/>
          <a:p>
            <a:r>
              <a:rPr lang="en-US" dirty="0"/>
              <a:t>Sliding window</a:t>
            </a:r>
          </a:p>
        </p:txBody>
      </p:sp>
      <p:sp>
        <p:nvSpPr>
          <p:cNvPr id="5" name="Content Placeholder 4"/>
          <p:cNvSpPr>
            <a:spLocks noGrp="1"/>
          </p:cNvSpPr>
          <p:nvPr>
            <p:ph sz="half" idx="2"/>
          </p:nvPr>
        </p:nvSpPr>
        <p:spPr>
          <a:xfrm>
            <a:off x="3962400" y="3413124"/>
            <a:ext cx="8080376" cy="9693276"/>
          </a:xfrm>
        </p:spPr>
        <p:txBody>
          <a:bodyPr/>
          <a:lstStyle/>
          <a:p>
            <a:r>
              <a:rPr lang="en-US" dirty="0"/>
              <a:t>Comprehensive search over position, scale (sometimes aspect, though expensive)</a:t>
            </a:r>
          </a:p>
          <a:p>
            <a:r>
              <a:rPr lang="en-US" dirty="0"/>
              <a:t>Typically 100K candidates</a:t>
            </a:r>
          </a:p>
          <a:p>
            <a:r>
              <a:rPr lang="en-US" dirty="0"/>
              <a:t>Simple</a:t>
            </a:r>
          </a:p>
          <a:p>
            <a:r>
              <a:rPr lang="en-US" dirty="0"/>
              <a:t>Speed boost through convolution often possible</a:t>
            </a:r>
          </a:p>
          <a:p>
            <a:r>
              <a:rPr lang="en-US" dirty="0"/>
              <a:t>Repeatable</a:t>
            </a:r>
          </a:p>
          <a:p>
            <a:r>
              <a:rPr lang="en-US" dirty="0"/>
              <a:t>Even with many candidates, may not be a good fit to object</a:t>
            </a:r>
          </a:p>
        </p:txBody>
      </p:sp>
      <p:sp>
        <p:nvSpPr>
          <p:cNvPr id="6" name="Text Placeholder 5"/>
          <p:cNvSpPr>
            <a:spLocks noGrp="1"/>
          </p:cNvSpPr>
          <p:nvPr>
            <p:ph type="body" sz="quarter" idx="3"/>
          </p:nvPr>
        </p:nvSpPr>
        <p:spPr>
          <a:xfrm>
            <a:off x="12338051" y="2133600"/>
            <a:ext cx="8083550" cy="1279524"/>
          </a:xfrm>
        </p:spPr>
        <p:txBody>
          <a:bodyPr/>
          <a:lstStyle/>
          <a:p>
            <a:r>
              <a:rPr lang="en-US" dirty="0"/>
              <a:t>Region proposals</a:t>
            </a:r>
          </a:p>
        </p:txBody>
      </p:sp>
      <p:sp>
        <p:nvSpPr>
          <p:cNvPr id="7" name="Content Placeholder 6"/>
          <p:cNvSpPr>
            <a:spLocks noGrp="1"/>
          </p:cNvSpPr>
          <p:nvPr>
            <p:ph sz="quarter" idx="4"/>
          </p:nvPr>
        </p:nvSpPr>
        <p:spPr>
          <a:xfrm>
            <a:off x="12338051" y="3413124"/>
            <a:ext cx="8083550" cy="7902576"/>
          </a:xfrm>
        </p:spPr>
        <p:txBody>
          <a:bodyPr/>
          <a:lstStyle/>
          <a:p>
            <a:r>
              <a:rPr lang="en-US" dirty="0"/>
              <a:t>Search over regions guided by image contours/patterns with varying aspect/size</a:t>
            </a:r>
          </a:p>
          <a:p>
            <a:r>
              <a:rPr lang="en-US" dirty="0"/>
              <a:t>Typically 2-10K candidates</a:t>
            </a:r>
          </a:p>
          <a:p>
            <a:r>
              <a:rPr lang="en-US" dirty="0"/>
              <a:t>Random (not repeatable)</a:t>
            </a:r>
          </a:p>
          <a:p>
            <a:r>
              <a:rPr lang="en-US" dirty="0"/>
              <a:t>Requires a preprocess (currently 1-5s)</a:t>
            </a:r>
          </a:p>
          <a:p>
            <a:r>
              <a:rPr lang="en-US" dirty="0"/>
              <a:t>Often requires resizing patch to fit fixed size</a:t>
            </a:r>
          </a:p>
          <a:p>
            <a:r>
              <a:rPr lang="en-US" dirty="0"/>
              <a:t>More likely to provide candidates with very good object fit</a:t>
            </a:r>
          </a:p>
          <a:p>
            <a:endParaRPr lang="en-US" dirty="0"/>
          </a:p>
        </p:txBody>
      </p:sp>
    </p:spTree>
    <p:extLst>
      <p:ext uri="{BB962C8B-B14F-4D97-AF65-F5344CB8AC3E}">
        <p14:creationId xmlns:p14="http://schemas.microsoft.com/office/powerpoint/2010/main" val="3097944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Mistakes are often reasonable</a:t>
            </a:r>
          </a:p>
        </p:txBody>
      </p:sp>
      <p:graphicFrame>
        <p:nvGraphicFramePr>
          <p:cNvPr id="3" name="Object 2"/>
          <p:cNvGraphicFramePr>
            <a:graphicFrameLocks noChangeAspect="1"/>
          </p:cNvGraphicFramePr>
          <p:nvPr/>
        </p:nvGraphicFramePr>
        <p:xfrm>
          <a:off x="4114801" y="1981200"/>
          <a:ext cx="11248370" cy="11277600"/>
        </p:xfrm>
        <a:graphic>
          <a:graphicData uri="http://schemas.openxmlformats.org/presentationml/2006/ole">
            <mc:AlternateContent xmlns:mc="http://schemas.openxmlformats.org/markup-compatibility/2006">
              <mc:Choice xmlns:v="urn:schemas-microsoft-com:vml" Requires="v">
                <p:oleObj name="Acrobat Document" r:id="rId2" imgW="3666165" imgH="3674853" progId="AcroExch.Document.11">
                  <p:embed/>
                </p:oleObj>
              </mc:Choice>
              <mc:Fallback>
                <p:oleObj name="Acrobat Document" r:id="rId2" imgW="3666165" imgH="3674853" progId="AcroExch.Document.11">
                  <p:embed/>
                  <p:pic>
                    <p:nvPicPr>
                      <p:cNvPr id="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1981200"/>
                        <a:ext cx="11248370" cy="11277600"/>
                      </a:xfrm>
                      <a:prstGeom prst="rect">
                        <a:avLst/>
                      </a:prstGeom>
                      <a:noFill/>
                      <a:ln>
                        <a:noFill/>
                      </a:ln>
                    </p:spPr>
                  </p:pic>
                </p:oleObj>
              </mc:Fallback>
            </mc:AlternateContent>
          </a:graphicData>
        </a:graphic>
      </p:graphicFrame>
      <p:sp>
        <p:nvSpPr>
          <p:cNvPr id="11" name="TextBox 10"/>
          <p:cNvSpPr txBox="1"/>
          <p:nvPr/>
        </p:nvSpPr>
        <p:spPr>
          <a:xfrm>
            <a:off x="4419600" y="1676400"/>
            <a:ext cx="8229600" cy="830997"/>
          </a:xfrm>
          <a:prstGeom prst="rect">
            <a:avLst/>
          </a:prstGeom>
          <a:solidFill>
            <a:schemeClr val="bg1"/>
          </a:solidFill>
        </p:spPr>
        <p:txBody>
          <a:bodyPr wrap="square" rtlCol="0">
            <a:spAutoFit/>
          </a:bodyPr>
          <a:lstStyle/>
          <a:p>
            <a:pPr algn="l" defTabSz="1828800" fontAlgn="base" hangingPunct="1">
              <a:spcBef>
                <a:spcPct val="0"/>
              </a:spcBef>
              <a:spcAft>
                <a:spcPct val="0"/>
              </a:spcAft>
            </a:pPr>
            <a:r>
              <a:rPr lang="en-US" sz="4800" b="0" kern="1200" dirty="0">
                <a:solidFill>
                  <a:prstClr val="black"/>
                </a:solidFill>
                <a:latin typeface="Arial" charset="0"/>
              </a:rPr>
              <a:t>Bicycle: AP = 0.73</a:t>
            </a:r>
          </a:p>
        </p:txBody>
      </p:sp>
      <p:graphicFrame>
        <p:nvGraphicFramePr>
          <p:cNvPr id="4" name="Object 3"/>
          <p:cNvGraphicFramePr>
            <a:graphicFrameLocks noChangeAspect="1"/>
          </p:cNvGraphicFramePr>
          <p:nvPr/>
        </p:nvGraphicFramePr>
        <p:xfrm>
          <a:off x="15544799" y="1863965"/>
          <a:ext cx="4963358" cy="3622434"/>
        </p:xfrm>
        <a:graphic>
          <a:graphicData uri="http://schemas.openxmlformats.org/presentationml/2006/ole">
            <mc:AlternateContent xmlns:mc="http://schemas.openxmlformats.org/markup-compatibility/2006">
              <mc:Choice xmlns:v="urn:schemas-microsoft-com:vml" Requires="v">
                <p:oleObj name="Acrobat Document" r:id="rId4" imgW="4054293" imgH="2958779" progId="AcroExch.Document.11">
                  <p:embed/>
                </p:oleObj>
              </mc:Choice>
              <mc:Fallback>
                <p:oleObj name="Acrobat Document" r:id="rId4" imgW="4054293" imgH="2958779" progId="AcroExch.Document.11">
                  <p:embed/>
                  <p:pic>
                    <p:nvPicPr>
                      <p:cNvPr id="4" name="Object 3"/>
                      <p:cNvPicPr/>
                      <p:nvPr/>
                    </p:nvPicPr>
                    <p:blipFill>
                      <a:blip r:embed="rId5"/>
                      <a:stretch>
                        <a:fillRect/>
                      </a:stretch>
                    </p:blipFill>
                    <p:spPr>
                      <a:xfrm>
                        <a:off x="15544799" y="1863965"/>
                        <a:ext cx="4963358" cy="3622434"/>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5697201" y="5638800"/>
          <a:ext cx="4747490" cy="3810000"/>
        </p:xfrm>
        <a:graphic>
          <a:graphicData uri="http://schemas.openxmlformats.org/presentationml/2006/ole">
            <mc:AlternateContent xmlns:mc="http://schemas.openxmlformats.org/markup-compatibility/2006">
              <mc:Choice xmlns:v="urn:schemas-microsoft-com:vml" Requires="v">
                <p:oleObj name="Acrobat Document" r:id="rId6" imgW="3890330" imgH="3122600" progId="AcroExch.Document.11">
                  <p:embed/>
                </p:oleObj>
              </mc:Choice>
              <mc:Fallback>
                <p:oleObj name="Acrobat Document" r:id="rId6" imgW="3890330" imgH="3122600" progId="AcroExch.Document.11">
                  <p:embed/>
                  <p:pic>
                    <p:nvPicPr>
                      <p:cNvPr id="8" name="Object 7"/>
                      <p:cNvPicPr/>
                      <p:nvPr/>
                    </p:nvPicPr>
                    <p:blipFill>
                      <a:blip r:embed="rId7"/>
                      <a:stretch>
                        <a:fillRect/>
                      </a:stretch>
                    </p:blipFill>
                    <p:spPr>
                      <a:xfrm>
                        <a:off x="15697201" y="5638800"/>
                        <a:ext cx="4747490" cy="3810000"/>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5544801" y="9753600"/>
          <a:ext cx="4835150" cy="3352800"/>
        </p:xfrm>
        <a:graphic>
          <a:graphicData uri="http://schemas.openxmlformats.org/presentationml/2006/ole">
            <mc:AlternateContent xmlns:mc="http://schemas.openxmlformats.org/markup-compatibility/2006">
              <mc:Choice xmlns:v="urn:schemas-microsoft-com:vml" Requires="v">
                <p:oleObj name="Acrobat Document" r:id="rId8" imgW="4054293" imgH="2812049" progId="AcroExch.Document.11">
                  <p:embed/>
                </p:oleObj>
              </mc:Choice>
              <mc:Fallback>
                <p:oleObj name="Acrobat Document" r:id="rId8" imgW="4054293" imgH="2812049" progId="AcroExch.Document.11">
                  <p:embed/>
                  <p:pic>
                    <p:nvPicPr>
                      <p:cNvPr id="9" name="Object 8"/>
                      <p:cNvPicPr/>
                      <p:nvPr/>
                    </p:nvPicPr>
                    <p:blipFill>
                      <a:blip r:embed="rId9"/>
                      <a:stretch>
                        <a:fillRect/>
                      </a:stretch>
                    </p:blipFill>
                    <p:spPr>
                      <a:xfrm>
                        <a:off x="15544801" y="9753600"/>
                        <a:ext cx="4835150" cy="3352800"/>
                      </a:xfrm>
                      <a:prstGeom prst="rect">
                        <a:avLst/>
                      </a:prstGeom>
                    </p:spPr>
                  </p:pic>
                </p:oleObj>
              </mc:Fallback>
            </mc:AlternateContent>
          </a:graphicData>
        </a:graphic>
      </p:graphicFrame>
      <p:sp>
        <p:nvSpPr>
          <p:cNvPr id="10" name="TextBox 9"/>
          <p:cNvSpPr txBox="1"/>
          <p:nvPr/>
        </p:nvSpPr>
        <p:spPr>
          <a:xfrm>
            <a:off x="16072335" y="1166389"/>
            <a:ext cx="4108817"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Confident Mistakes</a:t>
            </a:r>
          </a:p>
        </p:txBody>
      </p:sp>
      <p:sp>
        <p:nvSpPr>
          <p:cNvPr id="5" name="TextBox 4"/>
          <p:cNvSpPr txBox="1"/>
          <p:nvPr/>
        </p:nvSpPr>
        <p:spPr>
          <a:xfrm>
            <a:off x="3048001" y="13041869"/>
            <a:ext cx="3159839"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R-CNN results</a:t>
            </a:r>
          </a:p>
        </p:txBody>
      </p:sp>
    </p:spTree>
    <p:extLst>
      <p:ext uri="{BB962C8B-B14F-4D97-AF65-F5344CB8AC3E}">
        <p14:creationId xmlns:p14="http://schemas.microsoft.com/office/powerpoint/2010/main" val="215482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460312"/>
            <a:ext cx="16459200" cy="1828800"/>
          </a:xfrm>
        </p:spPr>
        <p:txBody>
          <a:bodyPr>
            <a:noAutofit/>
          </a:bodyPr>
          <a:lstStyle/>
          <a:p>
            <a:r>
              <a:rPr lang="en-US" sz="7200" dirty="0"/>
              <a:t>Challenges in modeling the non-object class</a:t>
            </a:r>
          </a:p>
        </p:txBody>
      </p:sp>
      <p:pic>
        <p:nvPicPr>
          <p:cNvPr id="6" name="Picture 12" descr="C:\Users\Hoiem\Documents\Presentations\NSF Frontiers - Aug 2011\fp_display\dog_0056.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41" t="11518" r="9890" b="14243"/>
          <a:stretch/>
        </p:blipFill>
        <p:spPr bwMode="auto">
          <a:xfrm>
            <a:off x="10808349" y="5410800"/>
            <a:ext cx="4592698"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20164" name="Picture 4" descr="C:\Users\Hoiem\Documents\Presentations\NSF Frontiers - Aug 2011\fp_display\dog_fp_00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8157" y="5520266"/>
            <a:ext cx="4988062"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620816" y="4074816"/>
            <a:ext cx="2967760" cy="1200329"/>
          </a:xfrm>
          <a:prstGeom prst="rect">
            <a:avLst/>
          </a:prstGeom>
          <a:noFill/>
        </p:spPr>
        <p:txBody>
          <a:bodyPr wrap="square" rtlCol="0">
            <a:spAutoFit/>
          </a:bodyPr>
          <a:lstStyle/>
          <a:p>
            <a:pPr defTabSz="1828800" fontAlgn="base" hangingPunct="1">
              <a:spcBef>
                <a:spcPct val="0"/>
              </a:spcBef>
              <a:spcAft>
                <a:spcPct val="0"/>
              </a:spcAft>
            </a:pPr>
            <a:r>
              <a:rPr lang="en-US" sz="3600" b="0" kern="1200" dirty="0">
                <a:solidFill>
                  <a:prstClr val="black"/>
                </a:solidFill>
                <a:latin typeface="Arial" charset="0"/>
              </a:rPr>
              <a:t>Bad Localization</a:t>
            </a:r>
          </a:p>
        </p:txBody>
      </p:sp>
      <p:sp>
        <p:nvSpPr>
          <p:cNvPr id="11" name="TextBox 10"/>
          <p:cNvSpPr txBox="1"/>
          <p:nvPr/>
        </p:nvSpPr>
        <p:spPr>
          <a:xfrm>
            <a:off x="16931229" y="4227604"/>
            <a:ext cx="4114990" cy="1200329"/>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Confused with Similar Object</a:t>
            </a:r>
          </a:p>
        </p:txBody>
      </p:sp>
      <p:pic>
        <p:nvPicPr>
          <p:cNvPr id="220165" name="Picture 5" descr="C:\Users\Hoiem\Documents\Presentations\NSF Frontiers - Aug 2011\fp_display\dog_fp_00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4977" y="10545725"/>
            <a:ext cx="1662718" cy="26128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588577" y="9240236"/>
            <a:ext cx="4843666" cy="1200329"/>
          </a:xfrm>
          <a:prstGeom prst="rect">
            <a:avLst/>
          </a:prstGeom>
          <a:noFill/>
        </p:spPr>
        <p:txBody>
          <a:bodyPr wrap="square" rtlCol="0">
            <a:spAutoFit/>
          </a:bodyPr>
          <a:lstStyle/>
          <a:p>
            <a:pPr defTabSz="1828800" fontAlgn="base" hangingPunct="1">
              <a:spcBef>
                <a:spcPct val="0"/>
              </a:spcBef>
              <a:spcAft>
                <a:spcPct val="0"/>
              </a:spcAft>
            </a:pPr>
            <a:r>
              <a:rPr lang="en-US" sz="3600" b="0" kern="1200" dirty="0">
                <a:solidFill>
                  <a:prstClr val="black"/>
                </a:solidFill>
                <a:latin typeface="Arial" charset="0"/>
              </a:rPr>
              <a:t>Confused with Dissimilar Objects</a:t>
            </a:r>
          </a:p>
        </p:txBody>
      </p:sp>
      <p:sp>
        <p:nvSpPr>
          <p:cNvPr id="14" name="TextBox 13"/>
          <p:cNvSpPr txBox="1"/>
          <p:nvPr/>
        </p:nvSpPr>
        <p:spPr>
          <a:xfrm>
            <a:off x="8569357" y="9807061"/>
            <a:ext cx="3852337"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Misc. Background</a:t>
            </a:r>
          </a:p>
        </p:txBody>
      </p:sp>
      <p:pic>
        <p:nvPicPr>
          <p:cNvPr id="220166" name="Picture 6" descr="C:\Users\Hoiem\Documents\Presentations\NSF Frontiers - Aug 2011\fp_display\dog_fp_0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105" y="10767481"/>
            <a:ext cx="1226506" cy="1922630"/>
          </a:xfrm>
          <a:prstGeom prst="rect">
            <a:avLst/>
          </a:prstGeom>
          <a:noFill/>
          <a:extLst>
            <a:ext uri="{909E8E84-426E-40DD-AFC4-6F175D3DCCD1}">
              <a14:hiddenFill xmlns:a14="http://schemas.microsoft.com/office/drawing/2010/main">
                <a:solidFill>
                  <a:srgbClr val="FFFFFF"/>
                </a:solidFill>
              </a14:hiddenFill>
            </a:ext>
          </a:extLst>
        </p:spPr>
      </p:pic>
      <p:pic>
        <p:nvPicPr>
          <p:cNvPr id="220167" name="Picture 7" descr="C:\Users\Hoiem\Documents\Presentations\NSF Frontiers - Aug 2011\fp_display\dog_fp_00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6910" y="10810874"/>
            <a:ext cx="1922632" cy="1922628"/>
          </a:xfrm>
          <a:prstGeom prst="rect">
            <a:avLst/>
          </a:prstGeom>
          <a:noFill/>
          <a:extLst>
            <a:ext uri="{909E8E84-426E-40DD-AFC4-6F175D3DCCD1}">
              <a14:hiddenFill xmlns:a14="http://schemas.microsoft.com/office/drawing/2010/main">
                <a:solidFill>
                  <a:srgbClr val="FFFFFF"/>
                </a:solidFill>
              </a14:hiddenFill>
            </a:ext>
          </a:extLst>
        </p:spPr>
      </p:pic>
      <p:pic>
        <p:nvPicPr>
          <p:cNvPr id="220168" name="Picture 8" descr="C:\Users\Hoiem\Documents\Presentations\NSF Frontiers - Aug 2011\fp_display\dog_fp_00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95297" y="10767481"/>
            <a:ext cx="2924910" cy="19660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Hoiem\Documents\Presentations\NSF Frontiers - Aug 2011\fp_display\dog_tp_00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294187" y="4713281"/>
            <a:ext cx="3661918" cy="3613734"/>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6" name="Picture 7" descr="C:\Users\Hoiem\Documents\Presentations\NSF Frontiers - Aug 2011\fp_display\dog_tp_001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6115" y="8716924"/>
            <a:ext cx="2323282" cy="365760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641264" y="2849496"/>
            <a:ext cx="2967760" cy="1200329"/>
          </a:xfrm>
          <a:prstGeom prst="rect">
            <a:avLst/>
          </a:prstGeom>
          <a:noFill/>
        </p:spPr>
        <p:txBody>
          <a:bodyPr wrap="square" rtlCol="0">
            <a:spAutoFit/>
          </a:bodyPr>
          <a:lstStyle/>
          <a:p>
            <a:pPr defTabSz="1828800" fontAlgn="base" hangingPunct="1">
              <a:spcBef>
                <a:spcPct val="0"/>
              </a:spcBef>
              <a:spcAft>
                <a:spcPct val="0"/>
              </a:spcAft>
            </a:pPr>
            <a:r>
              <a:rPr lang="en-US" sz="3600" b="0" kern="1200" dirty="0">
                <a:solidFill>
                  <a:prstClr val="black"/>
                </a:solidFill>
                <a:latin typeface="Arial" charset="0"/>
              </a:rPr>
              <a:t>True Detections</a:t>
            </a:r>
          </a:p>
        </p:txBody>
      </p:sp>
      <p:cxnSp>
        <p:nvCxnSpPr>
          <p:cNvPr id="8" name="Straight Connector 7"/>
          <p:cNvCxnSpPr/>
          <p:nvPr/>
        </p:nvCxnSpPr>
        <p:spPr>
          <a:xfrm flipH="1">
            <a:off x="6241635" y="4074817"/>
            <a:ext cx="4566714" cy="9083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431404"/>
      </p:ext>
    </p:extLst>
  </p:cSld>
  <p:clrMapOvr>
    <a:masterClrMapping/>
  </p:clrMapOvr>
  <mc:AlternateContent xmlns:mc="http://schemas.openxmlformats.org/markup-compatibility/2006" xmlns:p14="http://schemas.microsoft.com/office/powerpoint/2010/main">
    <mc:Choice Requires="p14">
      <p:transition spd="slow" p14:dur="2000" advTm="34522"/>
    </mc:Choice>
    <mc:Fallback xmlns="">
      <p:transition spd="slow" advTm="3452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4114801" y="2067727"/>
          <a:ext cx="11178218" cy="11207262"/>
        </p:xfrm>
        <a:graphic>
          <a:graphicData uri="http://schemas.openxmlformats.org/presentationml/2006/ole">
            <mc:AlternateContent xmlns:mc="http://schemas.openxmlformats.org/markup-compatibility/2006">
              <mc:Choice xmlns:v="urn:schemas-microsoft-com:vml" Requires="v">
                <p:oleObj name="Acrobat Document" r:id="rId2" imgW="3666165" imgH="3674853" progId="AcroExch.Document.11">
                  <p:embed/>
                </p:oleObj>
              </mc:Choice>
              <mc:Fallback>
                <p:oleObj name="Acrobat Document" r:id="rId2" imgW="3666165" imgH="3674853" progId="AcroExch.Document.11">
                  <p:embed/>
                  <p:pic>
                    <p:nvPicPr>
                      <p:cNvPr id="5" name="Object 4"/>
                      <p:cNvPicPr/>
                      <p:nvPr/>
                    </p:nvPicPr>
                    <p:blipFill>
                      <a:blip r:embed="rId3"/>
                      <a:stretch>
                        <a:fillRect/>
                      </a:stretch>
                    </p:blipFill>
                    <p:spPr>
                      <a:xfrm>
                        <a:off x="4114801" y="2067727"/>
                        <a:ext cx="11178218" cy="11207262"/>
                      </a:xfrm>
                      <a:prstGeom prst="rect">
                        <a:avLst/>
                      </a:prstGeom>
                    </p:spPr>
                  </p:pic>
                </p:oleObj>
              </mc:Fallback>
            </mc:AlternateContent>
          </a:graphicData>
        </a:graphic>
      </p:graphicFrame>
      <p:sp>
        <p:nvSpPr>
          <p:cNvPr id="11" name="TextBox 10"/>
          <p:cNvSpPr txBox="1"/>
          <p:nvPr/>
        </p:nvSpPr>
        <p:spPr>
          <a:xfrm>
            <a:off x="4419600" y="1676400"/>
            <a:ext cx="8229600" cy="830997"/>
          </a:xfrm>
          <a:prstGeom prst="rect">
            <a:avLst/>
          </a:prstGeom>
          <a:solidFill>
            <a:schemeClr val="bg1"/>
          </a:solidFill>
        </p:spPr>
        <p:txBody>
          <a:bodyPr wrap="square" rtlCol="0">
            <a:spAutoFit/>
          </a:bodyPr>
          <a:lstStyle/>
          <a:p>
            <a:pPr algn="l" defTabSz="1828800" fontAlgn="base" hangingPunct="1">
              <a:spcBef>
                <a:spcPct val="0"/>
              </a:spcBef>
              <a:spcAft>
                <a:spcPct val="0"/>
              </a:spcAft>
            </a:pPr>
            <a:r>
              <a:rPr lang="en-US" sz="4800" b="0" kern="1200" dirty="0">
                <a:solidFill>
                  <a:prstClr val="black"/>
                </a:solidFill>
                <a:latin typeface="Arial" charset="0"/>
              </a:rPr>
              <a:t>Horse: AP = 0.69</a:t>
            </a:r>
          </a:p>
        </p:txBody>
      </p:sp>
      <p:graphicFrame>
        <p:nvGraphicFramePr>
          <p:cNvPr id="6" name="Object 5"/>
          <p:cNvGraphicFramePr>
            <a:graphicFrameLocks noChangeAspect="1"/>
          </p:cNvGraphicFramePr>
          <p:nvPr/>
        </p:nvGraphicFramePr>
        <p:xfrm>
          <a:off x="15392400" y="2646623"/>
          <a:ext cx="5029200" cy="4314190"/>
        </p:xfrm>
        <a:graphic>
          <a:graphicData uri="http://schemas.openxmlformats.org/presentationml/2006/ole">
            <mc:AlternateContent xmlns:mc="http://schemas.openxmlformats.org/markup-compatibility/2006">
              <mc:Choice xmlns:v="urn:schemas-microsoft-com:vml" Requires="v">
                <p:oleObj name="Acrobat Document" r:id="rId4" imgW="3640225" imgH="3122600" progId="AcroExch.Document.11">
                  <p:embed/>
                </p:oleObj>
              </mc:Choice>
              <mc:Fallback>
                <p:oleObj name="Acrobat Document" r:id="rId4" imgW="3640225" imgH="3122600" progId="AcroExch.Document.11">
                  <p:embed/>
                  <p:pic>
                    <p:nvPicPr>
                      <p:cNvPr id="6" name="Object 5"/>
                      <p:cNvPicPr/>
                      <p:nvPr/>
                    </p:nvPicPr>
                    <p:blipFill>
                      <a:blip r:embed="rId5"/>
                      <a:stretch>
                        <a:fillRect/>
                      </a:stretch>
                    </p:blipFill>
                    <p:spPr>
                      <a:xfrm>
                        <a:off x="15392400" y="2646623"/>
                        <a:ext cx="5029200" cy="431419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5544800" y="7162801"/>
          <a:ext cx="4808268" cy="3047998"/>
        </p:xfrm>
        <a:graphic>
          <a:graphicData uri="http://schemas.openxmlformats.org/presentationml/2006/ole">
            <mc:AlternateContent xmlns:mc="http://schemas.openxmlformats.org/markup-compatibility/2006">
              <mc:Choice xmlns:v="urn:schemas-microsoft-com:vml" Requires="v">
                <p:oleObj name="Acrobat Document" r:id="rId6" imgW="4054293" imgH="2570590" progId="AcroExch.Document.11">
                  <p:embed/>
                </p:oleObj>
              </mc:Choice>
              <mc:Fallback>
                <p:oleObj name="Acrobat Document" r:id="rId6" imgW="4054293" imgH="2570590" progId="AcroExch.Document.11">
                  <p:embed/>
                  <p:pic>
                    <p:nvPicPr>
                      <p:cNvPr id="7" name="Object 6"/>
                      <p:cNvPicPr/>
                      <p:nvPr/>
                    </p:nvPicPr>
                    <p:blipFill>
                      <a:blip r:embed="rId7"/>
                      <a:stretch>
                        <a:fillRect/>
                      </a:stretch>
                    </p:blipFill>
                    <p:spPr>
                      <a:xfrm>
                        <a:off x="15544800" y="7162801"/>
                        <a:ext cx="4808268" cy="3047998"/>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15697201" y="10292862"/>
          <a:ext cx="4581626" cy="3352800"/>
        </p:xfrm>
        <a:graphic>
          <a:graphicData uri="http://schemas.openxmlformats.org/presentationml/2006/ole">
            <mc:AlternateContent xmlns:mc="http://schemas.openxmlformats.org/markup-compatibility/2006">
              <mc:Choice xmlns:v="urn:schemas-microsoft-com:vml" Requires="v">
                <p:oleObj name="Acrobat Document" r:id="rId8" imgW="4054293" imgH="2967324" progId="AcroExch.Document.11">
                  <p:embed/>
                </p:oleObj>
              </mc:Choice>
              <mc:Fallback>
                <p:oleObj name="Acrobat Document" r:id="rId8" imgW="4054293" imgH="2967324" progId="AcroExch.Document.11">
                  <p:embed/>
                  <p:pic>
                    <p:nvPicPr>
                      <p:cNvPr id="10" name="Object 9"/>
                      <p:cNvPicPr/>
                      <p:nvPr/>
                    </p:nvPicPr>
                    <p:blipFill>
                      <a:blip r:embed="rId9"/>
                      <a:stretch>
                        <a:fillRect/>
                      </a:stretch>
                    </p:blipFill>
                    <p:spPr>
                      <a:xfrm>
                        <a:off x="15697201" y="10292862"/>
                        <a:ext cx="4581626" cy="3352800"/>
                      </a:xfrm>
                      <a:prstGeom prst="rect">
                        <a:avLst/>
                      </a:prstGeom>
                    </p:spPr>
                  </p:pic>
                </p:oleObj>
              </mc:Fallback>
            </mc:AlternateContent>
          </a:graphicData>
        </a:graphic>
      </p:graphicFrame>
      <p:sp>
        <p:nvSpPr>
          <p:cNvPr id="12" name="TextBox 11"/>
          <p:cNvSpPr txBox="1"/>
          <p:nvPr/>
        </p:nvSpPr>
        <p:spPr>
          <a:xfrm>
            <a:off x="16072335" y="1861067"/>
            <a:ext cx="4108817"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Confident Mistakes</a:t>
            </a:r>
          </a:p>
        </p:txBody>
      </p:sp>
      <p:sp>
        <p:nvSpPr>
          <p:cNvPr id="14" name="Title 1"/>
          <p:cNvSpPr>
            <a:spLocks noGrp="1"/>
          </p:cNvSpPr>
          <p:nvPr>
            <p:ph type="title"/>
          </p:nvPr>
        </p:nvSpPr>
        <p:spPr>
          <a:xfrm>
            <a:off x="3962400" y="0"/>
            <a:ext cx="16459200" cy="1828800"/>
          </a:xfrm>
        </p:spPr>
        <p:txBody>
          <a:bodyPr>
            <a:normAutofit/>
          </a:bodyPr>
          <a:lstStyle/>
          <a:p>
            <a:r>
              <a:rPr lang="en-US" sz="7200" dirty="0"/>
              <a:t>Mistakes are often reasonable</a:t>
            </a:r>
          </a:p>
        </p:txBody>
      </p:sp>
      <p:sp>
        <p:nvSpPr>
          <p:cNvPr id="9" name="TextBox 8"/>
          <p:cNvSpPr txBox="1"/>
          <p:nvPr/>
        </p:nvSpPr>
        <p:spPr>
          <a:xfrm>
            <a:off x="3048001" y="13041869"/>
            <a:ext cx="3159839" cy="646331"/>
          </a:xfrm>
          <a:prstGeom prst="rect">
            <a:avLst/>
          </a:prstGeom>
          <a:noFill/>
        </p:spPr>
        <p:txBody>
          <a:bodyPr wrap="none" rtlCol="0">
            <a:spAutoFit/>
          </a:bodyPr>
          <a:lstStyle/>
          <a:p>
            <a:pPr algn="l" defTabSz="1828800" fontAlgn="base" hangingPunct="1">
              <a:spcBef>
                <a:spcPct val="0"/>
              </a:spcBef>
              <a:spcAft>
                <a:spcPct val="0"/>
              </a:spcAft>
            </a:pPr>
            <a:r>
              <a:rPr lang="en-US" sz="3600" b="0" kern="1200" dirty="0">
                <a:solidFill>
                  <a:prstClr val="black"/>
                </a:solidFill>
                <a:latin typeface="Arial" charset="0"/>
              </a:rPr>
              <a:t>R-CNN results</a:t>
            </a:r>
          </a:p>
        </p:txBody>
      </p:sp>
    </p:spTree>
    <p:extLst>
      <p:ext uri="{BB962C8B-B14F-4D97-AF65-F5344CB8AC3E}">
        <p14:creationId xmlns:p14="http://schemas.microsoft.com/office/powerpoint/2010/main" val="2469552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 R-CNN</a:t>
            </a:r>
            <a:r>
              <a:rPr lang="en-US" dirty="0"/>
              <a:t> – Girshick 2015</a:t>
            </a:r>
          </a:p>
        </p:txBody>
      </p:sp>
      <p:sp>
        <p:nvSpPr>
          <p:cNvPr id="3" name="Content Placeholder 2"/>
          <p:cNvSpPr>
            <a:spLocks noGrp="1"/>
          </p:cNvSpPr>
          <p:nvPr>
            <p:ph idx="1"/>
          </p:nvPr>
        </p:nvSpPr>
        <p:spPr>
          <a:xfrm>
            <a:off x="3962400" y="1981200"/>
            <a:ext cx="16459200" cy="11582400"/>
          </a:xfrm>
        </p:spPr>
        <p:txBody>
          <a:bodyPr>
            <a:normAutofit lnSpcReduction="10000"/>
          </a:bodyPr>
          <a:lstStyle/>
          <a:p>
            <a:endParaRPr lang="en-US" sz="5600" dirty="0"/>
          </a:p>
          <a:p>
            <a:endParaRPr lang="en-US" sz="5600" dirty="0"/>
          </a:p>
          <a:p>
            <a:endParaRPr lang="en-US" sz="5600" dirty="0"/>
          </a:p>
          <a:p>
            <a:endParaRPr lang="en-US" sz="5600" dirty="0"/>
          </a:p>
          <a:p>
            <a:endParaRPr lang="en-US" sz="5600" dirty="0"/>
          </a:p>
          <a:p>
            <a:endParaRPr lang="en-US" sz="5600" dirty="0"/>
          </a:p>
          <a:p>
            <a:endParaRPr lang="en-US" sz="5600" dirty="0"/>
          </a:p>
          <a:p>
            <a:r>
              <a:rPr lang="en-US" sz="5600" dirty="0"/>
              <a:t>Compute CNN features for image once</a:t>
            </a:r>
          </a:p>
          <a:p>
            <a:r>
              <a:rPr lang="en-US" sz="5600" dirty="0"/>
              <a:t>Pool into 7x7 spatial bins for each region proposal, output class scores and regressed </a:t>
            </a:r>
            <a:r>
              <a:rPr lang="en-US" sz="5600" dirty="0" err="1"/>
              <a:t>bboxes</a:t>
            </a:r>
            <a:endParaRPr lang="en-US" sz="5600" dirty="0"/>
          </a:p>
          <a:p>
            <a:r>
              <a:rPr lang="en-US" sz="5600" dirty="0"/>
              <a:t>100x speed up of R-CNN (0.02 – 0.1 FPS </a:t>
            </a:r>
            <a:r>
              <a:rPr lang="en-US" sz="5600" dirty="0">
                <a:sym typeface="Wingdings" panose="05000000000000000000" pitchFamily="2" charset="2"/>
              </a:rPr>
              <a:t> 0.5-20 FPS) with similar accuracy</a:t>
            </a:r>
            <a:endParaRPr lang="en-US" sz="5600" dirty="0"/>
          </a:p>
        </p:txBody>
      </p:sp>
      <p:pic>
        <p:nvPicPr>
          <p:cNvPr id="4" name="Picture 3"/>
          <p:cNvPicPr>
            <a:picLocks noChangeAspect="1"/>
          </p:cNvPicPr>
          <p:nvPr/>
        </p:nvPicPr>
        <p:blipFill>
          <a:blip r:embed="rId3"/>
          <a:stretch>
            <a:fillRect/>
          </a:stretch>
        </p:blipFill>
        <p:spPr>
          <a:xfrm>
            <a:off x="5334000" y="1799573"/>
            <a:ext cx="14934000" cy="6052066"/>
          </a:xfrm>
          <a:prstGeom prst="rect">
            <a:avLst/>
          </a:prstGeom>
        </p:spPr>
      </p:pic>
    </p:spTree>
    <p:extLst>
      <p:ext uri="{BB962C8B-B14F-4D97-AF65-F5344CB8AC3E}">
        <p14:creationId xmlns:p14="http://schemas.microsoft.com/office/powerpoint/2010/main" val="255789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Faster R-CNN</a:t>
            </a:r>
            <a:r>
              <a:rPr lang="en-US" dirty="0"/>
              <a:t> – Ren et al. 2016</a:t>
            </a:r>
          </a:p>
        </p:txBody>
      </p:sp>
      <p:sp>
        <p:nvSpPr>
          <p:cNvPr id="3" name="Content Placeholder 2"/>
          <p:cNvSpPr>
            <a:spLocks noGrp="1"/>
          </p:cNvSpPr>
          <p:nvPr>
            <p:ph idx="1"/>
          </p:nvPr>
        </p:nvSpPr>
        <p:spPr>
          <a:xfrm>
            <a:off x="3962400" y="9601201"/>
            <a:ext cx="16459200" cy="3505198"/>
          </a:xfrm>
        </p:spPr>
        <p:txBody>
          <a:bodyPr>
            <a:normAutofit fontScale="70000" lnSpcReduction="20000"/>
          </a:bodyPr>
          <a:lstStyle/>
          <a:p>
            <a:r>
              <a:rPr lang="en-US" dirty="0"/>
              <a:t>Convolutional features used for generating proposals and scoring</a:t>
            </a:r>
          </a:p>
          <a:p>
            <a:pPr lvl="1"/>
            <a:r>
              <a:rPr lang="en-US" dirty="0"/>
              <a:t>Generate proposals with “</a:t>
            </a:r>
            <a:r>
              <a:rPr lang="en-US" dirty="0" err="1"/>
              <a:t>objectness</a:t>
            </a:r>
            <a:r>
              <a:rPr lang="en-US" dirty="0"/>
              <a:t>” scores and refined </a:t>
            </a:r>
            <a:r>
              <a:rPr lang="en-US" dirty="0" err="1"/>
              <a:t>bboxes</a:t>
            </a:r>
            <a:r>
              <a:rPr lang="en-US" dirty="0"/>
              <a:t> for each of k “anchors”</a:t>
            </a:r>
          </a:p>
          <a:p>
            <a:pPr lvl="1"/>
            <a:r>
              <a:rPr lang="en-US" dirty="0"/>
              <a:t>Score proposals in same way as  Fast R-CNN</a:t>
            </a:r>
          </a:p>
          <a:p>
            <a:r>
              <a:rPr lang="en-US" dirty="0"/>
              <a:t>Similar accuracy to Fast R-CNN with 10x speedup</a:t>
            </a:r>
          </a:p>
          <a:p>
            <a:endParaRPr lang="en-US" dirty="0"/>
          </a:p>
        </p:txBody>
      </p:sp>
      <p:pic>
        <p:nvPicPr>
          <p:cNvPr id="4" name="Picture 3"/>
          <p:cNvPicPr>
            <a:picLocks noChangeAspect="1"/>
          </p:cNvPicPr>
          <p:nvPr/>
        </p:nvPicPr>
        <p:blipFill>
          <a:blip r:embed="rId3"/>
          <a:stretch>
            <a:fillRect/>
          </a:stretch>
        </p:blipFill>
        <p:spPr>
          <a:xfrm>
            <a:off x="3505200" y="1876817"/>
            <a:ext cx="7503600" cy="7160134"/>
          </a:xfrm>
          <a:prstGeom prst="rect">
            <a:avLst/>
          </a:prstGeom>
        </p:spPr>
      </p:pic>
      <p:pic>
        <p:nvPicPr>
          <p:cNvPr id="6" name="Picture 5"/>
          <p:cNvPicPr>
            <a:picLocks noChangeAspect="1"/>
          </p:cNvPicPr>
          <p:nvPr/>
        </p:nvPicPr>
        <p:blipFill>
          <a:blip r:embed="rId4"/>
          <a:stretch>
            <a:fillRect/>
          </a:stretch>
        </p:blipFill>
        <p:spPr>
          <a:xfrm>
            <a:off x="11493140" y="3200400"/>
            <a:ext cx="8480400" cy="4847200"/>
          </a:xfrm>
          <a:prstGeom prst="rect">
            <a:avLst/>
          </a:prstGeom>
        </p:spPr>
      </p:pic>
    </p:spTree>
    <p:extLst>
      <p:ext uri="{BB962C8B-B14F-4D97-AF65-F5344CB8AC3E}">
        <p14:creationId xmlns:p14="http://schemas.microsoft.com/office/powerpoint/2010/main" val="4269493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Faster R-CNN slightly better accuracy than Fast R-CNN</a:t>
            </a:r>
          </a:p>
          <a:p>
            <a:r>
              <a:rPr lang="en-US" dirty="0"/>
              <a:t>More data improves results considerably</a:t>
            </a:r>
          </a:p>
        </p:txBody>
      </p:sp>
      <p:pic>
        <p:nvPicPr>
          <p:cNvPr id="4" name="Picture 3"/>
          <p:cNvPicPr>
            <a:picLocks noChangeAspect="1"/>
          </p:cNvPicPr>
          <p:nvPr/>
        </p:nvPicPr>
        <p:blipFill>
          <a:blip r:embed="rId2"/>
          <a:stretch>
            <a:fillRect/>
          </a:stretch>
        </p:blipFill>
        <p:spPr>
          <a:xfrm>
            <a:off x="3803496" y="6553200"/>
            <a:ext cx="16618104" cy="3657600"/>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190319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63201" y="9500886"/>
            <a:ext cx="9346310" cy="3887548"/>
          </a:xfrm>
          <a:prstGeom prst="rect">
            <a:avLst/>
          </a:prstGeom>
        </p:spPr>
      </p:pic>
      <p:sp>
        <p:nvSpPr>
          <p:cNvPr id="2" name="Title 1"/>
          <p:cNvSpPr>
            <a:spLocks noGrp="1"/>
          </p:cNvSpPr>
          <p:nvPr>
            <p:ph type="title"/>
          </p:nvPr>
        </p:nvSpPr>
        <p:spPr/>
        <p:txBody>
          <a:bodyPr/>
          <a:lstStyle/>
          <a:p>
            <a:r>
              <a:rPr lang="en-US" dirty="0">
                <a:hlinkClick r:id="rId3"/>
              </a:rPr>
              <a:t>YOLO</a:t>
            </a:r>
            <a:r>
              <a:rPr lang="en-US" dirty="0"/>
              <a:t> – </a:t>
            </a:r>
            <a:r>
              <a:rPr lang="en-US" dirty="0" err="1"/>
              <a:t>Redmon</a:t>
            </a:r>
            <a:r>
              <a:rPr lang="en-US" dirty="0"/>
              <a:t> et al. 2016</a:t>
            </a:r>
          </a:p>
        </p:txBody>
      </p:sp>
      <p:sp>
        <p:nvSpPr>
          <p:cNvPr id="3" name="Content Placeholder 2"/>
          <p:cNvSpPr>
            <a:spLocks noGrp="1"/>
          </p:cNvSpPr>
          <p:nvPr>
            <p:ph idx="1"/>
          </p:nvPr>
        </p:nvSpPr>
        <p:spPr>
          <a:xfrm>
            <a:off x="360218" y="1981201"/>
            <a:ext cx="10155382" cy="11407234"/>
          </a:xfrm>
        </p:spPr>
        <p:txBody>
          <a:bodyPr>
            <a:normAutofit fontScale="92500" lnSpcReduction="20000"/>
          </a:bodyPr>
          <a:lstStyle/>
          <a:p>
            <a:pPr marL="1028700" indent="-1028700">
              <a:buFont typeface="+mj-lt"/>
              <a:buAutoNum type="arabicPeriod"/>
            </a:pPr>
            <a:endParaRPr lang="en-US" dirty="0"/>
          </a:p>
          <a:p>
            <a:pPr marL="1028700" indent="-1028700">
              <a:buFont typeface="+mj-lt"/>
              <a:buAutoNum type="arabicPeriod"/>
            </a:pPr>
            <a:r>
              <a:rPr lang="en-US" dirty="0"/>
              <a:t>CNN produces 4096 features for 7x7 grid on image (fully conv.)</a:t>
            </a:r>
          </a:p>
          <a:p>
            <a:pPr marL="1028700" indent="-1028700">
              <a:buFont typeface="+mj-lt"/>
              <a:buAutoNum type="arabicPeriod"/>
            </a:pPr>
            <a:r>
              <a:rPr lang="en-US" dirty="0"/>
              <a:t>Each cell produces a score for each object and 2 </a:t>
            </a:r>
            <a:r>
              <a:rPr lang="en-US" dirty="0" err="1"/>
              <a:t>bboxes</a:t>
            </a:r>
            <a:r>
              <a:rPr lang="en-US" dirty="0"/>
              <a:t> w/ </a:t>
            </a:r>
            <a:r>
              <a:rPr lang="en-US" dirty="0" err="1"/>
              <a:t>conf</a:t>
            </a:r>
            <a:endParaRPr lang="en-US" dirty="0"/>
          </a:p>
          <a:p>
            <a:pPr marL="1028700" indent="-1028700">
              <a:buFont typeface="+mj-lt"/>
              <a:buAutoNum type="arabicPeriod"/>
            </a:pPr>
            <a:r>
              <a:rPr lang="en-US" dirty="0"/>
              <a:t>Non-max suppression</a:t>
            </a:r>
          </a:p>
          <a:p>
            <a:pPr marL="1028700" indent="-1028700">
              <a:buFont typeface="+mj-lt"/>
              <a:buAutoNum type="arabicPeriod"/>
            </a:pPr>
            <a:endParaRPr lang="en-US" dirty="0"/>
          </a:p>
          <a:p>
            <a:r>
              <a:rPr lang="en-US" dirty="0"/>
              <a:t>7x speedup over Faster RCNN (45-155 FPS vs. 7-18 FPS)</a:t>
            </a:r>
          </a:p>
          <a:p>
            <a:r>
              <a:rPr lang="en-US" dirty="0"/>
              <a:t>Some loss of accuracy due to lower recall, poor localization</a:t>
            </a:r>
          </a:p>
        </p:txBody>
      </p:sp>
      <p:pic>
        <p:nvPicPr>
          <p:cNvPr id="4" name="Picture 3"/>
          <p:cNvPicPr>
            <a:picLocks noChangeAspect="1"/>
          </p:cNvPicPr>
          <p:nvPr/>
        </p:nvPicPr>
        <p:blipFill>
          <a:blip r:embed="rId4"/>
          <a:stretch>
            <a:fillRect/>
          </a:stretch>
        </p:blipFill>
        <p:spPr>
          <a:xfrm>
            <a:off x="10790574" y="2035481"/>
            <a:ext cx="10478620" cy="2556218"/>
          </a:xfrm>
          <a:prstGeom prst="rect">
            <a:avLst/>
          </a:prstGeom>
        </p:spPr>
      </p:pic>
      <p:pic>
        <p:nvPicPr>
          <p:cNvPr id="5" name="Picture 4"/>
          <p:cNvPicPr>
            <a:picLocks noChangeAspect="1"/>
          </p:cNvPicPr>
          <p:nvPr/>
        </p:nvPicPr>
        <p:blipFill>
          <a:blip r:embed="rId5"/>
          <a:stretch>
            <a:fillRect/>
          </a:stretch>
        </p:blipFill>
        <p:spPr>
          <a:xfrm>
            <a:off x="11922884" y="4645979"/>
            <a:ext cx="8214000" cy="5334134"/>
          </a:xfrm>
          <a:prstGeom prst="rect">
            <a:avLst/>
          </a:prstGeom>
        </p:spPr>
      </p:pic>
    </p:spTree>
    <p:extLst>
      <p:ext uri="{BB962C8B-B14F-4D97-AF65-F5344CB8AC3E}">
        <p14:creationId xmlns:p14="http://schemas.microsoft.com/office/powerpoint/2010/main" val="970801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Yolo v2</a:t>
            </a:r>
            <a:r>
              <a:rPr lang="en-US" dirty="0"/>
              <a:t> – </a:t>
            </a:r>
            <a:r>
              <a:rPr lang="en-US" dirty="0" err="1"/>
              <a:t>Redmon</a:t>
            </a:r>
            <a:r>
              <a:rPr lang="en-US" dirty="0"/>
              <a:t> et al. 2017</a:t>
            </a:r>
          </a:p>
        </p:txBody>
      </p:sp>
      <p:sp>
        <p:nvSpPr>
          <p:cNvPr id="3" name="Content Placeholder 2"/>
          <p:cNvSpPr>
            <a:spLocks noGrp="1"/>
          </p:cNvSpPr>
          <p:nvPr>
            <p:ph idx="1"/>
          </p:nvPr>
        </p:nvSpPr>
        <p:spPr>
          <a:xfrm>
            <a:off x="1466918" y="2286000"/>
            <a:ext cx="9186920" cy="10271126"/>
          </a:xfrm>
        </p:spPr>
        <p:txBody>
          <a:bodyPr>
            <a:normAutofit lnSpcReduction="10000"/>
          </a:bodyPr>
          <a:lstStyle/>
          <a:p>
            <a:r>
              <a:rPr lang="en-US" dirty="0"/>
              <a:t>Batch normalization</a:t>
            </a:r>
          </a:p>
          <a:p>
            <a:r>
              <a:rPr lang="en-US" dirty="0"/>
              <a:t>Pre-train on higher resolution ImageNet</a:t>
            </a:r>
          </a:p>
          <a:p>
            <a:r>
              <a:rPr lang="en-US" dirty="0"/>
              <a:t>Use and improve anchor box idea from Faster RCNN</a:t>
            </a:r>
          </a:p>
          <a:p>
            <a:r>
              <a:rPr lang="en-US" dirty="0"/>
              <a:t>Train at multiple resolutions</a:t>
            </a:r>
          </a:p>
          <a:p>
            <a:r>
              <a:rPr lang="en-US" dirty="0"/>
              <a:t>Very good accuracy, very fast</a:t>
            </a:r>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13563600" y="7467600"/>
            <a:ext cx="6438000" cy="3818000"/>
          </a:xfrm>
          <a:prstGeom prst="rect">
            <a:avLst/>
          </a:prstGeom>
        </p:spPr>
      </p:pic>
      <p:pic>
        <p:nvPicPr>
          <p:cNvPr id="5" name="Picture 4"/>
          <p:cNvPicPr>
            <a:picLocks noChangeAspect="1"/>
          </p:cNvPicPr>
          <p:nvPr/>
        </p:nvPicPr>
        <p:blipFill>
          <a:blip r:embed="rId4"/>
          <a:stretch>
            <a:fillRect/>
          </a:stretch>
        </p:blipFill>
        <p:spPr>
          <a:xfrm>
            <a:off x="10653838" y="2286000"/>
            <a:ext cx="10034400" cy="4282800"/>
          </a:xfrm>
          <a:prstGeom prst="rect">
            <a:avLst/>
          </a:prstGeom>
        </p:spPr>
      </p:pic>
      <p:sp>
        <p:nvSpPr>
          <p:cNvPr id="6" name="Rectangle 5"/>
          <p:cNvSpPr/>
          <p:nvPr/>
        </p:nvSpPr>
        <p:spPr>
          <a:xfrm>
            <a:off x="13106401" y="12204201"/>
            <a:ext cx="6598281" cy="646331"/>
          </a:xfrm>
          <a:prstGeom prst="rect">
            <a:avLst/>
          </a:prstGeom>
        </p:spPr>
        <p:txBody>
          <a:bodyPr wrap="none">
            <a:spAutoFit/>
          </a:bodyPr>
          <a:lstStyle/>
          <a:p>
            <a:pPr algn="l" defTabSz="1828800" fontAlgn="base" hangingPunct="1">
              <a:spcBef>
                <a:spcPct val="0"/>
              </a:spcBef>
              <a:spcAft>
                <a:spcPct val="0"/>
              </a:spcAft>
            </a:pPr>
            <a:r>
              <a:rPr lang="en-US" sz="3600" b="0" kern="1200" dirty="0">
                <a:solidFill>
                  <a:prstClr val="black"/>
                </a:solidFill>
                <a:latin typeface="Roboto"/>
                <a:hlinkClick r:id="rId5" tooltip="Share link"/>
              </a:rPr>
              <a:t>https://youtu.be/VOC3huqHrss</a:t>
            </a:r>
            <a:endParaRPr lang="en-US" sz="3600" b="0" kern="1200" dirty="0">
              <a:solidFill>
                <a:prstClr val="black"/>
              </a:solidFill>
              <a:latin typeface="Arial" charset="0"/>
            </a:endParaRPr>
          </a:p>
        </p:txBody>
      </p:sp>
    </p:spTree>
    <p:extLst>
      <p:ext uri="{BB962C8B-B14F-4D97-AF65-F5344CB8AC3E}">
        <p14:creationId xmlns:p14="http://schemas.microsoft.com/office/powerpoint/2010/main" val="1916919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and text on a piece of paper&#10;&#10;Description automatically generated">
            <a:extLst>
              <a:ext uri="{FF2B5EF4-FFF2-40B4-BE49-F238E27FC236}">
                <a16:creationId xmlns:a16="http://schemas.microsoft.com/office/drawing/2014/main" id="{F8881964-D0C5-8D71-5093-CC3D4A3DF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694" y="0"/>
            <a:ext cx="15751631" cy="9529619"/>
          </a:xfrm>
          <a:prstGeom prst="rect">
            <a:avLst/>
          </a:prstGeom>
        </p:spPr>
      </p:pic>
    </p:spTree>
    <p:extLst>
      <p:ext uri="{BB962C8B-B14F-4D97-AF65-F5344CB8AC3E}">
        <p14:creationId xmlns:p14="http://schemas.microsoft.com/office/powerpoint/2010/main" val="1077461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7D36-0D58-E835-337C-EB5E518244F0}"/>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A6F9AA18-B454-99F0-6BF7-B88BF0F44D6A}"/>
              </a:ext>
            </a:extLst>
          </p:cNvPr>
          <p:cNvSpPr>
            <a:spLocks noGrp="1"/>
          </p:cNvSpPr>
          <p:nvPr>
            <p:ph idx="1"/>
          </p:nvPr>
        </p:nvSpPr>
        <p:spPr/>
        <p:txBody>
          <a:bodyPr/>
          <a:lstStyle/>
          <a:p>
            <a:r>
              <a:rPr lang="en-US" b="1" i="0" dirty="0">
                <a:solidFill>
                  <a:srgbClr val="0D0D0D"/>
                </a:solidFill>
                <a:effectLst/>
                <a:latin typeface="Söhne"/>
              </a:rPr>
              <a:t>"Since I haven't worked with neural networks, I don't really understand how YOLO uses a single convolutional neural network to predict the bounding box and category probabilities of an image. Does the number of convolutional layers affect the speed of image detection?”</a:t>
            </a:r>
          </a:p>
          <a:p>
            <a:endParaRPr lang="en-US" b="1" dirty="0">
              <a:solidFill>
                <a:srgbClr val="0D0D0D"/>
              </a:solidFill>
              <a:latin typeface="Söhne"/>
            </a:endParaRPr>
          </a:p>
          <a:p>
            <a:r>
              <a:rPr lang="en-US" b="1" dirty="0">
                <a:solidFill>
                  <a:srgbClr val="0D0D0D"/>
                </a:solidFill>
                <a:latin typeface="Söhne"/>
              </a:rPr>
              <a:t>The CNN in Yolo learns to output:</a:t>
            </a:r>
          </a:p>
          <a:p>
            <a:r>
              <a:rPr lang="en-US" b="1" dirty="0">
                <a:solidFill>
                  <a:srgbClr val="0D0D0D"/>
                </a:solidFill>
                <a:latin typeface="Söhne"/>
              </a:rPr>
              <a:t>(</a:t>
            </a:r>
            <a:r>
              <a:rPr lang="en-US" b="1" dirty="0" err="1">
                <a:solidFill>
                  <a:srgbClr val="0D0D0D"/>
                </a:solidFill>
                <a:latin typeface="Söhne"/>
              </a:rPr>
              <a:t>c,x,y,w,h</a:t>
            </a:r>
            <a:r>
              <a:rPr lang="en-US" b="1" dirty="0">
                <a:solidFill>
                  <a:srgbClr val="0D0D0D"/>
                </a:solidFill>
                <a:latin typeface="Söhne"/>
              </a:rPr>
              <a:t>)1, (</a:t>
            </a:r>
            <a:r>
              <a:rPr lang="en-US" b="1" dirty="0" err="1">
                <a:solidFill>
                  <a:srgbClr val="0D0D0D"/>
                </a:solidFill>
                <a:latin typeface="Söhne"/>
              </a:rPr>
              <a:t>c,x,y,w,h</a:t>
            </a:r>
            <a:r>
              <a:rPr lang="en-US" b="1" dirty="0">
                <a:solidFill>
                  <a:srgbClr val="0D0D0D"/>
                </a:solidFill>
                <a:latin typeface="Söhne"/>
              </a:rPr>
              <a:t>)2, p(A), p(B), p(c)</a:t>
            </a:r>
            <a:endParaRPr lang="en-US" dirty="0"/>
          </a:p>
        </p:txBody>
      </p:sp>
    </p:spTree>
    <p:extLst>
      <p:ext uri="{BB962C8B-B14F-4D97-AF65-F5344CB8AC3E}">
        <p14:creationId xmlns:p14="http://schemas.microsoft.com/office/powerpoint/2010/main" val="3936723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178EB-07AB-4250-5D43-647063FBA3BD}"/>
              </a:ext>
            </a:extLst>
          </p:cNvPr>
          <p:cNvSpPr>
            <a:spLocks noGrp="1"/>
          </p:cNvSpPr>
          <p:nvPr>
            <p:ph idx="1"/>
          </p:nvPr>
        </p:nvSpPr>
        <p:spPr/>
        <p:txBody>
          <a:bodyPr>
            <a:normAutofit lnSpcReduction="10000"/>
          </a:bodyPr>
          <a:lstStyle/>
          <a:p>
            <a:pPr marL="0" indent="0">
              <a:buNone/>
            </a:pPr>
            <a:r>
              <a:rPr lang="en-US" b="1" i="0" dirty="0">
                <a:solidFill>
                  <a:srgbClr val="0D0D0D"/>
                </a:solidFill>
                <a:effectLst/>
                <a:latin typeface="Söhne"/>
              </a:rPr>
              <a:t>Can you walk through an example of non-maximal suppression, also some current models avoid this step entirely (by folding it into the model architecture itself i.e. learned) do you know why this wasn't possible/successful for the initial YOLO paper?”</a:t>
            </a:r>
            <a:br>
              <a:rPr lang="en-US" b="1" i="0" dirty="0">
                <a:solidFill>
                  <a:srgbClr val="0D0D0D"/>
                </a:solidFill>
                <a:effectLst/>
                <a:latin typeface="Söhne"/>
              </a:rPr>
            </a:br>
            <a:br>
              <a:rPr lang="en-US" b="1" i="0" dirty="0">
                <a:solidFill>
                  <a:srgbClr val="0D0D0D"/>
                </a:solidFill>
                <a:effectLst/>
                <a:latin typeface="Söhne"/>
              </a:rPr>
            </a:br>
            <a:r>
              <a:rPr lang="en-US" b="1" i="0" dirty="0">
                <a:solidFill>
                  <a:srgbClr val="0D0D0D"/>
                </a:solidFill>
                <a:effectLst/>
                <a:latin typeface="Söhne"/>
              </a:rPr>
              <a:t>"Regarding NMS, If I understand correctly, if two objects of the same class are very close to each other, and their bounding boxes have significant overlap, NMS might incorrectly suppress a valid detection. Does this mean the NMS-based object detection has its intrinsic drawback and future ideal object detection methods should eliminate the use of NMS?"</a:t>
            </a:r>
            <a:endParaRPr lang="en-US" dirty="0"/>
          </a:p>
        </p:txBody>
      </p:sp>
    </p:spTree>
    <p:extLst>
      <p:ext uri="{BB962C8B-B14F-4D97-AF65-F5344CB8AC3E}">
        <p14:creationId xmlns:p14="http://schemas.microsoft.com/office/powerpoint/2010/main" val="2770297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B2C5-62F0-2A9F-98BB-762EDBA0D86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50767AE-F56F-16CF-9E15-24CD1E834FAF}"/>
              </a:ext>
            </a:extLst>
          </p:cNvPr>
          <p:cNvSpPr>
            <a:spLocks noGrp="1"/>
          </p:cNvSpPr>
          <p:nvPr>
            <p:ph idx="1"/>
          </p:nvPr>
        </p:nvSpPr>
        <p:spPr/>
        <p:txBody>
          <a:bodyPr/>
          <a:lstStyle/>
          <a:p>
            <a:r>
              <a:rPr lang="en-US" b="1" i="0" dirty="0">
                <a:solidFill>
                  <a:srgbClr val="0D0D0D"/>
                </a:solidFill>
                <a:effectLst/>
                <a:latin typeface="Söhne"/>
              </a:rPr>
              <a:t>"What does the program use for initial bounding boxes to approximate objects before proceeding with the rest of the process? Color similarity? Contrast? Is it based on the 'segment anything' processes?"</a:t>
            </a:r>
            <a:endParaRPr lang="en-US" dirty="0"/>
          </a:p>
        </p:txBody>
      </p:sp>
    </p:spTree>
    <p:extLst>
      <p:ext uri="{BB962C8B-B14F-4D97-AF65-F5344CB8AC3E}">
        <p14:creationId xmlns:p14="http://schemas.microsoft.com/office/powerpoint/2010/main" val="148315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p:txBody>
          <a:bodyPr/>
          <a:lstStyle/>
          <a:p>
            <a:pPr eaLnBrk="1" hangingPunct="1"/>
            <a:r>
              <a:rPr lang="en-US" dirty="0"/>
              <a:t>General Process of Object Recognition</a:t>
            </a:r>
            <a:endParaRPr lang="de-CH" dirty="0"/>
          </a:p>
        </p:txBody>
      </p:sp>
      <p:sp>
        <p:nvSpPr>
          <p:cNvPr id="108" name="Rounded Rectangle 107"/>
          <p:cNvSpPr/>
          <p:nvPr/>
        </p:nvSpPr>
        <p:spPr>
          <a:xfrm>
            <a:off x="7772400" y="33528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Specify Object Model</a:t>
            </a:r>
          </a:p>
        </p:txBody>
      </p:sp>
      <p:sp>
        <p:nvSpPr>
          <p:cNvPr id="109" name="Rounded Rectangle 108"/>
          <p:cNvSpPr/>
          <p:nvPr/>
        </p:nvSpPr>
        <p:spPr>
          <a:xfrm>
            <a:off x="7772400" y="5730876"/>
            <a:ext cx="7315200" cy="12795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Generate Hypotheses</a:t>
            </a:r>
          </a:p>
        </p:txBody>
      </p:sp>
      <p:sp>
        <p:nvSpPr>
          <p:cNvPr id="110" name="Rounded Rectangle 109"/>
          <p:cNvSpPr/>
          <p:nvPr/>
        </p:nvSpPr>
        <p:spPr>
          <a:xfrm>
            <a:off x="7772400" y="80772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Score Hypotheses</a:t>
            </a:r>
          </a:p>
        </p:txBody>
      </p:sp>
      <p:sp>
        <p:nvSpPr>
          <p:cNvPr id="111" name="Rounded Rectangle 110"/>
          <p:cNvSpPr/>
          <p:nvPr/>
        </p:nvSpPr>
        <p:spPr>
          <a:xfrm>
            <a:off x="7772400" y="10515601"/>
            <a:ext cx="7315200" cy="12795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r>
              <a:rPr lang="en-US" sz="5600" b="0" kern="1200" dirty="0">
                <a:solidFill>
                  <a:prstClr val="white"/>
                </a:solidFill>
                <a:latin typeface="Calibri"/>
              </a:rPr>
              <a:t>Resolve Detections</a:t>
            </a:r>
          </a:p>
        </p:txBody>
      </p:sp>
      <p:sp>
        <p:nvSpPr>
          <p:cNvPr id="112" name="Down Arrow 111"/>
          <p:cNvSpPr/>
          <p:nvPr/>
        </p:nvSpPr>
        <p:spPr>
          <a:xfrm>
            <a:off x="10972800" y="49371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4" name="Down Arrow 113"/>
          <p:cNvSpPr/>
          <p:nvPr/>
        </p:nvSpPr>
        <p:spPr>
          <a:xfrm>
            <a:off x="10972800" y="72231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15" name="Down Arrow 114"/>
          <p:cNvSpPr/>
          <p:nvPr/>
        </p:nvSpPr>
        <p:spPr>
          <a:xfrm>
            <a:off x="10972800" y="9598026"/>
            <a:ext cx="609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hangingPunct="1">
              <a:spcBef>
                <a:spcPct val="0"/>
              </a:spcBef>
              <a:spcAft>
                <a:spcPct val="0"/>
              </a:spcAft>
              <a:defRPr/>
            </a:pPr>
            <a:endParaRPr lang="en-US" sz="3600" b="0" kern="1200">
              <a:solidFill>
                <a:prstClr val="white"/>
              </a:solidFill>
              <a:latin typeface="Calibri"/>
            </a:endParaRPr>
          </a:p>
        </p:txBody>
      </p:sp>
      <p:sp>
        <p:nvSpPr>
          <p:cNvPr id="10" name="TextBox 9"/>
          <p:cNvSpPr txBox="1"/>
          <p:nvPr/>
        </p:nvSpPr>
        <p:spPr>
          <a:xfrm>
            <a:off x="15240000" y="3352800"/>
            <a:ext cx="6248400" cy="1200329"/>
          </a:xfrm>
          <a:prstGeom prst="rect">
            <a:avLst/>
          </a:prstGeom>
          <a:noFill/>
        </p:spPr>
        <p:txBody>
          <a:bodyPr wrap="square" rtlCol="0">
            <a:spAutoFit/>
          </a:bodyPr>
          <a:lstStyle/>
          <a:p>
            <a:pPr algn="l" defTabSz="1828800" fontAlgn="base" hangingPunct="1">
              <a:spcBef>
                <a:spcPct val="0"/>
              </a:spcBef>
              <a:spcAft>
                <a:spcPct val="0"/>
              </a:spcAft>
            </a:pPr>
            <a:r>
              <a:rPr lang="en-US" sz="3600" b="0" kern="1200" dirty="0">
                <a:solidFill>
                  <a:prstClr val="black"/>
                </a:solidFill>
                <a:latin typeface="Arial" charset="0"/>
              </a:rPr>
              <a:t>What are the object parameters?</a:t>
            </a:r>
          </a:p>
        </p:txBody>
      </p:sp>
    </p:spTree>
    <p:extLst>
      <p:ext uri="{BB962C8B-B14F-4D97-AF65-F5344CB8AC3E}">
        <p14:creationId xmlns:p14="http://schemas.microsoft.com/office/powerpoint/2010/main" val="246249427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0341-12C3-B438-DE01-C7619D6CF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3A4A36-1EE2-6712-F04B-D2286B8EB404}"/>
              </a:ext>
            </a:extLst>
          </p:cNvPr>
          <p:cNvSpPr>
            <a:spLocks noGrp="1"/>
          </p:cNvSpPr>
          <p:nvPr>
            <p:ph idx="1"/>
          </p:nvPr>
        </p:nvSpPr>
        <p:spPr/>
        <p:txBody>
          <a:bodyPr/>
          <a:lstStyle/>
          <a:p>
            <a:r>
              <a:rPr lang="en-US" b="1" i="0" dirty="0">
                <a:solidFill>
                  <a:srgbClr val="0D0D0D"/>
                </a:solidFill>
                <a:effectLst/>
                <a:latin typeface="Söhne"/>
              </a:rPr>
              <a:t>"To what extent does the minute details of the NN used matter? Most of the papers we've read talk about their NN structure - but what meaningful information does the architecture matter? Are the layers chosen arbitrarily (apart from any mathematical consequences, such as a 2x2 pooling function reducing each dimension by half), and does it matter?"</a:t>
            </a:r>
            <a:endParaRPr lang="en-US" dirty="0"/>
          </a:p>
        </p:txBody>
      </p:sp>
    </p:spTree>
    <p:extLst>
      <p:ext uri="{BB962C8B-B14F-4D97-AF65-F5344CB8AC3E}">
        <p14:creationId xmlns:p14="http://schemas.microsoft.com/office/powerpoint/2010/main" val="2974120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F080D-4808-9AC4-E4CC-A2E75FC9F7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9EC552-E15A-7FAE-3EE1-5AAC70B459E9}"/>
              </a:ext>
            </a:extLst>
          </p:cNvPr>
          <p:cNvSpPr>
            <a:spLocks noGrp="1"/>
          </p:cNvSpPr>
          <p:nvPr>
            <p:ph idx="1"/>
          </p:nvPr>
        </p:nvSpPr>
        <p:spPr/>
        <p:txBody>
          <a:bodyPr/>
          <a:lstStyle/>
          <a:p>
            <a:r>
              <a:rPr lang="en-US" b="1" i="0" dirty="0">
                <a:solidFill>
                  <a:srgbClr val="0D0D0D"/>
                </a:solidFill>
                <a:effectLst/>
                <a:latin typeface="Söhne"/>
              </a:rPr>
              <a:t>"How do methods such as YOLO and SSD tackle the issue of class imbalance during their training phase? Given the various methods to address class imbalance in object detection, such as sampling strategies and loss function modifications, what are the challenges and potential drawbacks of implementing these solutions in real-world applications, especially regarding computational efficiency and model scalability?"</a:t>
            </a:r>
            <a:endParaRPr lang="en-US" dirty="0"/>
          </a:p>
        </p:txBody>
      </p:sp>
    </p:spTree>
    <p:extLst>
      <p:ext uri="{BB962C8B-B14F-4D97-AF65-F5344CB8AC3E}">
        <p14:creationId xmlns:p14="http://schemas.microsoft.com/office/powerpoint/2010/main" val="3415135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DC1A-BB12-733F-376F-8111819304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A214BD-EA83-38F9-DFB8-3AF424870E5E}"/>
              </a:ext>
            </a:extLst>
          </p:cNvPr>
          <p:cNvSpPr>
            <a:spLocks noGrp="1"/>
          </p:cNvSpPr>
          <p:nvPr>
            <p:ph idx="1"/>
          </p:nvPr>
        </p:nvSpPr>
        <p:spPr/>
        <p:txBody>
          <a:bodyPr/>
          <a:lstStyle/>
          <a:p>
            <a:pPr marL="0" indent="0">
              <a:buNone/>
            </a:pPr>
            <a:r>
              <a:rPr lang="en-US" b="0" i="0" dirty="0">
                <a:solidFill>
                  <a:srgbClr val="0D0D0D"/>
                </a:solidFill>
                <a:effectLst/>
                <a:latin typeface="Söhne"/>
              </a:rPr>
              <a:t>I know they take input image of size 448 * 448, but how do they resize it? what if someone used a picture with very extreme aspect ratios such as 50*1000?</a:t>
            </a:r>
            <a:endParaRPr lang="en-US" dirty="0"/>
          </a:p>
        </p:txBody>
      </p:sp>
    </p:spTree>
    <p:extLst>
      <p:ext uri="{BB962C8B-B14F-4D97-AF65-F5344CB8AC3E}">
        <p14:creationId xmlns:p14="http://schemas.microsoft.com/office/powerpoint/2010/main" val="2954201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657F-D778-0458-1704-7DFAAB88A2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BBD0D5-A5FF-13DD-C1F9-26166683801A}"/>
              </a:ext>
            </a:extLst>
          </p:cNvPr>
          <p:cNvSpPr>
            <a:spLocks noGrp="1"/>
          </p:cNvSpPr>
          <p:nvPr>
            <p:ph idx="1"/>
          </p:nvPr>
        </p:nvSpPr>
        <p:spPr/>
        <p:txBody>
          <a:bodyPr/>
          <a:lstStyle/>
          <a:p>
            <a:pPr marL="0" indent="0">
              <a:buNone/>
            </a:pPr>
            <a:r>
              <a:rPr lang="en-US" b="0" i="0" dirty="0">
                <a:solidFill>
                  <a:srgbClr val="0D0D0D"/>
                </a:solidFill>
                <a:effectLst/>
                <a:latin typeface="Söhne"/>
              </a:rPr>
              <a:t>How does the YOLOv1 model evolved into the current SOTA YOLOv8, particularly in terms of data augmentation techniques, its backbone architecture, and performance?"</a:t>
            </a:r>
            <a:endParaRPr lang="en-US" dirty="0"/>
          </a:p>
          <a:p>
            <a:endParaRPr lang="en-US" dirty="0"/>
          </a:p>
          <a:p>
            <a:r>
              <a:rPr lang="en-US" dirty="0"/>
              <a:t>https://</a:t>
            </a:r>
            <a:r>
              <a:rPr lang="en-US" dirty="0" err="1"/>
              <a:t>deci.ai</a:t>
            </a:r>
            <a:r>
              <a:rPr lang="en-US" dirty="0"/>
              <a:t>/blog/history-yolo-object-detection-models-from-yolov1-yolov8/</a:t>
            </a:r>
          </a:p>
        </p:txBody>
      </p:sp>
    </p:spTree>
    <p:extLst>
      <p:ext uri="{BB962C8B-B14F-4D97-AF65-F5344CB8AC3E}">
        <p14:creationId xmlns:p14="http://schemas.microsoft.com/office/powerpoint/2010/main" val="3102005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0"/>
          </p:nvPr>
        </p:nvSpPr>
        <p:spPr/>
        <p:txBody>
          <a:bodyPr/>
          <a:lstStyle/>
          <a:p>
            <a:r>
              <a:rPr lang="en-US"/>
              <a:t>Computer Vision, Robert Pless</a:t>
            </a:r>
          </a:p>
        </p:txBody>
      </p:sp>
      <p:pic>
        <p:nvPicPr>
          <p:cNvPr id="5" name="Picture 6"/>
          <p:cNvPicPr>
            <a:picLocks noChangeAspect="1" noChangeArrowheads="1"/>
          </p:cNvPicPr>
          <p:nvPr/>
        </p:nvPicPr>
        <p:blipFill>
          <a:blip r:embed="rId2" cstate="print"/>
          <a:srcRect/>
          <a:stretch>
            <a:fillRect/>
          </a:stretch>
        </p:blipFill>
        <p:spPr bwMode="auto">
          <a:xfrm>
            <a:off x="14382751" y="1"/>
            <a:ext cx="6953250" cy="664845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55BF5211-C80C-9C5F-F443-FFE8E1055F2B}"/>
              </a:ext>
            </a:extLst>
          </p:cNvPr>
          <p:cNvSpPr>
            <a:spLocks noGrp="1"/>
          </p:cNvSpPr>
          <p:nvPr>
            <p:ph type="title"/>
          </p:nvPr>
        </p:nvSpPr>
        <p:spPr>
          <a:xfrm>
            <a:off x="3048000" y="0"/>
            <a:ext cx="18288000" cy="2438400"/>
          </a:xfrm>
        </p:spPr>
        <p:txBody>
          <a:bodyPr/>
          <a:lstStyle/>
          <a:p>
            <a:r>
              <a:rPr lang="en-US" altLang="en-US" sz="6400">
                <a:latin typeface="Calibri" panose="020F0502020204030204" pitchFamily="34" charset="0"/>
                <a:ea typeface="ＭＳ Ｐゴシック" panose="020B0600070205080204" pitchFamily="34" charset="-128"/>
              </a:rPr>
              <a:t>What do you need to make a camera from scratch?</a:t>
            </a:r>
          </a:p>
        </p:txBody>
      </p:sp>
      <p:pic>
        <p:nvPicPr>
          <p:cNvPr id="20482" name="Picture 2" descr="C:\Users\hays\Desktop\143 Computer Vision\slides\02\caveman_cube.jpg">
            <a:extLst>
              <a:ext uri="{FF2B5EF4-FFF2-40B4-BE49-F238E27FC236}">
                <a16:creationId xmlns:a16="http://schemas.microsoft.com/office/drawing/2014/main" id="{B38EE718-D222-D34D-3D5D-242FDD80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776" y="3048000"/>
            <a:ext cx="10715624" cy="778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a:extLst>
              <a:ext uri="{FF2B5EF4-FFF2-40B4-BE49-F238E27FC236}">
                <a16:creationId xmlns:a16="http://schemas.microsoft.com/office/drawing/2014/main" id="{63BB16C0-2574-63A7-12BB-FB0CBD582DB0}"/>
              </a:ext>
            </a:extLst>
          </p:cNvPr>
          <p:cNvSpPr>
            <a:spLocks noGrp="1"/>
          </p:cNvSpPr>
          <p:nvPr>
            <p:ph idx="1"/>
          </p:nvPr>
        </p:nvSpPr>
        <p:spPr>
          <a:xfrm>
            <a:off x="4419600" y="1066800"/>
            <a:ext cx="15544800" cy="11125200"/>
          </a:xfrm>
        </p:spPr>
        <p:txBody>
          <a:bodyPr/>
          <a:lstStyle/>
          <a:p>
            <a:pPr eaLnBrk="1" hangingPunct="1"/>
            <a:endParaRPr lang="en-US" altLang="en-US" sz="7200">
              <a:latin typeface="Calibri" panose="020F0502020204030204" pitchFamily="34" charset="0"/>
              <a:ea typeface="ＭＳ Ｐゴシック" panose="020B0600070205080204" pitchFamily="34" charset="-128"/>
            </a:endParaRPr>
          </a:p>
          <a:p>
            <a:pPr eaLnBrk="1" hangingPunct="1">
              <a:buFontTx/>
              <a:buNone/>
            </a:pPr>
            <a:r>
              <a:rPr lang="en-US" altLang="en-US" sz="7200">
                <a:latin typeface="Calibri" panose="020F0502020204030204" pitchFamily="34" charset="0"/>
                <a:ea typeface="ＭＳ Ｐゴシック" panose="020B0600070205080204" pitchFamily="34" charset="-128"/>
              </a:rPr>
              <a:t>	Mapping between image and world coordinates</a:t>
            </a:r>
          </a:p>
          <a:p>
            <a:pPr lvl="1" eaLnBrk="1" hangingPunct="1"/>
            <a:r>
              <a:rPr lang="en-US" altLang="en-US" sz="6400">
                <a:latin typeface="Calibri" panose="020F0502020204030204" pitchFamily="34" charset="0"/>
                <a:ea typeface="ＭＳ Ｐゴシック" panose="020B0600070205080204" pitchFamily="34" charset="-128"/>
              </a:rPr>
              <a:t>Pinhole camera model</a:t>
            </a:r>
          </a:p>
          <a:p>
            <a:pPr lvl="1" eaLnBrk="1" hangingPunct="1"/>
            <a:r>
              <a:rPr lang="en-US" altLang="en-US" sz="6400">
                <a:latin typeface="Calibri" panose="020F0502020204030204" pitchFamily="34" charset="0"/>
                <a:ea typeface="ＭＳ Ｐゴシック" panose="020B0600070205080204" pitchFamily="34" charset="-128"/>
              </a:rPr>
              <a:t>Projective geometry</a:t>
            </a:r>
          </a:p>
          <a:p>
            <a:pPr lvl="2" eaLnBrk="1" hangingPunct="1"/>
            <a:r>
              <a:rPr lang="en-US" altLang="en-US" sz="6400">
                <a:latin typeface="Calibri" panose="020F0502020204030204" pitchFamily="34" charset="0"/>
                <a:ea typeface="ＭＳ Ｐゴシック" panose="020B0600070205080204" pitchFamily="34" charset="-128"/>
              </a:rPr>
              <a:t>Vanishing points and lines</a:t>
            </a:r>
          </a:p>
          <a:p>
            <a:pPr lvl="1" eaLnBrk="1" hangingPunct="1"/>
            <a:r>
              <a:rPr lang="en-US" altLang="en-US" sz="6400">
                <a:latin typeface="Calibri" panose="020F0502020204030204" pitchFamily="34" charset="0"/>
                <a:ea typeface="ＭＳ Ｐゴシック" panose="020B0600070205080204" pitchFamily="34" charset="-128"/>
              </a:rPr>
              <a:t>Projection matrix</a:t>
            </a:r>
          </a:p>
          <a:p>
            <a:pPr lvl="1" eaLnBrk="1" hangingPunct="1"/>
            <a:endParaRPr lang="en-US" altLang="en-US" sz="6400">
              <a:latin typeface="Calibri" panose="020F0502020204030204" pitchFamily="34" charset="0"/>
              <a:ea typeface="ＭＳ Ｐゴシック" panose="020B0600070205080204" pitchFamily="34" charset="-128"/>
            </a:endParaRPr>
          </a:p>
          <a:p>
            <a:pPr eaLnBrk="1" hangingPunct="1"/>
            <a:endParaRPr lang="en-US" altLang="en-US" sz="7200">
              <a:latin typeface="Calibri" panose="020F0502020204030204" pitchFamily="34" charset="0"/>
              <a:ea typeface="ＭＳ Ｐゴシック" panose="020B0600070205080204" pitchFamily="34" charset="-128"/>
            </a:endParaRPr>
          </a:p>
          <a:p>
            <a:pPr eaLnBrk="1" hangingPunct="1"/>
            <a:endParaRPr lang="en-US" altLang="en-US" sz="7200">
              <a:latin typeface="Calibri" panose="020F0502020204030204" pitchFamily="34" charset="0"/>
              <a:ea typeface="ＭＳ Ｐゴシック"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77AB246-C7D1-5E4C-B032-C3A6733A85E2}"/>
              </a:ext>
            </a:extLst>
          </p:cNvPr>
          <p:cNvSpPr>
            <a:spLocks noGrp="1"/>
          </p:cNvSpPr>
          <p:nvPr>
            <p:ph type="title"/>
          </p:nvPr>
        </p:nvSpPr>
        <p:spPr/>
        <p:txBody>
          <a:bodyPr/>
          <a:lstStyle/>
          <a:p>
            <a:r>
              <a:rPr lang="en-US" altLang="en-US">
                <a:latin typeface="Calibri" panose="020F0502020204030204" pitchFamily="34" charset="0"/>
                <a:ea typeface="ＭＳ Ｐゴシック" panose="020B0600070205080204" pitchFamily="34" charset="-128"/>
              </a:rPr>
              <a:t>Camera and World Geometry</a:t>
            </a:r>
          </a:p>
        </p:txBody>
      </p:sp>
      <p:pic>
        <p:nvPicPr>
          <p:cNvPr id="23554" name="Picture 2">
            <a:extLst>
              <a:ext uri="{FF2B5EF4-FFF2-40B4-BE49-F238E27FC236}">
                <a16:creationId xmlns:a16="http://schemas.microsoft.com/office/drawing/2014/main" id="{EBE84EBD-B08D-3D0A-EC22-EECB002AA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1" y="2286000"/>
            <a:ext cx="15770226"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5A98CC2-A75F-2BE3-914A-2D92BEB69765}"/>
              </a:ext>
            </a:extLst>
          </p:cNvPr>
          <p:cNvSpPr txBox="1">
            <a:spLocks noChangeArrowheads="1"/>
          </p:cNvSpPr>
          <p:nvPr/>
        </p:nvSpPr>
        <p:spPr bwMode="auto">
          <a:xfrm>
            <a:off x="5576465" y="2895601"/>
            <a:ext cx="6620722"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b="0">
                <a:latin typeface="Arial" panose="020B0604020202020204" pitchFamily="34" charset="0"/>
              </a:rPr>
              <a:t>How tall is this woman?</a:t>
            </a:r>
          </a:p>
        </p:txBody>
      </p:sp>
      <p:sp>
        <p:nvSpPr>
          <p:cNvPr id="6" name="TextBox 5">
            <a:extLst>
              <a:ext uri="{FF2B5EF4-FFF2-40B4-BE49-F238E27FC236}">
                <a16:creationId xmlns:a16="http://schemas.microsoft.com/office/drawing/2014/main" id="{88C7BF69-11DF-68A7-9106-A24975D11E26}"/>
              </a:ext>
            </a:extLst>
          </p:cNvPr>
          <p:cNvSpPr txBox="1">
            <a:spLocks noChangeArrowheads="1"/>
          </p:cNvSpPr>
          <p:nvPr/>
        </p:nvSpPr>
        <p:spPr bwMode="auto">
          <a:xfrm>
            <a:off x="12082712" y="9448801"/>
            <a:ext cx="631775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Which ball is closer?</a:t>
            </a:r>
          </a:p>
        </p:txBody>
      </p:sp>
      <p:sp>
        <p:nvSpPr>
          <p:cNvPr id="7" name="TextBox 6">
            <a:extLst>
              <a:ext uri="{FF2B5EF4-FFF2-40B4-BE49-F238E27FC236}">
                <a16:creationId xmlns:a16="http://schemas.microsoft.com/office/drawing/2014/main" id="{D1E7A92A-A0CA-61B0-87CE-F09A9617BD2C}"/>
              </a:ext>
            </a:extLst>
          </p:cNvPr>
          <p:cNvSpPr txBox="1">
            <a:spLocks noChangeArrowheads="1"/>
          </p:cNvSpPr>
          <p:nvPr/>
        </p:nvSpPr>
        <p:spPr bwMode="auto">
          <a:xfrm>
            <a:off x="5574790" y="4114801"/>
            <a:ext cx="6966971"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b="0">
                <a:latin typeface="Arial" panose="020B0604020202020204" pitchFamily="34" charset="0"/>
              </a:rPr>
              <a:t>How high is the camera?</a:t>
            </a:r>
          </a:p>
        </p:txBody>
      </p:sp>
      <p:sp>
        <p:nvSpPr>
          <p:cNvPr id="8" name="TextBox 7">
            <a:extLst>
              <a:ext uri="{FF2B5EF4-FFF2-40B4-BE49-F238E27FC236}">
                <a16:creationId xmlns:a16="http://schemas.microsoft.com/office/drawing/2014/main" id="{2EE0C08D-CCF0-F3EA-8644-1AAB45FF8A64}"/>
              </a:ext>
            </a:extLst>
          </p:cNvPr>
          <p:cNvSpPr txBox="1">
            <a:spLocks noChangeArrowheads="1"/>
          </p:cNvSpPr>
          <p:nvPr/>
        </p:nvSpPr>
        <p:spPr bwMode="auto">
          <a:xfrm>
            <a:off x="5486400" y="5334000"/>
            <a:ext cx="50292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b="0">
                <a:latin typeface="Arial" panose="020B0604020202020204" pitchFamily="34" charset="0"/>
              </a:rPr>
              <a:t>What is the camera rotation?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D8A6B172-C61C-A421-AC13-5AE037F23F78}"/>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Image formation</a:t>
            </a:r>
          </a:p>
        </p:txBody>
      </p:sp>
      <p:sp>
        <p:nvSpPr>
          <p:cNvPr id="24578" name="Rectangle 3">
            <a:extLst>
              <a:ext uri="{FF2B5EF4-FFF2-40B4-BE49-F238E27FC236}">
                <a16:creationId xmlns:a16="http://schemas.microsoft.com/office/drawing/2014/main" id="{7D9AC78C-1F57-E03A-F389-9E4D0612B927}"/>
              </a:ext>
            </a:extLst>
          </p:cNvPr>
          <p:cNvSpPr>
            <a:spLocks noGrp="1" noChangeArrowheads="1"/>
          </p:cNvSpPr>
          <p:nvPr>
            <p:ph type="body" idx="1"/>
          </p:nvPr>
        </p:nvSpPr>
        <p:spPr>
          <a:xfrm>
            <a:off x="4419600" y="10210800"/>
            <a:ext cx="15544800" cy="2590800"/>
          </a:xfrm>
        </p:spPr>
        <p:txBody>
          <a:bodyPr/>
          <a:lstStyle/>
          <a:p>
            <a:pPr eaLnBrk="1" hangingPunct="1">
              <a:lnSpc>
                <a:spcPct val="80000"/>
              </a:lnSpc>
              <a:buFontTx/>
              <a:buNone/>
            </a:pPr>
            <a:r>
              <a:rPr lang="en-US" altLang="en-US" sz="6000">
                <a:latin typeface="Calibri" panose="020F0502020204030204" pitchFamily="34" charset="0"/>
                <a:ea typeface="ＭＳ Ｐゴシック" panose="020B0600070205080204" pitchFamily="34" charset="-128"/>
              </a:rPr>
              <a:t>Let</a:t>
            </a:r>
            <a:r>
              <a:rPr lang="ja-JP" altLang="en-US" sz="6000">
                <a:latin typeface="Calibri" panose="020F0502020204030204" pitchFamily="34" charset="0"/>
                <a:ea typeface="ＭＳ Ｐゴシック" panose="020B0600070205080204" pitchFamily="34" charset="-128"/>
              </a:rPr>
              <a:t>’</a:t>
            </a:r>
            <a:r>
              <a:rPr lang="en-US" altLang="ja-JP" sz="6000">
                <a:latin typeface="Calibri" panose="020F0502020204030204" pitchFamily="34" charset="0"/>
                <a:ea typeface="ＭＳ Ｐゴシック" panose="020B0600070205080204" pitchFamily="34" charset="-128"/>
              </a:rPr>
              <a:t>s design a camera</a:t>
            </a:r>
          </a:p>
          <a:p>
            <a:pPr lvl="1" eaLnBrk="1" hangingPunct="1">
              <a:lnSpc>
                <a:spcPct val="80000"/>
              </a:lnSpc>
            </a:pPr>
            <a:r>
              <a:rPr lang="en-US" altLang="en-US" sz="5200">
                <a:latin typeface="Calibri" panose="020F0502020204030204" pitchFamily="34" charset="0"/>
                <a:ea typeface="ＭＳ Ｐゴシック" panose="020B0600070205080204" pitchFamily="34" charset="-128"/>
              </a:rPr>
              <a:t>Idea 1:  put a piece of film in front of an object</a:t>
            </a:r>
          </a:p>
          <a:p>
            <a:pPr lvl="1" eaLnBrk="1" hangingPunct="1">
              <a:lnSpc>
                <a:spcPct val="80000"/>
              </a:lnSpc>
            </a:pPr>
            <a:r>
              <a:rPr lang="en-US" altLang="en-US" sz="5200">
                <a:latin typeface="Calibri" panose="020F0502020204030204" pitchFamily="34" charset="0"/>
                <a:ea typeface="ＭＳ Ｐゴシック" panose="020B0600070205080204" pitchFamily="34" charset="-128"/>
              </a:rPr>
              <a:t>Do we get a reasonable image?</a:t>
            </a:r>
          </a:p>
        </p:txBody>
      </p:sp>
      <p:pic>
        <p:nvPicPr>
          <p:cNvPr id="24579" name="Picture 4" descr="image-nothing">
            <a:extLst>
              <a:ext uri="{FF2B5EF4-FFF2-40B4-BE49-F238E27FC236}">
                <a16:creationId xmlns:a16="http://schemas.microsoft.com/office/drawing/2014/main" id="{A19DDEC1-A751-04FB-8B7D-684950FC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1" y="2895600"/>
            <a:ext cx="1096962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7">
            <a:extLst>
              <a:ext uri="{FF2B5EF4-FFF2-40B4-BE49-F238E27FC236}">
                <a16:creationId xmlns:a16="http://schemas.microsoft.com/office/drawing/2014/main" id="{96D4106B-DB39-D27F-9942-DB26AD510CB7}"/>
              </a:ext>
            </a:extLst>
          </p:cNvPr>
          <p:cNvGrpSpPr>
            <a:grpSpLocks/>
          </p:cNvGrpSpPr>
          <p:nvPr/>
        </p:nvGrpSpPr>
        <p:grpSpPr bwMode="auto">
          <a:xfrm>
            <a:off x="7924800" y="3962400"/>
            <a:ext cx="9448800" cy="3048000"/>
            <a:chOff x="1536" y="1248"/>
            <a:chExt cx="2976" cy="960"/>
          </a:xfrm>
        </p:grpSpPr>
        <p:sp>
          <p:nvSpPr>
            <p:cNvPr id="24591" name="Line 7">
              <a:extLst>
                <a:ext uri="{FF2B5EF4-FFF2-40B4-BE49-F238E27FC236}">
                  <a16:creationId xmlns:a16="http://schemas.microsoft.com/office/drawing/2014/main" id="{397EECD9-6A52-F630-6A0B-FAA38DB9F3FC}"/>
                </a:ext>
              </a:extLst>
            </p:cNvPr>
            <p:cNvSpPr>
              <a:spLocks noChangeShapeType="1"/>
            </p:cNvSpPr>
            <p:nvPr/>
          </p:nvSpPr>
          <p:spPr bwMode="auto">
            <a:xfrm>
              <a:off x="1536" y="1248"/>
              <a:ext cx="2976"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4592" name="Line 8">
              <a:extLst>
                <a:ext uri="{FF2B5EF4-FFF2-40B4-BE49-F238E27FC236}">
                  <a16:creationId xmlns:a16="http://schemas.microsoft.com/office/drawing/2014/main" id="{7F06CA63-16B5-A74C-B6E7-ED9376DA3C48}"/>
                </a:ext>
              </a:extLst>
            </p:cNvPr>
            <p:cNvSpPr>
              <a:spLocks noChangeShapeType="1"/>
            </p:cNvSpPr>
            <p:nvPr/>
          </p:nvSpPr>
          <p:spPr bwMode="auto">
            <a:xfrm>
              <a:off x="1536" y="1248"/>
              <a:ext cx="2976"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4593" name="Line 9">
              <a:extLst>
                <a:ext uri="{FF2B5EF4-FFF2-40B4-BE49-F238E27FC236}">
                  <a16:creationId xmlns:a16="http://schemas.microsoft.com/office/drawing/2014/main" id="{55682DD1-75C4-0103-D2C3-FA61CE5BA39C}"/>
                </a:ext>
              </a:extLst>
            </p:cNvPr>
            <p:cNvSpPr>
              <a:spLocks noChangeShapeType="1"/>
            </p:cNvSpPr>
            <p:nvPr/>
          </p:nvSpPr>
          <p:spPr bwMode="auto">
            <a:xfrm>
              <a:off x="1536" y="1248"/>
              <a:ext cx="2976" cy="38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grpSp>
      <p:sp>
        <p:nvSpPr>
          <p:cNvPr id="542730" name="Line 10">
            <a:extLst>
              <a:ext uri="{FF2B5EF4-FFF2-40B4-BE49-F238E27FC236}">
                <a16:creationId xmlns:a16="http://schemas.microsoft.com/office/drawing/2014/main" id="{1DF9CF9B-58E2-4783-E896-1360B11D341F}"/>
              </a:ext>
            </a:extLst>
          </p:cNvPr>
          <p:cNvSpPr>
            <a:spLocks noChangeShapeType="1"/>
          </p:cNvSpPr>
          <p:nvPr/>
        </p:nvSpPr>
        <p:spPr bwMode="auto">
          <a:xfrm>
            <a:off x="7924800" y="3962400"/>
            <a:ext cx="944880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grpSp>
        <p:nvGrpSpPr>
          <p:cNvPr id="3" name="Group 16">
            <a:extLst>
              <a:ext uri="{FF2B5EF4-FFF2-40B4-BE49-F238E27FC236}">
                <a16:creationId xmlns:a16="http://schemas.microsoft.com/office/drawing/2014/main" id="{99D8B767-0173-8F89-D120-89CFBD929BD8}"/>
              </a:ext>
            </a:extLst>
          </p:cNvPr>
          <p:cNvGrpSpPr>
            <a:grpSpLocks/>
          </p:cNvGrpSpPr>
          <p:nvPr/>
        </p:nvGrpSpPr>
        <p:grpSpPr bwMode="auto">
          <a:xfrm>
            <a:off x="8534400" y="4419600"/>
            <a:ext cx="8839200" cy="2590800"/>
            <a:chOff x="1728" y="1392"/>
            <a:chExt cx="2784" cy="816"/>
          </a:xfrm>
        </p:grpSpPr>
        <p:grpSp>
          <p:nvGrpSpPr>
            <p:cNvPr id="24586" name="Group 15">
              <a:extLst>
                <a:ext uri="{FF2B5EF4-FFF2-40B4-BE49-F238E27FC236}">
                  <a16:creationId xmlns:a16="http://schemas.microsoft.com/office/drawing/2014/main" id="{7E64EE43-921F-9488-CF76-125430526789}"/>
                </a:ext>
              </a:extLst>
            </p:cNvPr>
            <p:cNvGrpSpPr>
              <a:grpSpLocks/>
            </p:cNvGrpSpPr>
            <p:nvPr/>
          </p:nvGrpSpPr>
          <p:grpSpPr bwMode="auto">
            <a:xfrm>
              <a:off x="1728" y="1392"/>
              <a:ext cx="2784" cy="528"/>
              <a:chOff x="1728" y="1392"/>
              <a:chExt cx="2784" cy="528"/>
            </a:xfrm>
          </p:grpSpPr>
          <p:sp>
            <p:nvSpPr>
              <p:cNvPr id="24588" name="Line 11">
                <a:extLst>
                  <a:ext uri="{FF2B5EF4-FFF2-40B4-BE49-F238E27FC236}">
                    <a16:creationId xmlns:a16="http://schemas.microsoft.com/office/drawing/2014/main" id="{17F3A82C-E591-5EC9-852C-F79E5291DA69}"/>
                  </a:ext>
                </a:extLst>
              </p:cNvPr>
              <p:cNvSpPr>
                <a:spLocks noChangeShapeType="1"/>
              </p:cNvSpPr>
              <p:nvPr/>
            </p:nvSpPr>
            <p:spPr bwMode="auto">
              <a:xfrm flipV="1">
                <a:off x="1728" y="1392"/>
                <a:ext cx="2784" cy="240"/>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4589" name="Line 12">
                <a:extLst>
                  <a:ext uri="{FF2B5EF4-FFF2-40B4-BE49-F238E27FC236}">
                    <a16:creationId xmlns:a16="http://schemas.microsoft.com/office/drawing/2014/main" id="{D9567201-4CEB-218A-DD82-4A76962C3F30}"/>
                  </a:ext>
                </a:extLst>
              </p:cNvPr>
              <p:cNvSpPr>
                <a:spLocks noChangeShapeType="1"/>
              </p:cNvSpPr>
              <p:nvPr/>
            </p:nvSpPr>
            <p:spPr bwMode="auto">
              <a:xfrm>
                <a:off x="1728" y="1632"/>
                <a:ext cx="2784" cy="0"/>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4590" name="Line 13">
                <a:extLst>
                  <a:ext uri="{FF2B5EF4-FFF2-40B4-BE49-F238E27FC236}">
                    <a16:creationId xmlns:a16="http://schemas.microsoft.com/office/drawing/2014/main" id="{22BF4305-0CBF-98A9-06E9-526F3D74E0EC}"/>
                  </a:ext>
                </a:extLst>
              </p:cNvPr>
              <p:cNvSpPr>
                <a:spLocks noChangeShapeType="1"/>
              </p:cNvSpPr>
              <p:nvPr/>
            </p:nvSpPr>
            <p:spPr bwMode="auto">
              <a:xfrm>
                <a:off x="1728" y="1632"/>
                <a:ext cx="2784" cy="28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grpSp>
        <p:sp>
          <p:nvSpPr>
            <p:cNvPr id="24587" name="Line 14">
              <a:extLst>
                <a:ext uri="{FF2B5EF4-FFF2-40B4-BE49-F238E27FC236}">
                  <a16:creationId xmlns:a16="http://schemas.microsoft.com/office/drawing/2014/main" id="{DDA08EA2-FE41-3FA7-95BA-CFFF51596675}"/>
                </a:ext>
              </a:extLst>
            </p:cNvPr>
            <p:cNvSpPr>
              <a:spLocks noChangeShapeType="1"/>
            </p:cNvSpPr>
            <p:nvPr/>
          </p:nvSpPr>
          <p:spPr bwMode="auto">
            <a:xfrm>
              <a:off x="1728" y="1632"/>
              <a:ext cx="2784" cy="576"/>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grpSp>
      <p:sp>
        <p:nvSpPr>
          <p:cNvPr id="24583" name="Oval 18">
            <a:extLst>
              <a:ext uri="{FF2B5EF4-FFF2-40B4-BE49-F238E27FC236}">
                <a16:creationId xmlns:a16="http://schemas.microsoft.com/office/drawing/2014/main" id="{F43D6914-E5CE-3421-C687-2A7AC4857CA6}"/>
              </a:ext>
            </a:extLst>
          </p:cNvPr>
          <p:cNvSpPr>
            <a:spLocks noChangeArrowheads="1"/>
          </p:cNvSpPr>
          <p:nvPr/>
        </p:nvSpPr>
        <p:spPr bwMode="auto">
          <a:xfrm>
            <a:off x="7835900" y="389890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4800">
              <a:latin typeface="Calibri" panose="020F0502020204030204" pitchFamily="34" charset="0"/>
            </a:endParaRPr>
          </a:p>
        </p:txBody>
      </p:sp>
      <p:sp>
        <p:nvSpPr>
          <p:cNvPr id="24584" name="Oval 19">
            <a:extLst>
              <a:ext uri="{FF2B5EF4-FFF2-40B4-BE49-F238E27FC236}">
                <a16:creationId xmlns:a16="http://schemas.microsoft.com/office/drawing/2014/main" id="{677F5D5F-DDED-D1C5-A707-064788686A9D}"/>
              </a:ext>
            </a:extLst>
          </p:cNvPr>
          <p:cNvSpPr>
            <a:spLocks noChangeArrowheads="1"/>
          </p:cNvSpPr>
          <p:nvPr/>
        </p:nvSpPr>
        <p:spPr bwMode="auto">
          <a:xfrm>
            <a:off x="8470900" y="5114926"/>
            <a:ext cx="152400" cy="1524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4800">
              <a:latin typeface="Calibri" panose="020F0502020204030204" pitchFamily="34" charset="0"/>
            </a:endParaRPr>
          </a:p>
        </p:txBody>
      </p:sp>
      <p:sp>
        <p:nvSpPr>
          <p:cNvPr id="24585" name="TextBox 17">
            <a:extLst>
              <a:ext uri="{FF2B5EF4-FFF2-40B4-BE49-F238E27FC236}">
                <a16:creationId xmlns:a16="http://schemas.microsoft.com/office/drawing/2014/main" id="{3355F300-BD49-E068-9FBB-E949018C410E}"/>
              </a:ext>
            </a:extLst>
          </p:cNvPr>
          <p:cNvSpPr txBox="1">
            <a:spLocks noChangeArrowheads="1"/>
          </p:cNvSpPr>
          <p:nvPr/>
        </p:nvSpPr>
        <p:spPr bwMode="auto">
          <a:xfrm>
            <a:off x="3109409" y="13100050"/>
            <a:ext cx="2861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alibri" panose="020F0502020204030204" pitchFamily="34" charset="0"/>
              </a:rPr>
              <a:t>Slide source: Seitz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F927F8E-C668-D8AE-6402-9D0602D30F6A}"/>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Pinhole camera</a:t>
            </a:r>
          </a:p>
        </p:txBody>
      </p:sp>
      <p:sp>
        <p:nvSpPr>
          <p:cNvPr id="6147" name="Rectangle 3">
            <a:extLst>
              <a:ext uri="{FF2B5EF4-FFF2-40B4-BE49-F238E27FC236}">
                <a16:creationId xmlns:a16="http://schemas.microsoft.com/office/drawing/2014/main" id="{B924642E-35D0-C65B-4444-FC58CBF14064}"/>
              </a:ext>
            </a:extLst>
          </p:cNvPr>
          <p:cNvSpPr>
            <a:spLocks noGrp="1" noChangeArrowheads="1"/>
          </p:cNvSpPr>
          <p:nvPr>
            <p:ph type="body" idx="1"/>
          </p:nvPr>
        </p:nvSpPr>
        <p:spPr>
          <a:xfrm>
            <a:off x="4419600" y="8839200"/>
            <a:ext cx="15544800" cy="3810000"/>
          </a:xfrm>
        </p:spPr>
        <p:txBody>
          <a:bodyPr>
            <a:normAutofit lnSpcReduction="10000"/>
          </a:bodyPr>
          <a:lstStyle/>
          <a:p>
            <a:pPr eaLnBrk="1" hangingPunct="1">
              <a:buFontTx/>
              <a:buNone/>
              <a:defRPr/>
            </a:pPr>
            <a:r>
              <a:rPr lang="en-US" dirty="0">
                <a:ea typeface="+mn-ea"/>
                <a:cs typeface="+mn-cs"/>
              </a:rPr>
              <a:t>Idea 2: add a barrier to block off most of the rays</a:t>
            </a:r>
          </a:p>
          <a:p>
            <a:pPr lvl="1" eaLnBrk="1" hangingPunct="1">
              <a:defRPr/>
            </a:pPr>
            <a:r>
              <a:rPr lang="en-US" dirty="0">
                <a:ea typeface="+mn-ea"/>
              </a:rPr>
              <a:t>This reduces blurring</a:t>
            </a:r>
          </a:p>
          <a:p>
            <a:pPr lvl="1" eaLnBrk="1" hangingPunct="1">
              <a:defRPr/>
            </a:pPr>
            <a:r>
              <a:rPr lang="en-US" dirty="0">
                <a:ea typeface="+mn-ea"/>
              </a:rPr>
              <a:t>The opening known as the </a:t>
            </a:r>
            <a:r>
              <a:rPr lang="en-US" b="1" dirty="0">
                <a:ea typeface="+mn-ea"/>
              </a:rPr>
              <a:t>aperture</a:t>
            </a:r>
          </a:p>
        </p:txBody>
      </p:sp>
      <p:pic>
        <p:nvPicPr>
          <p:cNvPr id="25603" name="Picture 18" descr="image-pinhole">
            <a:extLst>
              <a:ext uri="{FF2B5EF4-FFF2-40B4-BE49-F238E27FC236}">
                <a16:creationId xmlns:a16="http://schemas.microsoft.com/office/drawing/2014/main" id="{B33DF2C5-9EEE-7A5F-D4E0-34119C8DE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3048000"/>
            <a:ext cx="1096962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3">
            <a:extLst>
              <a:ext uri="{FF2B5EF4-FFF2-40B4-BE49-F238E27FC236}">
                <a16:creationId xmlns:a16="http://schemas.microsoft.com/office/drawing/2014/main" id="{D7FD5D82-22DD-8A4D-3DC0-135FDFC7FA16}"/>
              </a:ext>
            </a:extLst>
          </p:cNvPr>
          <p:cNvGrpSpPr>
            <a:grpSpLocks/>
          </p:cNvGrpSpPr>
          <p:nvPr/>
        </p:nvGrpSpPr>
        <p:grpSpPr bwMode="auto">
          <a:xfrm>
            <a:off x="7620000" y="4114800"/>
            <a:ext cx="9448800" cy="3048000"/>
            <a:chOff x="1440" y="1296"/>
            <a:chExt cx="2976" cy="960"/>
          </a:xfrm>
        </p:grpSpPr>
        <p:sp>
          <p:nvSpPr>
            <p:cNvPr id="25614" name="Line 21">
              <a:extLst>
                <a:ext uri="{FF2B5EF4-FFF2-40B4-BE49-F238E27FC236}">
                  <a16:creationId xmlns:a16="http://schemas.microsoft.com/office/drawing/2014/main" id="{799244A7-9BEA-AB6F-46D2-0F1D82CCEA87}"/>
                </a:ext>
              </a:extLst>
            </p:cNvPr>
            <p:cNvSpPr>
              <a:spLocks noChangeShapeType="1"/>
            </p:cNvSpPr>
            <p:nvPr/>
          </p:nvSpPr>
          <p:spPr bwMode="auto">
            <a:xfrm>
              <a:off x="1440" y="1296"/>
              <a:ext cx="2976" cy="9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5615" name="Line 22">
              <a:extLst>
                <a:ext uri="{FF2B5EF4-FFF2-40B4-BE49-F238E27FC236}">
                  <a16:creationId xmlns:a16="http://schemas.microsoft.com/office/drawing/2014/main" id="{0827CAFA-6A1D-8574-8FDB-10F510BB5FBE}"/>
                </a:ext>
              </a:extLst>
            </p:cNvPr>
            <p:cNvSpPr>
              <a:spLocks noChangeShapeType="1"/>
            </p:cNvSpPr>
            <p:nvPr/>
          </p:nvSpPr>
          <p:spPr bwMode="auto">
            <a:xfrm>
              <a:off x="1440" y="1296"/>
              <a:ext cx="1494" cy="33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5616" name="Line 23">
              <a:extLst>
                <a:ext uri="{FF2B5EF4-FFF2-40B4-BE49-F238E27FC236}">
                  <a16:creationId xmlns:a16="http://schemas.microsoft.com/office/drawing/2014/main" id="{C012496A-3C8A-E6AB-729B-89B17B3072BB}"/>
                </a:ext>
              </a:extLst>
            </p:cNvPr>
            <p:cNvSpPr>
              <a:spLocks noChangeShapeType="1"/>
            </p:cNvSpPr>
            <p:nvPr/>
          </p:nvSpPr>
          <p:spPr bwMode="auto">
            <a:xfrm>
              <a:off x="1440" y="1296"/>
              <a:ext cx="1500" cy="1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5617" name="Line 24">
              <a:extLst>
                <a:ext uri="{FF2B5EF4-FFF2-40B4-BE49-F238E27FC236}">
                  <a16:creationId xmlns:a16="http://schemas.microsoft.com/office/drawing/2014/main" id="{25BBB2EE-CB79-62EA-0AF5-CE554C013A39}"/>
                </a:ext>
              </a:extLst>
            </p:cNvPr>
            <p:cNvSpPr>
              <a:spLocks noChangeShapeType="1"/>
            </p:cNvSpPr>
            <p:nvPr/>
          </p:nvSpPr>
          <p:spPr bwMode="auto">
            <a:xfrm>
              <a:off x="1440" y="1296"/>
              <a:ext cx="1482" cy="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grpSp>
      <p:grpSp>
        <p:nvGrpSpPr>
          <p:cNvPr id="3" name="Group 34">
            <a:extLst>
              <a:ext uri="{FF2B5EF4-FFF2-40B4-BE49-F238E27FC236}">
                <a16:creationId xmlns:a16="http://schemas.microsoft.com/office/drawing/2014/main" id="{13666002-FD38-F8CA-A2F2-28BE913D9101}"/>
              </a:ext>
            </a:extLst>
          </p:cNvPr>
          <p:cNvGrpSpPr>
            <a:grpSpLocks/>
          </p:cNvGrpSpPr>
          <p:nvPr/>
        </p:nvGrpSpPr>
        <p:grpSpPr bwMode="auto">
          <a:xfrm>
            <a:off x="8229600" y="4991100"/>
            <a:ext cx="8915400" cy="1143000"/>
            <a:chOff x="1632" y="1572"/>
            <a:chExt cx="2808" cy="360"/>
          </a:xfrm>
        </p:grpSpPr>
        <p:sp>
          <p:nvSpPr>
            <p:cNvPr id="25610" name="Line 27">
              <a:extLst>
                <a:ext uri="{FF2B5EF4-FFF2-40B4-BE49-F238E27FC236}">
                  <a16:creationId xmlns:a16="http://schemas.microsoft.com/office/drawing/2014/main" id="{C9717107-53F4-E9EA-221D-31CBDEE2E9E6}"/>
                </a:ext>
              </a:extLst>
            </p:cNvPr>
            <p:cNvSpPr>
              <a:spLocks noChangeShapeType="1"/>
            </p:cNvSpPr>
            <p:nvPr/>
          </p:nvSpPr>
          <p:spPr bwMode="auto">
            <a:xfrm flipV="1">
              <a:off x="1632" y="1572"/>
              <a:ext cx="1302" cy="108"/>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5611" name="Line 28">
              <a:extLst>
                <a:ext uri="{FF2B5EF4-FFF2-40B4-BE49-F238E27FC236}">
                  <a16:creationId xmlns:a16="http://schemas.microsoft.com/office/drawing/2014/main" id="{F2BF4148-F81E-3737-83E6-222FE9DBDB77}"/>
                </a:ext>
              </a:extLst>
            </p:cNvPr>
            <p:cNvSpPr>
              <a:spLocks noChangeShapeType="1"/>
            </p:cNvSpPr>
            <p:nvPr/>
          </p:nvSpPr>
          <p:spPr bwMode="auto">
            <a:xfrm>
              <a:off x="1632" y="1680"/>
              <a:ext cx="1302" cy="6"/>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5612" name="Line 29">
              <a:extLst>
                <a:ext uri="{FF2B5EF4-FFF2-40B4-BE49-F238E27FC236}">
                  <a16:creationId xmlns:a16="http://schemas.microsoft.com/office/drawing/2014/main" id="{B8F5F6A7-ADBC-4799-0F3C-BDE5A475BAEA}"/>
                </a:ext>
              </a:extLst>
            </p:cNvPr>
            <p:cNvSpPr>
              <a:spLocks noChangeShapeType="1"/>
            </p:cNvSpPr>
            <p:nvPr/>
          </p:nvSpPr>
          <p:spPr bwMode="auto">
            <a:xfrm>
              <a:off x="1632" y="1680"/>
              <a:ext cx="2808" cy="19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5613" name="Line 30">
              <a:extLst>
                <a:ext uri="{FF2B5EF4-FFF2-40B4-BE49-F238E27FC236}">
                  <a16:creationId xmlns:a16="http://schemas.microsoft.com/office/drawing/2014/main" id="{8209E358-63C3-F547-DAEE-34A06E2B7B78}"/>
                </a:ext>
              </a:extLst>
            </p:cNvPr>
            <p:cNvSpPr>
              <a:spLocks noChangeShapeType="1"/>
            </p:cNvSpPr>
            <p:nvPr/>
          </p:nvSpPr>
          <p:spPr bwMode="auto">
            <a:xfrm>
              <a:off x="1632" y="1680"/>
              <a:ext cx="1302" cy="252"/>
            </a:xfrm>
            <a:prstGeom prst="line">
              <a:avLst/>
            </a:prstGeom>
            <a:noFill/>
            <a:ln w="1905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sz="6000"/>
            </a:p>
          </p:txBody>
        </p:sp>
      </p:grpSp>
      <p:sp>
        <p:nvSpPr>
          <p:cNvPr id="25606" name="Oval 31">
            <a:extLst>
              <a:ext uri="{FF2B5EF4-FFF2-40B4-BE49-F238E27FC236}">
                <a16:creationId xmlns:a16="http://schemas.microsoft.com/office/drawing/2014/main" id="{11BF77CE-2B2E-B62F-57ED-3F557D6E39D3}"/>
              </a:ext>
            </a:extLst>
          </p:cNvPr>
          <p:cNvSpPr>
            <a:spLocks noChangeArrowheads="1"/>
          </p:cNvSpPr>
          <p:nvPr/>
        </p:nvSpPr>
        <p:spPr bwMode="auto">
          <a:xfrm>
            <a:off x="7531100" y="405130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4800">
              <a:latin typeface="Calibri" panose="020F0502020204030204" pitchFamily="34" charset="0"/>
            </a:endParaRPr>
          </a:p>
        </p:txBody>
      </p:sp>
      <p:sp>
        <p:nvSpPr>
          <p:cNvPr id="25607" name="Oval 32">
            <a:extLst>
              <a:ext uri="{FF2B5EF4-FFF2-40B4-BE49-F238E27FC236}">
                <a16:creationId xmlns:a16="http://schemas.microsoft.com/office/drawing/2014/main" id="{E148DA2A-1118-6673-20DD-297F179D878E}"/>
              </a:ext>
            </a:extLst>
          </p:cNvPr>
          <p:cNvSpPr>
            <a:spLocks noChangeArrowheads="1"/>
          </p:cNvSpPr>
          <p:nvPr/>
        </p:nvSpPr>
        <p:spPr bwMode="auto">
          <a:xfrm>
            <a:off x="8166100" y="5267326"/>
            <a:ext cx="152400" cy="1524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4800">
              <a:latin typeface="Calibri" panose="020F0502020204030204" pitchFamily="34" charset="0"/>
            </a:endParaRPr>
          </a:p>
        </p:txBody>
      </p:sp>
      <p:sp>
        <p:nvSpPr>
          <p:cNvPr id="543779" name="Rectangle 35">
            <a:extLst>
              <a:ext uri="{FF2B5EF4-FFF2-40B4-BE49-F238E27FC236}">
                <a16:creationId xmlns:a16="http://schemas.microsoft.com/office/drawing/2014/main" id="{37A4424A-61DB-68D5-C4F5-4F7F36A410E9}"/>
              </a:ext>
            </a:extLst>
          </p:cNvPr>
          <p:cNvSpPr>
            <a:spLocks noChangeArrowheads="1"/>
          </p:cNvSpPr>
          <p:nvPr/>
        </p:nvSpPr>
        <p:spPr bwMode="auto">
          <a:xfrm>
            <a:off x="4419600" y="11887200"/>
            <a:ext cx="15544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lvl="2">
              <a:buFontTx/>
              <a:buChar char="–"/>
            </a:pPr>
            <a:endParaRPr lang="en-US" altLang="en-US" sz="4800">
              <a:latin typeface="Comic Sans MS" panose="030F0902030302020204" pitchFamily="66" charset="0"/>
            </a:endParaRPr>
          </a:p>
        </p:txBody>
      </p:sp>
      <p:sp>
        <p:nvSpPr>
          <p:cNvPr id="25609" name="TextBox 17">
            <a:extLst>
              <a:ext uri="{FF2B5EF4-FFF2-40B4-BE49-F238E27FC236}">
                <a16:creationId xmlns:a16="http://schemas.microsoft.com/office/drawing/2014/main" id="{8F7811A0-90FC-53A1-DD2A-E0CF18EC05C9}"/>
              </a:ext>
            </a:extLst>
          </p:cNvPr>
          <p:cNvSpPr txBox="1">
            <a:spLocks noChangeArrowheads="1"/>
          </p:cNvSpPr>
          <p:nvPr/>
        </p:nvSpPr>
        <p:spPr bwMode="auto">
          <a:xfrm>
            <a:off x="3109409" y="13100050"/>
            <a:ext cx="2861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alibri" panose="020F0502020204030204" pitchFamily="34" charset="0"/>
              </a:rPr>
              <a:t>Slide source: Seitz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5437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7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Specifying an object model</a:t>
            </a:r>
          </a:p>
        </p:txBody>
      </p:sp>
      <p:sp>
        <p:nvSpPr>
          <p:cNvPr id="34819" name="Content Placeholder 4"/>
          <p:cNvSpPr>
            <a:spLocks noGrp="1"/>
          </p:cNvSpPr>
          <p:nvPr>
            <p:ph idx="1"/>
          </p:nvPr>
        </p:nvSpPr>
        <p:spPr/>
        <p:txBody>
          <a:bodyPr/>
          <a:lstStyle/>
          <a:p>
            <a:pPr marL="1028700" indent="-1028700">
              <a:buFont typeface="Calibri" pitchFamily="34" charset="0"/>
              <a:buAutoNum type="arabicPeriod"/>
            </a:pPr>
            <a:r>
              <a:rPr lang="en-US" dirty="0"/>
              <a:t>Statistical Template in Bounding Box</a:t>
            </a:r>
          </a:p>
          <a:p>
            <a:pPr marL="1828800" lvl="1" indent="-1028700"/>
            <a:r>
              <a:rPr lang="en-US" dirty="0"/>
              <a:t>Object is some (</a:t>
            </a:r>
            <a:r>
              <a:rPr lang="en-US" dirty="0" err="1"/>
              <a:t>x,y,w,h</a:t>
            </a:r>
            <a:r>
              <a:rPr lang="en-US" dirty="0"/>
              <a:t>) in image</a:t>
            </a:r>
          </a:p>
          <a:p>
            <a:pPr marL="1828800" lvl="1" indent="-1028700"/>
            <a:r>
              <a:rPr lang="en-US" dirty="0"/>
              <a:t>Features defined </a:t>
            </a:r>
            <a:r>
              <a:rPr lang="en-US" dirty="0" err="1"/>
              <a:t>wrt</a:t>
            </a:r>
            <a:r>
              <a:rPr lang="en-US" dirty="0"/>
              <a:t> bounding box coordinates</a:t>
            </a:r>
          </a:p>
        </p:txBody>
      </p:sp>
      <p:pic>
        <p:nvPicPr>
          <p:cNvPr id="34820" name="Picture 2"/>
          <p:cNvPicPr>
            <a:picLocks noChangeAspect="1" noChangeArrowheads="1"/>
          </p:cNvPicPr>
          <p:nvPr/>
        </p:nvPicPr>
        <p:blipFill>
          <a:blip r:embed="rId2" cstate="print"/>
          <a:srcRect/>
          <a:stretch>
            <a:fillRect/>
          </a:stretch>
        </p:blipFill>
        <p:spPr bwMode="auto">
          <a:xfrm>
            <a:off x="4876800" y="5943600"/>
            <a:ext cx="7112000" cy="5334000"/>
          </a:xfrm>
          <a:prstGeom prst="rect">
            <a:avLst/>
          </a:prstGeom>
          <a:noFill/>
          <a:ln w="9525">
            <a:noFill/>
            <a:miter lim="800000"/>
            <a:headEnd/>
            <a:tailEnd/>
          </a:ln>
        </p:spPr>
      </p:pic>
      <p:pic>
        <p:nvPicPr>
          <p:cNvPr id="34821" name="Picture 3"/>
          <p:cNvPicPr>
            <a:picLocks noChangeAspect="1" noChangeArrowheads="1"/>
          </p:cNvPicPr>
          <p:nvPr/>
        </p:nvPicPr>
        <p:blipFill>
          <a:blip r:embed="rId3" cstate="print"/>
          <a:srcRect/>
          <a:stretch>
            <a:fillRect/>
          </a:stretch>
        </p:blipFill>
        <p:spPr bwMode="auto">
          <a:xfrm>
            <a:off x="12039600" y="5791200"/>
            <a:ext cx="7569200" cy="5676900"/>
          </a:xfrm>
          <a:prstGeom prst="rect">
            <a:avLst/>
          </a:prstGeom>
          <a:noFill/>
          <a:ln w="9525">
            <a:noFill/>
            <a:miter lim="800000"/>
            <a:headEnd/>
            <a:tailEnd/>
          </a:ln>
        </p:spPr>
      </p:pic>
      <p:sp>
        <p:nvSpPr>
          <p:cNvPr id="34822" name="TextBox 7"/>
          <p:cNvSpPr txBox="1">
            <a:spLocks noChangeArrowheads="1"/>
          </p:cNvSpPr>
          <p:nvPr/>
        </p:nvSpPr>
        <p:spPr bwMode="auto">
          <a:xfrm>
            <a:off x="7467600" y="10668001"/>
            <a:ext cx="1467068"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Image</a:t>
            </a:r>
          </a:p>
        </p:txBody>
      </p:sp>
      <p:sp>
        <p:nvSpPr>
          <p:cNvPr id="34823" name="TextBox 8"/>
          <p:cNvSpPr txBox="1">
            <a:spLocks noChangeArrowheads="1"/>
          </p:cNvSpPr>
          <p:nvPr/>
        </p:nvSpPr>
        <p:spPr bwMode="auto">
          <a:xfrm>
            <a:off x="13716001" y="10668001"/>
            <a:ext cx="4767459"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Template Visualization</a:t>
            </a:r>
          </a:p>
        </p:txBody>
      </p:sp>
      <p:sp>
        <p:nvSpPr>
          <p:cNvPr id="34824" name="TextBox 9"/>
          <p:cNvSpPr txBox="1">
            <a:spLocks noChangeArrowheads="1"/>
          </p:cNvSpPr>
          <p:nvPr/>
        </p:nvSpPr>
        <p:spPr bwMode="auto">
          <a:xfrm>
            <a:off x="16710027" y="13100050"/>
            <a:ext cx="4463081" cy="523220"/>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2800" b="0" kern="1200">
                <a:solidFill>
                  <a:prstClr val="black"/>
                </a:solidFill>
                <a:latin typeface="Arial" charset="0"/>
              </a:rPr>
              <a:t>Images from Felzenszwalb</a:t>
            </a:r>
          </a:p>
        </p:txBody>
      </p:sp>
    </p:spTree>
    <p:extLst>
      <p:ext uri="{BB962C8B-B14F-4D97-AF65-F5344CB8AC3E}">
        <p14:creationId xmlns:p14="http://schemas.microsoft.com/office/powerpoint/2010/main" val="6690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10908EF-59FF-AC8C-6C70-6799168A2858}"/>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Pinhole camera</a:t>
            </a:r>
          </a:p>
        </p:txBody>
      </p:sp>
      <p:sp>
        <p:nvSpPr>
          <p:cNvPr id="27650" name="TextBox 30">
            <a:extLst>
              <a:ext uri="{FF2B5EF4-FFF2-40B4-BE49-F238E27FC236}">
                <a16:creationId xmlns:a16="http://schemas.microsoft.com/office/drawing/2014/main" id="{9F0EDC24-AD4E-A40D-F46B-1DFBE61019C7}"/>
              </a:ext>
            </a:extLst>
          </p:cNvPr>
          <p:cNvSpPr txBox="1">
            <a:spLocks noChangeArrowheads="1"/>
          </p:cNvSpPr>
          <p:nvPr/>
        </p:nvSpPr>
        <p:spPr bwMode="auto">
          <a:xfrm>
            <a:off x="3098660" y="13100050"/>
            <a:ext cx="31149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alibri" panose="020F0502020204030204" pitchFamily="34" charset="0"/>
              </a:rPr>
              <a:t>Figure from Forsyth</a:t>
            </a:r>
          </a:p>
        </p:txBody>
      </p:sp>
      <p:pic>
        <p:nvPicPr>
          <p:cNvPr id="27651" name="Picture 2">
            <a:extLst>
              <a:ext uri="{FF2B5EF4-FFF2-40B4-BE49-F238E27FC236}">
                <a16:creationId xmlns:a16="http://schemas.microsoft.com/office/drawing/2014/main" id="{653EA102-14C6-3FF4-C36C-8E9CD07B3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267201"/>
            <a:ext cx="16154400" cy="539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Line 5">
            <a:extLst>
              <a:ext uri="{FF2B5EF4-FFF2-40B4-BE49-F238E27FC236}">
                <a16:creationId xmlns:a16="http://schemas.microsoft.com/office/drawing/2014/main" id="{4D68AF39-7CB0-51C1-6283-4C88AE1FFC2D}"/>
              </a:ext>
            </a:extLst>
          </p:cNvPr>
          <p:cNvSpPr>
            <a:spLocks noChangeShapeType="1"/>
          </p:cNvSpPr>
          <p:nvPr/>
        </p:nvSpPr>
        <p:spPr bwMode="auto">
          <a:xfrm>
            <a:off x="5181600" y="3352800"/>
            <a:ext cx="4724400" cy="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6000"/>
          </a:p>
        </p:txBody>
      </p:sp>
      <p:sp>
        <p:nvSpPr>
          <p:cNvPr id="27653" name="Line 6">
            <a:extLst>
              <a:ext uri="{FF2B5EF4-FFF2-40B4-BE49-F238E27FC236}">
                <a16:creationId xmlns:a16="http://schemas.microsoft.com/office/drawing/2014/main" id="{1B2171D0-F99E-659B-C160-2ED22351A948}"/>
              </a:ext>
            </a:extLst>
          </p:cNvPr>
          <p:cNvSpPr>
            <a:spLocks noChangeShapeType="1"/>
          </p:cNvSpPr>
          <p:nvPr/>
        </p:nvSpPr>
        <p:spPr bwMode="auto">
          <a:xfrm>
            <a:off x="5181600" y="3505200"/>
            <a:ext cx="0" cy="1828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6000"/>
          </a:p>
        </p:txBody>
      </p:sp>
      <p:sp>
        <p:nvSpPr>
          <p:cNvPr id="27654" name="Line 7">
            <a:extLst>
              <a:ext uri="{FF2B5EF4-FFF2-40B4-BE49-F238E27FC236}">
                <a16:creationId xmlns:a16="http://schemas.microsoft.com/office/drawing/2014/main" id="{F7606F7B-0FF2-ED14-AD50-8A69C840FD66}"/>
              </a:ext>
            </a:extLst>
          </p:cNvPr>
          <p:cNvSpPr>
            <a:spLocks noChangeShapeType="1"/>
          </p:cNvSpPr>
          <p:nvPr/>
        </p:nvSpPr>
        <p:spPr bwMode="auto">
          <a:xfrm>
            <a:off x="9906000" y="3505200"/>
            <a:ext cx="0" cy="2133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6000"/>
          </a:p>
        </p:txBody>
      </p:sp>
      <p:sp>
        <p:nvSpPr>
          <p:cNvPr id="27655" name="Text Box 8">
            <a:extLst>
              <a:ext uri="{FF2B5EF4-FFF2-40B4-BE49-F238E27FC236}">
                <a16:creationId xmlns:a16="http://schemas.microsoft.com/office/drawing/2014/main" id="{CCCFD30E-8A88-9BCA-72C0-0C2B6E5C5B15}"/>
              </a:ext>
            </a:extLst>
          </p:cNvPr>
          <p:cNvSpPr txBox="1">
            <a:spLocks noChangeArrowheads="1"/>
          </p:cNvSpPr>
          <p:nvPr/>
        </p:nvSpPr>
        <p:spPr bwMode="auto">
          <a:xfrm>
            <a:off x="6178889" y="2286001"/>
            <a:ext cx="38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f</a:t>
            </a:r>
          </a:p>
        </p:txBody>
      </p:sp>
      <p:sp>
        <p:nvSpPr>
          <p:cNvPr id="27656" name="Text Box 9">
            <a:extLst>
              <a:ext uri="{FF2B5EF4-FFF2-40B4-BE49-F238E27FC236}">
                <a16:creationId xmlns:a16="http://schemas.microsoft.com/office/drawing/2014/main" id="{051BCE01-C552-13A6-7D0A-0399CEE03867}"/>
              </a:ext>
            </a:extLst>
          </p:cNvPr>
          <p:cNvSpPr txBox="1">
            <a:spLocks noChangeArrowheads="1"/>
          </p:cNvSpPr>
          <p:nvPr/>
        </p:nvSpPr>
        <p:spPr bwMode="auto">
          <a:xfrm>
            <a:off x="5513055" y="10210800"/>
            <a:ext cx="72587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f = focal length</a:t>
            </a:r>
          </a:p>
          <a:p>
            <a:pPr eaLnBrk="1" hangingPunct="1">
              <a:spcBef>
                <a:spcPct val="0"/>
              </a:spcBef>
              <a:buFontTx/>
              <a:buNone/>
            </a:pPr>
            <a:r>
              <a:rPr lang="en-US" altLang="en-US" sz="4800">
                <a:latin typeface="Arial" panose="020B0604020202020204" pitchFamily="34" charset="0"/>
              </a:rPr>
              <a:t>c = center of the camera</a:t>
            </a:r>
          </a:p>
        </p:txBody>
      </p:sp>
      <p:sp>
        <p:nvSpPr>
          <p:cNvPr id="27657" name="Text Box 10">
            <a:extLst>
              <a:ext uri="{FF2B5EF4-FFF2-40B4-BE49-F238E27FC236}">
                <a16:creationId xmlns:a16="http://schemas.microsoft.com/office/drawing/2014/main" id="{0C9955DF-D7F2-20F9-2D27-C5696E56127B}"/>
              </a:ext>
            </a:extLst>
          </p:cNvPr>
          <p:cNvSpPr txBox="1">
            <a:spLocks noChangeArrowheads="1"/>
          </p:cNvSpPr>
          <p:nvPr/>
        </p:nvSpPr>
        <p:spPr bwMode="auto">
          <a:xfrm>
            <a:off x="10421609" y="5943601"/>
            <a:ext cx="527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c</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D4C1C08C-F9C8-79C9-5C3C-219779552C53}"/>
              </a:ext>
            </a:extLst>
          </p:cNvPr>
          <p:cNvSpPr>
            <a:spLocks noGrp="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Camera obscura: the pre-camera</a:t>
            </a:r>
          </a:p>
        </p:txBody>
      </p:sp>
      <p:sp>
        <p:nvSpPr>
          <p:cNvPr id="28674" name="Content Placeholder 2">
            <a:extLst>
              <a:ext uri="{FF2B5EF4-FFF2-40B4-BE49-F238E27FC236}">
                <a16:creationId xmlns:a16="http://schemas.microsoft.com/office/drawing/2014/main" id="{1920EAE1-17DD-0244-8F17-BB467AF46A48}"/>
              </a:ext>
            </a:extLst>
          </p:cNvPr>
          <p:cNvSpPr>
            <a:spLocks noGrp="1"/>
          </p:cNvSpPr>
          <p:nvPr>
            <p:ph idx="1"/>
          </p:nvPr>
        </p:nvSpPr>
        <p:spPr>
          <a:xfrm>
            <a:off x="4419600" y="3352800"/>
            <a:ext cx="15544800" cy="8229600"/>
          </a:xfrm>
        </p:spPr>
        <p:txBody>
          <a:bodyPr/>
          <a:lstStyle/>
          <a:p>
            <a:pPr eaLnBrk="1" hangingPunct="1"/>
            <a:r>
              <a:rPr lang="en-US" altLang="en-US" sz="5600">
                <a:latin typeface="Calibri" panose="020F0502020204030204" pitchFamily="34" charset="0"/>
                <a:ea typeface="ＭＳ Ｐゴシック" panose="020B0600070205080204" pitchFamily="34" charset="-128"/>
              </a:rPr>
              <a:t>Known during classical period in China and Greece (e.g.  Mo-Ti, China, 470BC to 390BC)</a:t>
            </a:r>
          </a:p>
        </p:txBody>
      </p:sp>
      <p:pic>
        <p:nvPicPr>
          <p:cNvPr id="28675" name="Picture 2">
            <a:extLst>
              <a:ext uri="{FF2B5EF4-FFF2-40B4-BE49-F238E27FC236}">
                <a16:creationId xmlns:a16="http://schemas.microsoft.com/office/drawing/2014/main" id="{CEBB651B-D306-0606-2414-6F0AC18A0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201" y="5334001"/>
            <a:ext cx="88201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6">
            <a:extLst>
              <a:ext uri="{FF2B5EF4-FFF2-40B4-BE49-F238E27FC236}">
                <a16:creationId xmlns:a16="http://schemas.microsoft.com/office/drawing/2014/main" id="{0748514A-3687-9CEA-E25E-9ADE7FF51DAB}"/>
              </a:ext>
            </a:extLst>
          </p:cNvPr>
          <p:cNvSpPr txBox="1">
            <a:spLocks noChangeArrowheads="1"/>
          </p:cNvSpPr>
          <p:nvPr/>
        </p:nvSpPr>
        <p:spPr bwMode="auto">
          <a:xfrm>
            <a:off x="4921787" y="10915650"/>
            <a:ext cx="5437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Arial" panose="020B0604020202020204" pitchFamily="34" charset="0"/>
              </a:rPr>
              <a:t>Illustration of Camera Obscura</a:t>
            </a:r>
          </a:p>
        </p:txBody>
      </p:sp>
      <p:sp>
        <p:nvSpPr>
          <p:cNvPr id="28677" name="TextBox 7">
            <a:extLst>
              <a:ext uri="{FF2B5EF4-FFF2-40B4-BE49-F238E27FC236}">
                <a16:creationId xmlns:a16="http://schemas.microsoft.com/office/drawing/2014/main" id="{6C7C1E94-585D-E737-FBEA-A689335A278C}"/>
              </a:ext>
            </a:extLst>
          </p:cNvPr>
          <p:cNvSpPr txBox="1">
            <a:spLocks noChangeArrowheads="1"/>
          </p:cNvSpPr>
          <p:nvPr/>
        </p:nvSpPr>
        <p:spPr bwMode="auto">
          <a:xfrm>
            <a:off x="12029026" y="10915651"/>
            <a:ext cx="85555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2800">
                <a:latin typeface="Arial" panose="020B0604020202020204" pitchFamily="34" charset="0"/>
              </a:rPr>
              <a:t>Freestanding camera obscura at UNC Chapel Hill</a:t>
            </a:r>
          </a:p>
          <a:p>
            <a:pPr algn="ctr" eaLnBrk="1" hangingPunct="1">
              <a:spcBef>
                <a:spcPct val="0"/>
              </a:spcBef>
              <a:buFontTx/>
              <a:buNone/>
            </a:pPr>
            <a:endParaRPr lang="en-US" altLang="en-US" sz="2200">
              <a:latin typeface="Arial" panose="020B0604020202020204" pitchFamily="34" charset="0"/>
            </a:endParaRPr>
          </a:p>
          <a:p>
            <a:pPr algn="ctr" eaLnBrk="1" hangingPunct="1">
              <a:spcBef>
                <a:spcPct val="0"/>
              </a:spcBef>
              <a:buFontTx/>
              <a:buNone/>
            </a:pPr>
            <a:r>
              <a:rPr lang="en-US" altLang="en-US" sz="2200">
                <a:latin typeface="Arial" panose="020B0604020202020204" pitchFamily="34" charset="0"/>
              </a:rPr>
              <a:t>Photo by Seth Ilys</a:t>
            </a:r>
          </a:p>
        </p:txBody>
      </p:sp>
      <p:pic>
        <p:nvPicPr>
          <p:cNvPr id="28678" name="Picture 3">
            <a:extLst>
              <a:ext uri="{FF2B5EF4-FFF2-40B4-BE49-F238E27FC236}">
                <a16:creationId xmlns:a16="http://schemas.microsoft.com/office/drawing/2014/main" id="{0BFC6E70-CB16-AE49-EEDB-045A2F4CE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581651"/>
            <a:ext cx="74676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a:extLst>
              <a:ext uri="{FF2B5EF4-FFF2-40B4-BE49-F238E27FC236}">
                <a16:creationId xmlns:a16="http://schemas.microsoft.com/office/drawing/2014/main" id="{0D2ACD6B-AB36-8CDB-3835-1BC51CDE471D}"/>
              </a:ext>
            </a:extLst>
          </p:cNvPr>
          <p:cNvSpPr>
            <a:spLocks noGrp="1" noChangeArrowheads="1"/>
          </p:cNvSpPr>
          <p:nvPr>
            <p:ph type="title"/>
          </p:nvPr>
        </p:nvSpPr>
        <p:spPr>
          <a:xfrm>
            <a:off x="4419600" y="152400"/>
            <a:ext cx="16459200" cy="1676400"/>
          </a:xfrm>
        </p:spPr>
        <p:txBody>
          <a:bodyPr/>
          <a:lstStyle/>
          <a:p>
            <a:r>
              <a:rPr lang="en-US" altLang="en-US">
                <a:latin typeface="Calibri" panose="020F0502020204030204" pitchFamily="34" charset="0"/>
                <a:ea typeface="ＭＳ Ｐゴシック" panose="020B0600070205080204" pitchFamily="34" charset="-128"/>
              </a:rPr>
              <a:t>Camera Obscura used for Tracing</a:t>
            </a:r>
          </a:p>
        </p:txBody>
      </p:sp>
      <p:pic>
        <p:nvPicPr>
          <p:cNvPr id="29698" name="Picture 5" descr="obscura">
            <a:extLst>
              <a:ext uri="{FF2B5EF4-FFF2-40B4-BE49-F238E27FC236}">
                <a16:creationId xmlns:a16="http://schemas.microsoft.com/office/drawing/2014/main" id="{060390ED-746D-48F1-9DAC-1FF3624D724F}"/>
              </a:ext>
            </a:extLst>
          </p:cNvPr>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6223001" y="2876551"/>
            <a:ext cx="10521950"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a:extLst>
              <a:ext uri="{FF2B5EF4-FFF2-40B4-BE49-F238E27FC236}">
                <a16:creationId xmlns:a16="http://schemas.microsoft.com/office/drawing/2014/main" id="{0DD3A06D-8C98-FC89-1537-04B7CA447FEE}"/>
              </a:ext>
            </a:extLst>
          </p:cNvPr>
          <p:cNvSpPr txBox="1">
            <a:spLocks noChangeArrowheads="1"/>
          </p:cNvSpPr>
          <p:nvPr/>
        </p:nvSpPr>
        <p:spPr bwMode="auto">
          <a:xfrm>
            <a:off x="6323044" y="11430001"/>
            <a:ext cx="112870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5600">
                <a:latin typeface="Palatino Linotype" panose="02040502050505030304" pitchFamily="18" charset="0"/>
              </a:rPr>
              <a:t>Lens Based Camera Obscura, 1568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D07C7556-4155-295F-DE28-705B6D49C5BF}"/>
              </a:ext>
            </a:extLst>
          </p:cNvPr>
          <p:cNvSpPr>
            <a:spLocks noGrp="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First Photograph</a:t>
            </a:r>
          </a:p>
        </p:txBody>
      </p:sp>
      <p:sp>
        <p:nvSpPr>
          <p:cNvPr id="27651" name="Content Placeholder 2">
            <a:extLst>
              <a:ext uri="{FF2B5EF4-FFF2-40B4-BE49-F238E27FC236}">
                <a16:creationId xmlns:a16="http://schemas.microsoft.com/office/drawing/2014/main" id="{3BCDDD64-2A40-34C6-C01E-B2A235E5FC25}"/>
              </a:ext>
            </a:extLst>
          </p:cNvPr>
          <p:cNvSpPr>
            <a:spLocks noGrp="1"/>
          </p:cNvSpPr>
          <p:nvPr>
            <p:ph idx="1"/>
          </p:nvPr>
        </p:nvSpPr>
        <p:spPr>
          <a:xfrm>
            <a:off x="3810000" y="3810000"/>
            <a:ext cx="7924800" cy="1981200"/>
          </a:xfrm>
        </p:spPr>
        <p:txBody>
          <a:bodyPr>
            <a:normAutofit fontScale="70000" lnSpcReduction="20000"/>
          </a:bodyPr>
          <a:lstStyle/>
          <a:p>
            <a:pPr eaLnBrk="1" hangingPunct="1">
              <a:buFont typeface="Arial" charset="0"/>
              <a:buNone/>
              <a:defRPr/>
            </a:pPr>
            <a:r>
              <a:rPr lang="en-US" dirty="0">
                <a:ea typeface="+mn-ea"/>
                <a:cs typeface="+mn-cs"/>
              </a:rPr>
              <a:t>	Oldest surviving photograph</a:t>
            </a:r>
          </a:p>
          <a:p>
            <a:pPr lvl="1" eaLnBrk="1" hangingPunct="1">
              <a:defRPr/>
            </a:pPr>
            <a:r>
              <a:rPr lang="en-US" dirty="0">
                <a:ea typeface="+mn-ea"/>
              </a:rPr>
              <a:t>Took 8 hours on pewter plate</a:t>
            </a:r>
          </a:p>
        </p:txBody>
      </p:sp>
      <p:pic>
        <p:nvPicPr>
          <p:cNvPr id="30723" name="Picture 3" descr="http://www.anomalies-unlimited.com/Odd%20Pics%202/Images/1Pic.jpg">
            <a:extLst>
              <a:ext uri="{FF2B5EF4-FFF2-40B4-BE49-F238E27FC236}">
                <a16:creationId xmlns:a16="http://schemas.microsoft.com/office/drawing/2014/main" id="{2D3F6AAA-F59C-2169-6931-24D31A154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638801"/>
            <a:ext cx="65913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5">
            <a:extLst>
              <a:ext uri="{FF2B5EF4-FFF2-40B4-BE49-F238E27FC236}">
                <a16:creationId xmlns:a16="http://schemas.microsoft.com/office/drawing/2014/main" id="{79F479BB-2699-DFC8-9DDC-8D5BB07770D4}"/>
              </a:ext>
            </a:extLst>
          </p:cNvPr>
          <p:cNvSpPr txBox="1">
            <a:spLocks noChangeArrowheads="1"/>
          </p:cNvSpPr>
          <p:nvPr/>
        </p:nvSpPr>
        <p:spPr bwMode="auto">
          <a:xfrm>
            <a:off x="4255859" y="10668001"/>
            <a:ext cx="62520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Joseph Niepce, 1826</a:t>
            </a:r>
          </a:p>
        </p:txBody>
      </p:sp>
      <p:pic>
        <p:nvPicPr>
          <p:cNvPr id="30725" name="Picture 5">
            <a:extLst>
              <a:ext uri="{FF2B5EF4-FFF2-40B4-BE49-F238E27FC236}">
                <a16:creationId xmlns:a16="http://schemas.microsoft.com/office/drawing/2014/main" id="{2FB4F4F3-59D8-98CF-B618-36FE4E9F8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9200" y="5638800"/>
            <a:ext cx="7162800" cy="47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8">
            <a:extLst>
              <a:ext uri="{FF2B5EF4-FFF2-40B4-BE49-F238E27FC236}">
                <a16:creationId xmlns:a16="http://schemas.microsoft.com/office/drawing/2014/main" id="{02566BF8-C2BA-59F5-347F-F641FB98BEC5}"/>
              </a:ext>
            </a:extLst>
          </p:cNvPr>
          <p:cNvSpPr txBox="1">
            <a:spLocks noChangeArrowheads="1"/>
          </p:cNvSpPr>
          <p:nvPr/>
        </p:nvSpPr>
        <p:spPr bwMode="auto">
          <a:xfrm>
            <a:off x="12217241" y="4114800"/>
            <a:ext cx="86998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000">
                <a:latin typeface="Arial" panose="020B0604020202020204" pitchFamily="34" charset="0"/>
              </a:rPr>
              <a:t>Photograph of the first photograph</a:t>
            </a:r>
          </a:p>
        </p:txBody>
      </p:sp>
      <p:sp>
        <p:nvSpPr>
          <p:cNvPr id="30727" name="TextBox 9">
            <a:extLst>
              <a:ext uri="{FF2B5EF4-FFF2-40B4-BE49-F238E27FC236}">
                <a16:creationId xmlns:a16="http://schemas.microsoft.com/office/drawing/2014/main" id="{03080528-0F73-51CD-0A09-7E47F3B2B0D8}"/>
              </a:ext>
            </a:extLst>
          </p:cNvPr>
          <p:cNvSpPr txBox="1">
            <a:spLocks noChangeArrowheads="1"/>
          </p:cNvSpPr>
          <p:nvPr/>
        </p:nvSpPr>
        <p:spPr bwMode="auto">
          <a:xfrm>
            <a:off x="12929106" y="10668001"/>
            <a:ext cx="5936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Stored at UT Austin</a:t>
            </a:r>
          </a:p>
        </p:txBody>
      </p:sp>
      <p:sp>
        <p:nvSpPr>
          <p:cNvPr id="30728" name="TextBox 8">
            <a:extLst>
              <a:ext uri="{FF2B5EF4-FFF2-40B4-BE49-F238E27FC236}">
                <a16:creationId xmlns:a16="http://schemas.microsoft.com/office/drawing/2014/main" id="{9D10F90D-5782-7705-965D-DD23DBD9F602}"/>
              </a:ext>
            </a:extLst>
          </p:cNvPr>
          <p:cNvSpPr txBox="1">
            <a:spLocks noChangeArrowheads="1"/>
          </p:cNvSpPr>
          <p:nvPr/>
        </p:nvSpPr>
        <p:spPr bwMode="auto">
          <a:xfrm>
            <a:off x="1124365" y="12344401"/>
            <a:ext cx="228623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Arial" panose="020B0604020202020204" pitchFamily="34" charset="0"/>
              </a:rPr>
              <a:t>Niepce later teamed up with Daguerre, who eventually created Daguerrotypes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57E9897-F742-D8AE-0B54-CBBDB61A3292}"/>
              </a:ext>
            </a:extLst>
          </p:cNvPr>
          <p:cNvSpPr>
            <a:spLocks noGrp="1"/>
          </p:cNvSpPr>
          <p:nvPr>
            <p:ph type="title"/>
          </p:nvPr>
        </p:nvSpPr>
        <p:spPr/>
        <p:txBody>
          <a:bodyPr/>
          <a:lstStyle/>
          <a:p>
            <a:r>
              <a:rPr lang="en-US" altLang="en-US">
                <a:ea typeface="ＭＳ Ｐゴシック" panose="020B0600070205080204" pitchFamily="34" charset="-128"/>
              </a:rPr>
              <a:t>Non pinhole cameras?!</a:t>
            </a:r>
          </a:p>
        </p:txBody>
      </p:sp>
      <p:sp>
        <p:nvSpPr>
          <p:cNvPr id="31746" name="Content Placeholder 2">
            <a:extLst>
              <a:ext uri="{FF2B5EF4-FFF2-40B4-BE49-F238E27FC236}">
                <a16:creationId xmlns:a16="http://schemas.microsoft.com/office/drawing/2014/main" id="{A5FF2790-2792-EB0C-3259-C8C0362ABF42}"/>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8496F6A0-E423-EFC5-472D-8CE13BDF99D7}"/>
              </a:ext>
            </a:extLst>
          </p:cNvPr>
          <p:cNvSpPr>
            <a:spLocks noGrp="1"/>
          </p:cNvSpPr>
          <p:nvPr>
            <p:ph type="ftr" sz="quarter" idx="10"/>
          </p:nvPr>
        </p:nvSpPr>
        <p:spPr/>
        <p:txBody>
          <a:bodyPr/>
          <a:lstStyle/>
          <a:p>
            <a:pPr>
              <a:defRPr/>
            </a:pPr>
            <a:r>
              <a:rPr lang="en-US"/>
              <a:t>Computer Vision, Robert Pless</a:t>
            </a:r>
          </a:p>
        </p:txBody>
      </p:sp>
      <p:pic>
        <p:nvPicPr>
          <p:cNvPr id="31748" name="Picture 4">
            <a:extLst>
              <a:ext uri="{FF2B5EF4-FFF2-40B4-BE49-F238E27FC236}">
                <a16:creationId xmlns:a16="http://schemas.microsoft.com/office/drawing/2014/main" id="{FCBA3A0C-A3E9-AE2F-3D14-C904765CD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334001"/>
            <a:ext cx="96012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2">
            <a:extLst>
              <a:ext uri="{FF2B5EF4-FFF2-40B4-BE49-F238E27FC236}">
                <a16:creationId xmlns:a16="http://schemas.microsoft.com/office/drawing/2014/main" id="{13B2194B-E427-50AF-C324-484205EC4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827" y="4416427"/>
            <a:ext cx="6911974" cy="457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3">
            <a:extLst>
              <a:ext uri="{FF2B5EF4-FFF2-40B4-BE49-F238E27FC236}">
                <a16:creationId xmlns:a16="http://schemas.microsoft.com/office/drawing/2014/main" id="{12645C73-BEF1-0A8B-BD36-6C5A1CF10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19601"/>
            <a:ext cx="59436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5">
            <a:extLst>
              <a:ext uri="{FF2B5EF4-FFF2-40B4-BE49-F238E27FC236}">
                <a16:creationId xmlns:a16="http://schemas.microsoft.com/office/drawing/2014/main" id="{1B1580BC-33BB-DDE4-8C19-71E1DE38B2FE}"/>
              </a:ext>
            </a:extLst>
          </p:cNvPr>
          <p:cNvSpPr>
            <a:spLocks noChangeArrowheads="1"/>
          </p:cNvSpPr>
          <p:nvPr/>
        </p:nvSpPr>
        <p:spPr bwMode="auto">
          <a:xfrm>
            <a:off x="17078696" y="13227050"/>
            <a:ext cx="4158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EngraversGothic BT Regular" charset="0"/>
              </a:rPr>
              <a:t>Figures © Stephen E. Palmer, 2002</a:t>
            </a:r>
          </a:p>
        </p:txBody>
      </p:sp>
      <p:sp>
        <p:nvSpPr>
          <p:cNvPr id="32772" name="Rectangle 16">
            <a:extLst>
              <a:ext uri="{FF2B5EF4-FFF2-40B4-BE49-F238E27FC236}">
                <a16:creationId xmlns:a16="http://schemas.microsoft.com/office/drawing/2014/main" id="{072D2AA4-3827-5B86-7E2D-2AE8E5EC6AEA}"/>
              </a:ext>
            </a:extLst>
          </p:cNvPr>
          <p:cNvSpPr>
            <a:spLocks noGrp="1" noChangeArrowheads="1"/>
          </p:cNvSpPr>
          <p:nvPr>
            <p:ph type="title"/>
          </p:nvPr>
        </p:nvSpPr>
        <p:spPr>
          <a:xfrm>
            <a:off x="4267200" y="152400"/>
            <a:ext cx="17068800" cy="1676400"/>
          </a:xfrm>
        </p:spPr>
        <p:txBody>
          <a:bodyPr/>
          <a:lstStyle/>
          <a:p>
            <a:pPr eaLnBrk="1" hangingPunct="1"/>
            <a:r>
              <a:rPr lang="en-US" altLang="en-US" sz="6000">
                <a:latin typeface="Calibri" panose="020F0502020204030204" pitchFamily="34" charset="0"/>
                <a:ea typeface="ＭＳ Ｐゴシック" panose="020B0600070205080204" pitchFamily="34" charset="-128"/>
              </a:rPr>
              <a:t>Dimensionality Reduction Machine (3D to 2D)</a:t>
            </a:r>
          </a:p>
        </p:txBody>
      </p:sp>
      <p:sp>
        <p:nvSpPr>
          <p:cNvPr id="32773" name="Text Box 18">
            <a:extLst>
              <a:ext uri="{FF2B5EF4-FFF2-40B4-BE49-F238E27FC236}">
                <a16:creationId xmlns:a16="http://schemas.microsoft.com/office/drawing/2014/main" id="{C885B916-6B58-20CF-7D38-EAFC45F1E2E5}"/>
              </a:ext>
            </a:extLst>
          </p:cNvPr>
          <p:cNvSpPr txBox="1">
            <a:spLocks noChangeArrowheads="1"/>
          </p:cNvSpPr>
          <p:nvPr/>
        </p:nvSpPr>
        <p:spPr bwMode="auto">
          <a:xfrm>
            <a:off x="6383503" y="2743201"/>
            <a:ext cx="32159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5600" i="1">
                <a:latin typeface="Arial" panose="020B0604020202020204" pitchFamily="34" charset="0"/>
              </a:rPr>
              <a:t>3D world</a:t>
            </a:r>
          </a:p>
        </p:txBody>
      </p:sp>
      <p:sp>
        <p:nvSpPr>
          <p:cNvPr id="32774" name="Text Box 19">
            <a:extLst>
              <a:ext uri="{FF2B5EF4-FFF2-40B4-BE49-F238E27FC236}">
                <a16:creationId xmlns:a16="http://schemas.microsoft.com/office/drawing/2014/main" id="{080FC187-66CF-0E90-85E2-7E7B07DBBB63}"/>
              </a:ext>
            </a:extLst>
          </p:cNvPr>
          <p:cNvSpPr txBox="1">
            <a:spLocks noChangeArrowheads="1"/>
          </p:cNvSpPr>
          <p:nvPr/>
        </p:nvSpPr>
        <p:spPr bwMode="auto">
          <a:xfrm>
            <a:off x="15109218" y="2743201"/>
            <a:ext cx="33762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5600" i="1">
                <a:latin typeface="Arial" panose="020B0604020202020204" pitchFamily="34" charset="0"/>
              </a:rPr>
              <a:t>2D image</a:t>
            </a:r>
          </a:p>
        </p:txBody>
      </p:sp>
      <p:sp>
        <p:nvSpPr>
          <p:cNvPr id="9" name="Right Arrow 8">
            <a:extLst>
              <a:ext uri="{FF2B5EF4-FFF2-40B4-BE49-F238E27FC236}">
                <a16:creationId xmlns:a16="http://schemas.microsoft.com/office/drawing/2014/main" id="{5E3E56B8-9E20-5E07-1762-4A62946BB641}"/>
              </a:ext>
            </a:extLst>
          </p:cNvPr>
          <p:cNvSpPr/>
          <p:nvPr/>
        </p:nvSpPr>
        <p:spPr>
          <a:xfrm>
            <a:off x="11582400" y="6248400"/>
            <a:ext cx="1219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BA55550-EE47-2521-486C-BCE2C98440B6}"/>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Projection can be tricky…</a:t>
            </a:r>
          </a:p>
        </p:txBody>
      </p:sp>
      <p:pic>
        <p:nvPicPr>
          <p:cNvPr id="33794" name="Picture 20" descr="Julian Beever chalk artist">
            <a:extLst>
              <a:ext uri="{FF2B5EF4-FFF2-40B4-BE49-F238E27FC236}">
                <a16:creationId xmlns:a16="http://schemas.microsoft.com/office/drawing/2014/main" id="{138E964A-93A4-0F8C-BA66-2B454648F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1" y="3771900"/>
            <a:ext cx="12858750" cy="857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5">
            <a:extLst>
              <a:ext uri="{FF2B5EF4-FFF2-40B4-BE49-F238E27FC236}">
                <a16:creationId xmlns:a16="http://schemas.microsoft.com/office/drawing/2014/main" id="{5F952629-BE28-6810-7656-BDAA5616333C}"/>
              </a:ext>
            </a:extLst>
          </p:cNvPr>
          <p:cNvSpPr txBox="1">
            <a:spLocks noChangeArrowheads="1"/>
          </p:cNvSpPr>
          <p:nvPr/>
        </p:nvSpPr>
        <p:spPr bwMode="auto">
          <a:xfrm>
            <a:off x="18412909" y="0"/>
            <a:ext cx="2861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alibri" panose="020F0502020204030204" pitchFamily="34" charset="0"/>
              </a:rPr>
              <a:t>Slide source: Seitz</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sidewalk art globe">
            <a:extLst>
              <a:ext uri="{FF2B5EF4-FFF2-40B4-BE49-F238E27FC236}">
                <a16:creationId xmlns:a16="http://schemas.microsoft.com/office/drawing/2014/main" id="{6197EBFF-9C35-86F6-815B-42490C191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810000"/>
            <a:ext cx="128016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a:extLst>
              <a:ext uri="{FF2B5EF4-FFF2-40B4-BE49-F238E27FC236}">
                <a16:creationId xmlns:a16="http://schemas.microsoft.com/office/drawing/2014/main" id="{F80ED858-7C00-3BEB-6E4C-6C412D1A4BC2}"/>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Projection can be tricky…</a:t>
            </a:r>
          </a:p>
        </p:txBody>
      </p:sp>
      <p:sp>
        <p:nvSpPr>
          <p:cNvPr id="34819" name="TextBox 5">
            <a:extLst>
              <a:ext uri="{FF2B5EF4-FFF2-40B4-BE49-F238E27FC236}">
                <a16:creationId xmlns:a16="http://schemas.microsoft.com/office/drawing/2014/main" id="{C01CE914-723A-22F4-18E4-5F465A5B03A0}"/>
              </a:ext>
            </a:extLst>
          </p:cNvPr>
          <p:cNvSpPr txBox="1">
            <a:spLocks noChangeArrowheads="1"/>
          </p:cNvSpPr>
          <p:nvPr/>
        </p:nvSpPr>
        <p:spPr bwMode="auto">
          <a:xfrm>
            <a:off x="18412909" y="0"/>
            <a:ext cx="2861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alibri" panose="020F0502020204030204" pitchFamily="34" charset="0"/>
              </a:rPr>
              <a:t>Slide source: Seitz</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6BEFC3F-717D-F665-967B-1D0416D2F230}"/>
              </a:ext>
            </a:extLst>
          </p:cNvPr>
          <p:cNvSpPr>
            <a:spLocks noGrp="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Vanishing points and lines</a:t>
            </a:r>
          </a:p>
        </p:txBody>
      </p:sp>
      <p:sp>
        <p:nvSpPr>
          <p:cNvPr id="35842" name="Content Placeholder 2">
            <a:extLst>
              <a:ext uri="{FF2B5EF4-FFF2-40B4-BE49-F238E27FC236}">
                <a16:creationId xmlns:a16="http://schemas.microsoft.com/office/drawing/2014/main" id="{28D0581D-E836-92C7-E1E2-D497D96D8A39}"/>
              </a:ext>
            </a:extLst>
          </p:cNvPr>
          <p:cNvSpPr>
            <a:spLocks noGrp="1"/>
          </p:cNvSpPr>
          <p:nvPr>
            <p:ph idx="1"/>
          </p:nvPr>
        </p:nvSpPr>
        <p:spPr>
          <a:xfrm>
            <a:off x="4419600" y="2133600"/>
            <a:ext cx="15544800" cy="8229600"/>
          </a:xfrm>
        </p:spPr>
        <p:txBody>
          <a:bodyPr/>
          <a:lstStyle/>
          <a:p>
            <a:pPr eaLnBrk="1" hangingPunct="1">
              <a:buFontTx/>
              <a:buNone/>
            </a:pPr>
            <a:r>
              <a:rPr lang="en-US" altLang="en-US" sz="5600">
                <a:latin typeface="Calibri" panose="020F0502020204030204" pitchFamily="34" charset="0"/>
                <a:ea typeface="ＭＳ Ｐゴシック" panose="020B0600070205080204" pitchFamily="34" charset="-128"/>
              </a:rPr>
              <a:t>	Parallel lines in the world intersect in the image at a </a:t>
            </a:r>
            <a:r>
              <a:rPr lang="ja-JP" altLang="en-US" sz="5600">
                <a:latin typeface="Calibri" panose="020F0502020204030204" pitchFamily="34" charset="0"/>
                <a:ea typeface="ＭＳ Ｐゴシック" panose="020B0600070205080204" pitchFamily="34" charset="-128"/>
              </a:rPr>
              <a:t>“</a:t>
            </a:r>
            <a:r>
              <a:rPr lang="en-US" altLang="ja-JP" sz="5600">
                <a:latin typeface="Calibri" panose="020F0502020204030204" pitchFamily="34" charset="0"/>
                <a:ea typeface="ＭＳ Ｐゴシック" panose="020B0600070205080204" pitchFamily="34" charset="-128"/>
              </a:rPr>
              <a:t>vanishing point</a:t>
            </a:r>
            <a:r>
              <a:rPr lang="ja-JP" altLang="en-US" sz="5600">
                <a:latin typeface="Calibri" panose="020F0502020204030204" pitchFamily="34" charset="0"/>
                <a:ea typeface="ＭＳ Ｐゴシック" panose="020B0600070205080204" pitchFamily="34" charset="-128"/>
              </a:rPr>
              <a:t>”</a:t>
            </a:r>
            <a:endParaRPr lang="en-US" altLang="en-US" sz="5600">
              <a:latin typeface="Calibri" panose="020F0502020204030204" pitchFamily="34" charset="0"/>
              <a:ea typeface="ＭＳ Ｐゴシック" panose="020B0600070205080204" pitchFamily="34" charset="-128"/>
            </a:endParaRPr>
          </a:p>
        </p:txBody>
      </p:sp>
      <p:pic>
        <p:nvPicPr>
          <p:cNvPr id="35843" name="Picture 7">
            <a:extLst>
              <a:ext uri="{FF2B5EF4-FFF2-40B4-BE49-F238E27FC236}">
                <a16:creationId xmlns:a16="http://schemas.microsoft.com/office/drawing/2014/main" id="{DBCA8B41-A134-9F11-982E-08EA3321F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327" y="4105276"/>
            <a:ext cx="6391274" cy="945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B2344965-B93C-0B7D-0EC2-EDE5BC7D8B90}"/>
              </a:ext>
            </a:extLst>
          </p:cNvPr>
          <p:cNvSpPr>
            <a:spLocks noGrp="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Vanishing points and lines</a:t>
            </a:r>
          </a:p>
        </p:txBody>
      </p:sp>
      <p:sp>
        <p:nvSpPr>
          <p:cNvPr id="37890" name="Content Placeholder 2">
            <a:extLst>
              <a:ext uri="{FF2B5EF4-FFF2-40B4-BE49-F238E27FC236}">
                <a16:creationId xmlns:a16="http://schemas.microsoft.com/office/drawing/2014/main" id="{C59FC00A-BF2E-8D44-0155-8B7AEFEE64E1}"/>
              </a:ext>
            </a:extLst>
          </p:cNvPr>
          <p:cNvSpPr>
            <a:spLocks noGrp="1"/>
          </p:cNvSpPr>
          <p:nvPr>
            <p:ph idx="1"/>
          </p:nvPr>
        </p:nvSpPr>
        <p:spPr/>
        <p:txBody>
          <a:bodyPr/>
          <a:lstStyle/>
          <a:p>
            <a:pPr eaLnBrk="1" hangingPunct="1">
              <a:buFontTx/>
              <a:buNone/>
            </a:pPr>
            <a:r>
              <a:rPr lang="en-US" altLang="en-US" sz="7200">
                <a:latin typeface="Calibri" panose="020F0502020204030204" pitchFamily="34" charset="0"/>
                <a:ea typeface="ＭＳ Ｐゴシック" panose="020B0600070205080204" pitchFamily="34" charset="-128"/>
              </a:rPr>
              <a:t>	</a:t>
            </a:r>
          </a:p>
        </p:txBody>
      </p:sp>
      <p:cxnSp>
        <p:nvCxnSpPr>
          <p:cNvPr id="5" name="Straight Connector 4">
            <a:extLst>
              <a:ext uri="{FF2B5EF4-FFF2-40B4-BE49-F238E27FC236}">
                <a16:creationId xmlns:a16="http://schemas.microsoft.com/office/drawing/2014/main" id="{384EE38C-148E-29AC-2F16-6D68DCA8B156}"/>
              </a:ext>
            </a:extLst>
          </p:cNvPr>
          <p:cNvCxnSpPr/>
          <p:nvPr/>
        </p:nvCxnSpPr>
        <p:spPr>
          <a:xfrm>
            <a:off x="5029200" y="5791200"/>
            <a:ext cx="14478000" cy="3176"/>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AE57298-14C3-F153-ECC8-3116469B7FEF}"/>
              </a:ext>
            </a:extLst>
          </p:cNvPr>
          <p:cNvCxnSpPr/>
          <p:nvPr/>
        </p:nvCxnSpPr>
        <p:spPr>
          <a:xfrm rot="5400000" flipH="1" flipV="1">
            <a:off x="7924800" y="7162800"/>
            <a:ext cx="5791200" cy="3048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86AB0C-EC0F-5C5F-96E5-26D83ED990F5}"/>
              </a:ext>
            </a:extLst>
          </p:cNvPr>
          <p:cNvCxnSpPr/>
          <p:nvPr/>
        </p:nvCxnSpPr>
        <p:spPr>
          <a:xfrm rot="16200000" flipV="1">
            <a:off x="10591800" y="7543800"/>
            <a:ext cx="5791200" cy="2286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7894" name="TextBox 12">
            <a:extLst>
              <a:ext uri="{FF2B5EF4-FFF2-40B4-BE49-F238E27FC236}">
                <a16:creationId xmlns:a16="http://schemas.microsoft.com/office/drawing/2014/main" id="{CAB1BB43-C6D6-1A19-E35B-514E24E43166}"/>
              </a:ext>
            </a:extLst>
          </p:cNvPr>
          <p:cNvSpPr txBox="1">
            <a:spLocks noChangeArrowheads="1"/>
          </p:cNvSpPr>
          <p:nvPr/>
        </p:nvSpPr>
        <p:spPr bwMode="auto">
          <a:xfrm>
            <a:off x="12066843" y="5181601"/>
            <a:ext cx="5709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5600">
                <a:solidFill>
                  <a:srgbClr val="0070C0"/>
                </a:solidFill>
                <a:latin typeface="Calibri" panose="020F0502020204030204" pitchFamily="34" charset="0"/>
              </a:rPr>
              <a:t>o</a:t>
            </a:r>
          </a:p>
        </p:txBody>
      </p:sp>
      <p:sp>
        <p:nvSpPr>
          <p:cNvPr id="37895" name="TextBox 13">
            <a:extLst>
              <a:ext uri="{FF2B5EF4-FFF2-40B4-BE49-F238E27FC236}">
                <a16:creationId xmlns:a16="http://schemas.microsoft.com/office/drawing/2014/main" id="{9F4EDB14-669D-80FD-8E70-7F8DE25F1D04}"/>
              </a:ext>
            </a:extLst>
          </p:cNvPr>
          <p:cNvSpPr txBox="1">
            <a:spLocks noChangeArrowheads="1"/>
          </p:cNvSpPr>
          <p:nvPr/>
        </p:nvSpPr>
        <p:spPr bwMode="auto">
          <a:xfrm>
            <a:off x="8716469" y="5051427"/>
            <a:ext cx="4172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solidFill>
                  <a:srgbClr val="0070C0"/>
                </a:solidFill>
                <a:latin typeface="Calibri" panose="020F0502020204030204" pitchFamily="34" charset="0"/>
              </a:rPr>
              <a:t>Vanishing Point</a:t>
            </a:r>
          </a:p>
        </p:txBody>
      </p:sp>
      <p:cxnSp>
        <p:nvCxnSpPr>
          <p:cNvPr id="16" name="Straight Connector 15">
            <a:extLst>
              <a:ext uri="{FF2B5EF4-FFF2-40B4-BE49-F238E27FC236}">
                <a16:creationId xmlns:a16="http://schemas.microsoft.com/office/drawing/2014/main" id="{3A9F2970-C635-324E-144A-632814E74BC8}"/>
              </a:ext>
            </a:extLst>
          </p:cNvPr>
          <p:cNvCxnSpPr/>
          <p:nvPr/>
        </p:nvCxnSpPr>
        <p:spPr>
          <a:xfrm flipV="1">
            <a:off x="6248400" y="5791200"/>
            <a:ext cx="10058400" cy="411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9F1A3C-54CB-5395-64B8-108FAC999740}"/>
              </a:ext>
            </a:extLst>
          </p:cNvPr>
          <p:cNvCxnSpPr/>
          <p:nvPr/>
        </p:nvCxnSpPr>
        <p:spPr>
          <a:xfrm flipV="1">
            <a:off x="7162800" y="5791200"/>
            <a:ext cx="9144000" cy="5943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898" name="TextBox 20">
            <a:extLst>
              <a:ext uri="{FF2B5EF4-FFF2-40B4-BE49-F238E27FC236}">
                <a16:creationId xmlns:a16="http://schemas.microsoft.com/office/drawing/2014/main" id="{A05F4AAA-8C10-9DCC-1249-76E6B1CC0C0F}"/>
              </a:ext>
            </a:extLst>
          </p:cNvPr>
          <p:cNvSpPr txBox="1">
            <a:spLocks noChangeArrowheads="1"/>
          </p:cNvSpPr>
          <p:nvPr/>
        </p:nvSpPr>
        <p:spPr bwMode="auto">
          <a:xfrm>
            <a:off x="16013369" y="5153027"/>
            <a:ext cx="57098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5600">
                <a:solidFill>
                  <a:srgbClr val="FF0000"/>
                </a:solidFill>
                <a:latin typeface="Calibri" panose="020F0502020204030204" pitchFamily="34" charset="0"/>
              </a:rPr>
              <a:t>o</a:t>
            </a:r>
          </a:p>
        </p:txBody>
      </p:sp>
      <p:sp>
        <p:nvSpPr>
          <p:cNvPr id="37899" name="TextBox 21">
            <a:extLst>
              <a:ext uri="{FF2B5EF4-FFF2-40B4-BE49-F238E27FC236}">
                <a16:creationId xmlns:a16="http://schemas.microsoft.com/office/drawing/2014/main" id="{EB5BEC69-209C-69DD-CAEA-999F58D154BF}"/>
              </a:ext>
            </a:extLst>
          </p:cNvPr>
          <p:cNvSpPr txBox="1">
            <a:spLocks noChangeArrowheads="1"/>
          </p:cNvSpPr>
          <p:nvPr/>
        </p:nvSpPr>
        <p:spPr bwMode="auto">
          <a:xfrm>
            <a:off x="15726869" y="4876801"/>
            <a:ext cx="41729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solidFill>
                  <a:srgbClr val="FF0000"/>
                </a:solidFill>
                <a:latin typeface="Calibri" panose="020F0502020204030204" pitchFamily="34" charset="0"/>
              </a:rPr>
              <a:t>Vanishing Point</a:t>
            </a:r>
          </a:p>
        </p:txBody>
      </p:sp>
      <p:sp>
        <p:nvSpPr>
          <p:cNvPr id="37900" name="TextBox 22">
            <a:extLst>
              <a:ext uri="{FF2B5EF4-FFF2-40B4-BE49-F238E27FC236}">
                <a16:creationId xmlns:a16="http://schemas.microsoft.com/office/drawing/2014/main" id="{48E841DB-E55B-7D42-1525-3E82429EC98E}"/>
              </a:ext>
            </a:extLst>
          </p:cNvPr>
          <p:cNvSpPr txBox="1">
            <a:spLocks noChangeArrowheads="1"/>
          </p:cNvSpPr>
          <p:nvPr/>
        </p:nvSpPr>
        <p:spPr bwMode="auto">
          <a:xfrm>
            <a:off x="4876800" y="5791200"/>
            <a:ext cx="396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4800">
                <a:latin typeface="Calibri" panose="020F0502020204030204" pitchFamily="34" charset="0"/>
              </a:rPr>
              <a:t>Vanishing Line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Specifying an object model</a:t>
            </a:r>
          </a:p>
        </p:txBody>
      </p:sp>
      <p:sp>
        <p:nvSpPr>
          <p:cNvPr id="35843" name="Content Placeholder 4"/>
          <p:cNvSpPr>
            <a:spLocks noGrp="1"/>
          </p:cNvSpPr>
          <p:nvPr>
            <p:ph idx="1"/>
          </p:nvPr>
        </p:nvSpPr>
        <p:spPr/>
        <p:txBody>
          <a:bodyPr/>
          <a:lstStyle/>
          <a:p>
            <a:pPr marL="1028700" indent="-1028700">
              <a:buNone/>
            </a:pPr>
            <a:r>
              <a:rPr lang="en-US"/>
              <a:t>2.	Articulated parts model</a:t>
            </a:r>
          </a:p>
          <a:p>
            <a:pPr marL="1828800" lvl="1" indent="-1028700"/>
            <a:r>
              <a:rPr lang="en-US"/>
              <a:t>Object is configuration of parts</a:t>
            </a:r>
          </a:p>
          <a:p>
            <a:pPr marL="1828800" lvl="1" indent="-1028700"/>
            <a:r>
              <a:rPr lang="en-US"/>
              <a:t>Each part is detectable</a:t>
            </a:r>
          </a:p>
        </p:txBody>
      </p:sp>
      <p:sp>
        <p:nvSpPr>
          <p:cNvPr id="35844" name="TextBox 9"/>
          <p:cNvSpPr txBox="1">
            <a:spLocks noChangeArrowheads="1"/>
          </p:cNvSpPr>
          <p:nvPr/>
        </p:nvSpPr>
        <p:spPr bwMode="auto">
          <a:xfrm>
            <a:off x="16710027" y="13100050"/>
            <a:ext cx="4463081" cy="523220"/>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2800" b="0" kern="1200">
                <a:solidFill>
                  <a:prstClr val="black"/>
                </a:solidFill>
                <a:latin typeface="Arial" charset="0"/>
              </a:rPr>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12039600" y="6096000"/>
            <a:ext cx="8382000" cy="628650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4419600" y="6400800"/>
            <a:ext cx="6261100" cy="4930776"/>
          </a:xfrm>
          <a:prstGeom prst="rect">
            <a:avLst/>
          </a:prstGeom>
          <a:noFill/>
          <a:ln w="9525">
            <a:noFill/>
            <a:miter lim="800000"/>
            <a:headEnd/>
            <a:tailEnd/>
          </a:ln>
        </p:spPr>
      </p:pic>
    </p:spTree>
    <p:extLst>
      <p:ext uri="{BB962C8B-B14F-4D97-AF65-F5344CB8AC3E}">
        <p14:creationId xmlns:p14="http://schemas.microsoft.com/office/powerpoint/2010/main" val="4259804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46CE4188-9BB7-8C39-816C-C14F8633BB7C}"/>
              </a:ext>
            </a:extLst>
          </p:cNvPr>
          <p:cNvSpPr>
            <a:spLocks noGrp="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Vanishing points and lines</a:t>
            </a:r>
          </a:p>
        </p:txBody>
      </p:sp>
      <p:sp>
        <p:nvSpPr>
          <p:cNvPr id="39938" name="Content Placeholder 2">
            <a:extLst>
              <a:ext uri="{FF2B5EF4-FFF2-40B4-BE49-F238E27FC236}">
                <a16:creationId xmlns:a16="http://schemas.microsoft.com/office/drawing/2014/main" id="{FB84CC40-36D3-A6EB-5674-78B3F1887118}"/>
              </a:ext>
            </a:extLst>
          </p:cNvPr>
          <p:cNvSpPr>
            <a:spLocks noGrp="1"/>
          </p:cNvSpPr>
          <p:nvPr>
            <p:ph idx="1"/>
          </p:nvPr>
        </p:nvSpPr>
        <p:spPr/>
        <p:txBody>
          <a:bodyPr/>
          <a:lstStyle/>
          <a:p>
            <a:pPr eaLnBrk="1" hangingPunct="1">
              <a:buFontTx/>
              <a:buNone/>
            </a:pPr>
            <a:r>
              <a:rPr lang="en-US" altLang="en-US" sz="7200">
                <a:latin typeface="Calibri" panose="020F0502020204030204" pitchFamily="34" charset="0"/>
                <a:ea typeface="ＭＳ Ｐゴシック" panose="020B0600070205080204" pitchFamily="34" charset="-128"/>
              </a:rPr>
              <a:t>	</a:t>
            </a:r>
          </a:p>
        </p:txBody>
      </p:sp>
      <p:graphicFrame>
        <p:nvGraphicFramePr>
          <p:cNvPr id="39939" name="Object 5">
            <a:extLst>
              <a:ext uri="{FF2B5EF4-FFF2-40B4-BE49-F238E27FC236}">
                <a16:creationId xmlns:a16="http://schemas.microsoft.com/office/drawing/2014/main" id="{E092CEE7-54C7-FFC1-DB08-716132B27335}"/>
              </a:ext>
            </a:extLst>
          </p:cNvPr>
          <p:cNvGraphicFramePr>
            <a:graphicFrameLocks noChangeAspect="1"/>
          </p:cNvGraphicFramePr>
          <p:nvPr/>
        </p:nvGraphicFramePr>
        <p:xfrm>
          <a:off x="6534151" y="5181600"/>
          <a:ext cx="9925050" cy="7442200"/>
        </p:xfrm>
        <a:graphic>
          <a:graphicData uri="http://schemas.openxmlformats.org/presentationml/2006/ole">
            <mc:AlternateContent xmlns:mc="http://schemas.openxmlformats.org/markup-compatibility/2006">
              <mc:Choice xmlns:v="urn:schemas-microsoft-com:vml" Requires="v">
                <p:oleObj name="Photo Editor Photo" r:id="rId3" imgW="6502400" imgH="4876800" progId="">
                  <p:embed/>
                </p:oleObj>
              </mc:Choice>
              <mc:Fallback>
                <p:oleObj name="Photo Editor Photo" r:id="rId3" imgW="6502400" imgH="4876800" progId="">
                  <p:embed/>
                  <p:pic>
                    <p:nvPicPr>
                      <p:cNvPr id="39939" name="Object 5">
                        <a:extLst>
                          <a:ext uri="{FF2B5EF4-FFF2-40B4-BE49-F238E27FC236}">
                            <a16:creationId xmlns:a16="http://schemas.microsoft.com/office/drawing/2014/main" id="{E092CEE7-54C7-FFC1-DB08-716132B27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1" y="5181600"/>
                        <a:ext cx="9925050" cy="744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Line 3">
            <a:extLst>
              <a:ext uri="{FF2B5EF4-FFF2-40B4-BE49-F238E27FC236}">
                <a16:creationId xmlns:a16="http://schemas.microsoft.com/office/drawing/2014/main" id="{1C760200-C12B-F4DA-D695-82122DC5F383}"/>
              </a:ext>
            </a:extLst>
          </p:cNvPr>
          <p:cNvSpPr>
            <a:spLocks noChangeShapeType="1"/>
          </p:cNvSpPr>
          <p:nvPr/>
        </p:nvSpPr>
        <p:spPr bwMode="auto">
          <a:xfrm flipH="1">
            <a:off x="3200400" y="6400800"/>
            <a:ext cx="10058400" cy="25908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7" name="Line 4">
            <a:extLst>
              <a:ext uri="{FF2B5EF4-FFF2-40B4-BE49-F238E27FC236}">
                <a16:creationId xmlns:a16="http://schemas.microsoft.com/office/drawing/2014/main" id="{0BC6D08D-73FA-2CEE-A37E-BD54650662AA}"/>
              </a:ext>
            </a:extLst>
          </p:cNvPr>
          <p:cNvSpPr>
            <a:spLocks noChangeShapeType="1"/>
          </p:cNvSpPr>
          <p:nvPr/>
        </p:nvSpPr>
        <p:spPr bwMode="auto">
          <a:xfrm flipH="1" flipV="1">
            <a:off x="3200400" y="8991600"/>
            <a:ext cx="7924800" cy="19812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8" name="Line 5">
            <a:extLst>
              <a:ext uri="{FF2B5EF4-FFF2-40B4-BE49-F238E27FC236}">
                <a16:creationId xmlns:a16="http://schemas.microsoft.com/office/drawing/2014/main" id="{1A7FFB2D-ADB5-BF5D-39C9-D579E71A3EF3}"/>
              </a:ext>
            </a:extLst>
          </p:cNvPr>
          <p:cNvSpPr>
            <a:spLocks noChangeShapeType="1"/>
          </p:cNvSpPr>
          <p:nvPr/>
        </p:nvSpPr>
        <p:spPr bwMode="auto">
          <a:xfrm flipH="1">
            <a:off x="3200400" y="8229600"/>
            <a:ext cx="8077200" cy="7620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9" name="Line 6">
            <a:extLst>
              <a:ext uri="{FF2B5EF4-FFF2-40B4-BE49-F238E27FC236}">
                <a16:creationId xmlns:a16="http://schemas.microsoft.com/office/drawing/2014/main" id="{CDEFFF80-8CB8-9548-6986-8C390C3C5C26}"/>
              </a:ext>
            </a:extLst>
          </p:cNvPr>
          <p:cNvSpPr>
            <a:spLocks noChangeShapeType="1"/>
          </p:cNvSpPr>
          <p:nvPr/>
        </p:nvSpPr>
        <p:spPr bwMode="auto">
          <a:xfrm>
            <a:off x="3200400" y="8991600"/>
            <a:ext cx="8839200" cy="6096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10" name="Line 7">
            <a:extLst>
              <a:ext uri="{FF2B5EF4-FFF2-40B4-BE49-F238E27FC236}">
                <a16:creationId xmlns:a16="http://schemas.microsoft.com/office/drawing/2014/main" id="{F07F436C-C1B9-AEC9-36DD-ACACCFE5C435}"/>
              </a:ext>
            </a:extLst>
          </p:cNvPr>
          <p:cNvSpPr>
            <a:spLocks noChangeShapeType="1"/>
          </p:cNvSpPr>
          <p:nvPr/>
        </p:nvSpPr>
        <p:spPr bwMode="auto">
          <a:xfrm flipV="1">
            <a:off x="3200400" y="8534400"/>
            <a:ext cx="8839200" cy="4572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11" name="Line 8">
            <a:extLst>
              <a:ext uri="{FF2B5EF4-FFF2-40B4-BE49-F238E27FC236}">
                <a16:creationId xmlns:a16="http://schemas.microsoft.com/office/drawing/2014/main" id="{EFB04A36-FCF5-411F-DCE6-6040EAD13BAD}"/>
              </a:ext>
            </a:extLst>
          </p:cNvPr>
          <p:cNvSpPr>
            <a:spLocks noChangeShapeType="1"/>
          </p:cNvSpPr>
          <p:nvPr/>
        </p:nvSpPr>
        <p:spPr bwMode="auto">
          <a:xfrm flipV="1">
            <a:off x="12649200" y="9296400"/>
            <a:ext cx="8534400" cy="13716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12" name="Line 9">
            <a:extLst>
              <a:ext uri="{FF2B5EF4-FFF2-40B4-BE49-F238E27FC236}">
                <a16:creationId xmlns:a16="http://schemas.microsoft.com/office/drawing/2014/main" id="{F05AE22B-9CDC-4CEC-AF34-E48923C8D740}"/>
              </a:ext>
            </a:extLst>
          </p:cNvPr>
          <p:cNvSpPr>
            <a:spLocks noChangeShapeType="1"/>
          </p:cNvSpPr>
          <p:nvPr/>
        </p:nvSpPr>
        <p:spPr bwMode="auto">
          <a:xfrm>
            <a:off x="12649200" y="7162800"/>
            <a:ext cx="8534400" cy="13716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13" name="Line 10">
            <a:extLst>
              <a:ext uri="{FF2B5EF4-FFF2-40B4-BE49-F238E27FC236}">
                <a16:creationId xmlns:a16="http://schemas.microsoft.com/office/drawing/2014/main" id="{D936060E-BE76-AF86-DD3F-29C4BEBCF3ED}"/>
              </a:ext>
            </a:extLst>
          </p:cNvPr>
          <p:cNvSpPr>
            <a:spLocks noChangeShapeType="1"/>
          </p:cNvSpPr>
          <p:nvPr/>
        </p:nvSpPr>
        <p:spPr bwMode="auto">
          <a:xfrm>
            <a:off x="12649200" y="8686800"/>
            <a:ext cx="8534400" cy="1524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14" name="Line 11">
            <a:extLst>
              <a:ext uri="{FF2B5EF4-FFF2-40B4-BE49-F238E27FC236}">
                <a16:creationId xmlns:a16="http://schemas.microsoft.com/office/drawing/2014/main" id="{5FE1FAAF-17C5-B687-51A7-A9DCEE6D74AB}"/>
              </a:ext>
            </a:extLst>
          </p:cNvPr>
          <p:cNvSpPr>
            <a:spLocks noChangeShapeType="1"/>
          </p:cNvSpPr>
          <p:nvPr/>
        </p:nvSpPr>
        <p:spPr bwMode="auto">
          <a:xfrm flipV="1">
            <a:off x="12649200" y="9144000"/>
            <a:ext cx="8534400" cy="1066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15" name="Line 12">
            <a:extLst>
              <a:ext uri="{FF2B5EF4-FFF2-40B4-BE49-F238E27FC236}">
                <a16:creationId xmlns:a16="http://schemas.microsoft.com/office/drawing/2014/main" id="{B49B0766-0731-4B09-F597-FDFC03FF220D}"/>
              </a:ext>
            </a:extLst>
          </p:cNvPr>
          <p:cNvSpPr>
            <a:spLocks noChangeShapeType="1"/>
          </p:cNvSpPr>
          <p:nvPr/>
        </p:nvSpPr>
        <p:spPr bwMode="auto">
          <a:xfrm>
            <a:off x="12649200" y="8077200"/>
            <a:ext cx="8534400" cy="6096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grpSp>
        <p:nvGrpSpPr>
          <p:cNvPr id="2" name="Group 13">
            <a:extLst>
              <a:ext uri="{FF2B5EF4-FFF2-40B4-BE49-F238E27FC236}">
                <a16:creationId xmlns:a16="http://schemas.microsoft.com/office/drawing/2014/main" id="{6A5DE022-721C-BE70-1A3A-4C54E7015A19}"/>
              </a:ext>
            </a:extLst>
          </p:cNvPr>
          <p:cNvGrpSpPr>
            <a:grpSpLocks/>
          </p:cNvGrpSpPr>
          <p:nvPr/>
        </p:nvGrpSpPr>
        <p:grpSpPr bwMode="auto">
          <a:xfrm>
            <a:off x="17243426" y="9906004"/>
            <a:ext cx="3635375" cy="2482851"/>
            <a:chOff x="4471" y="3120"/>
            <a:chExt cx="1145" cy="782"/>
          </a:xfrm>
        </p:grpSpPr>
        <p:sp>
          <p:nvSpPr>
            <p:cNvPr id="39970" name="Text Box 14">
              <a:extLst>
                <a:ext uri="{FF2B5EF4-FFF2-40B4-BE49-F238E27FC236}">
                  <a16:creationId xmlns:a16="http://schemas.microsoft.com/office/drawing/2014/main" id="{DDFB33AC-F05F-3AFA-671F-B5537E90D5C2}"/>
                </a:ext>
              </a:extLst>
            </p:cNvPr>
            <p:cNvSpPr txBox="1">
              <a:spLocks noChangeArrowheads="1"/>
            </p:cNvSpPr>
            <p:nvPr/>
          </p:nvSpPr>
          <p:spPr bwMode="auto">
            <a:xfrm>
              <a:off x="4471" y="3408"/>
              <a:ext cx="101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4800">
                  <a:solidFill>
                    <a:srgbClr val="FF6600"/>
                  </a:solidFill>
                  <a:latin typeface="Tahoma" panose="020B0604030504040204" pitchFamily="34" charset="0"/>
                </a:rPr>
                <a:t>Vanishing</a:t>
              </a:r>
            </a:p>
            <a:p>
              <a:pPr algn="ctr" eaLnBrk="1" hangingPunct="1">
                <a:spcBef>
                  <a:spcPct val="0"/>
                </a:spcBef>
                <a:buFontTx/>
                <a:buNone/>
              </a:pPr>
              <a:r>
                <a:rPr lang="en-US" altLang="en-US" sz="4800">
                  <a:solidFill>
                    <a:srgbClr val="FF6600"/>
                  </a:solidFill>
                  <a:latin typeface="Tahoma" panose="020B0604030504040204" pitchFamily="34" charset="0"/>
                </a:rPr>
                <a:t> point</a:t>
              </a:r>
            </a:p>
          </p:txBody>
        </p:sp>
        <p:sp>
          <p:nvSpPr>
            <p:cNvPr id="39971" name="Line 15">
              <a:extLst>
                <a:ext uri="{FF2B5EF4-FFF2-40B4-BE49-F238E27FC236}">
                  <a16:creationId xmlns:a16="http://schemas.microsoft.com/office/drawing/2014/main" id="{E57943D9-D3CF-F37A-BA2A-45DDD37720D4}"/>
                </a:ext>
              </a:extLst>
            </p:cNvPr>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6000"/>
            </a:p>
          </p:txBody>
        </p:sp>
      </p:grpSp>
      <p:sp>
        <p:nvSpPr>
          <p:cNvPr id="19" name="Line 16">
            <a:extLst>
              <a:ext uri="{FF2B5EF4-FFF2-40B4-BE49-F238E27FC236}">
                <a16:creationId xmlns:a16="http://schemas.microsoft.com/office/drawing/2014/main" id="{C1717BA2-47BF-817D-8AFD-FA92EC201B87}"/>
              </a:ext>
            </a:extLst>
          </p:cNvPr>
          <p:cNvSpPr>
            <a:spLocks noChangeShapeType="1"/>
          </p:cNvSpPr>
          <p:nvPr/>
        </p:nvSpPr>
        <p:spPr bwMode="auto">
          <a:xfrm>
            <a:off x="3048000" y="8991600"/>
            <a:ext cx="18288000" cy="0"/>
          </a:xfrm>
          <a:prstGeom prst="line">
            <a:avLst/>
          </a:prstGeom>
          <a:noFill/>
          <a:ln w="57150">
            <a:solidFill>
              <a:srgbClr val="00FFFF"/>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grpSp>
        <p:nvGrpSpPr>
          <p:cNvPr id="3" name="Group 17">
            <a:extLst>
              <a:ext uri="{FF2B5EF4-FFF2-40B4-BE49-F238E27FC236}">
                <a16:creationId xmlns:a16="http://schemas.microsoft.com/office/drawing/2014/main" id="{B39EA335-BC25-4975-7225-98F176993926}"/>
              </a:ext>
            </a:extLst>
          </p:cNvPr>
          <p:cNvGrpSpPr>
            <a:grpSpLocks/>
          </p:cNvGrpSpPr>
          <p:nvPr/>
        </p:nvGrpSpPr>
        <p:grpSpPr bwMode="auto">
          <a:xfrm>
            <a:off x="3048000" y="5486402"/>
            <a:ext cx="3657600" cy="3200401"/>
            <a:chOff x="0" y="1728"/>
            <a:chExt cx="1152" cy="1008"/>
          </a:xfrm>
        </p:grpSpPr>
        <p:sp>
          <p:nvSpPr>
            <p:cNvPr id="39968" name="Text Box 18">
              <a:extLst>
                <a:ext uri="{FF2B5EF4-FFF2-40B4-BE49-F238E27FC236}">
                  <a16:creationId xmlns:a16="http://schemas.microsoft.com/office/drawing/2014/main" id="{D647F0C4-86DF-6C31-19E3-99A80497F93C}"/>
                </a:ext>
              </a:extLst>
            </p:cNvPr>
            <p:cNvSpPr txBox="1">
              <a:spLocks noChangeArrowheads="1"/>
            </p:cNvSpPr>
            <p:nvPr/>
          </p:nvSpPr>
          <p:spPr bwMode="auto">
            <a:xfrm>
              <a:off x="0" y="1728"/>
              <a:ext cx="1152"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4800">
                  <a:solidFill>
                    <a:schemeClr val="hlink"/>
                  </a:solidFill>
                  <a:latin typeface="Tahoma" panose="020B0604030504040204" pitchFamily="34" charset="0"/>
                </a:rPr>
                <a:t>Vanishing</a:t>
              </a:r>
            </a:p>
            <a:p>
              <a:pPr algn="ctr" eaLnBrk="1" hangingPunct="1">
                <a:spcBef>
                  <a:spcPct val="0"/>
                </a:spcBef>
                <a:buFontTx/>
                <a:buNone/>
              </a:pPr>
              <a:r>
                <a:rPr lang="en-US" altLang="en-US" sz="4800">
                  <a:solidFill>
                    <a:srgbClr val="333399"/>
                  </a:solidFill>
                  <a:latin typeface="Tahoma" panose="020B0604030504040204" pitchFamily="34" charset="0"/>
                </a:rPr>
                <a:t> </a:t>
              </a:r>
              <a:r>
                <a:rPr lang="en-US" altLang="en-US" sz="4800">
                  <a:solidFill>
                    <a:schemeClr val="hlink"/>
                  </a:solidFill>
                  <a:latin typeface="Tahoma" panose="020B0604030504040204" pitchFamily="34" charset="0"/>
                </a:rPr>
                <a:t>line</a:t>
              </a:r>
            </a:p>
          </p:txBody>
        </p:sp>
        <p:sp>
          <p:nvSpPr>
            <p:cNvPr id="39969" name="Line 19">
              <a:extLst>
                <a:ext uri="{FF2B5EF4-FFF2-40B4-BE49-F238E27FC236}">
                  <a16:creationId xmlns:a16="http://schemas.microsoft.com/office/drawing/2014/main" id="{F9164866-C48B-F8EC-E9E9-7F8886CB18F7}"/>
                </a:ext>
              </a:extLst>
            </p:cNvPr>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6000"/>
            </a:p>
          </p:txBody>
        </p:sp>
      </p:grpSp>
      <p:grpSp>
        <p:nvGrpSpPr>
          <p:cNvPr id="4" name="Group 20">
            <a:extLst>
              <a:ext uri="{FF2B5EF4-FFF2-40B4-BE49-F238E27FC236}">
                <a16:creationId xmlns:a16="http://schemas.microsoft.com/office/drawing/2014/main" id="{092A10FC-D1FB-85BD-AB68-AC1FA9A7BE1E}"/>
              </a:ext>
            </a:extLst>
          </p:cNvPr>
          <p:cNvGrpSpPr>
            <a:grpSpLocks/>
          </p:cNvGrpSpPr>
          <p:nvPr/>
        </p:nvGrpSpPr>
        <p:grpSpPr bwMode="auto">
          <a:xfrm>
            <a:off x="3070226" y="8902704"/>
            <a:ext cx="3228975" cy="3213101"/>
            <a:chOff x="7" y="2804"/>
            <a:chExt cx="1017" cy="1012"/>
          </a:xfrm>
        </p:grpSpPr>
        <p:sp>
          <p:nvSpPr>
            <p:cNvPr id="39965" name="Oval 21">
              <a:extLst>
                <a:ext uri="{FF2B5EF4-FFF2-40B4-BE49-F238E27FC236}">
                  <a16:creationId xmlns:a16="http://schemas.microsoft.com/office/drawing/2014/main" id="{6DF05387-B51C-D952-1B82-3C01AB0476B5}"/>
                </a:ext>
              </a:extLst>
            </p:cNvPr>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4800">
                <a:latin typeface="Comic Sans MS" panose="030F0902030302020204" pitchFamily="66" charset="0"/>
              </a:endParaRPr>
            </a:p>
          </p:txBody>
        </p:sp>
        <p:sp>
          <p:nvSpPr>
            <p:cNvPr id="39966" name="Text Box 22">
              <a:extLst>
                <a:ext uri="{FF2B5EF4-FFF2-40B4-BE49-F238E27FC236}">
                  <a16:creationId xmlns:a16="http://schemas.microsoft.com/office/drawing/2014/main" id="{A9851B29-7AD1-14D6-2067-0880D86AC3CC}"/>
                </a:ext>
              </a:extLst>
            </p:cNvPr>
            <p:cNvSpPr txBox="1">
              <a:spLocks noChangeArrowheads="1"/>
            </p:cNvSpPr>
            <p:nvPr/>
          </p:nvSpPr>
          <p:spPr bwMode="auto">
            <a:xfrm>
              <a:off x="7" y="3322"/>
              <a:ext cx="101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4800">
                  <a:solidFill>
                    <a:srgbClr val="FF6600"/>
                  </a:solidFill>
                  <a:latin typeface="Tahoma" panose="020B0604030504040204" pitchFamily="34" charset="0"/>
                </a:rPr>
                <a:t>Vanishing</a:t>
              </a:r>
            </a:p>
            <a:p>
              <a:pPr algn="ctr" eaLnBrk="1" hangingPunct="1">
                <a:spcBef>
                  <a:spcPct val="0"/>
                </a:spcBef>
                <a:buFontTx/>
                <a:buNone/>
              </a:pPr>
              <a:r>
                <a:rPr lang="en-US" altLang="en-US" sz="4800">
                  <a:solidFill>
                    <a:srgbClr val="FF6600"/>
                  </a:solidFill>
                  <a:latin typeface="Tahoma" panose="020B0604030504040204" pitchFamily="34" charset="0"/>
                </a:rPr>
                <a:t> point</a:t>
              </a:r>
            </a:p>
          </p:txBody>
        </p:sp>
        <p:sp>
          <p:nvSpPr>
            <p:cNvPr id="39967" name="Line 23">
              <a:extLst>
                <a:ext uri="{FF2B5EF4-FFF2-40B4-BE49-F238E27FC236}">
                  <a16:creationId xmlns:a16="http://schemas.microsoft.com/office/drawing/2014/main" id="{26237EAB-22EE-1AAB-FD2E-17EC6B4A2509}"/>
                </a:ext>
              </a:extLst>
            </p:cNvPr>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6000"/>
            </a:p>
          </p:txBody>
        </p:sp>
      </p:grpSp>
      <p:sp>
        <p:nvSpPr>
          <p:cNvPr id="27" name="Line 24">
            <a:extLst>
              <a:ext uri="{FF2B5EF4-FFF2-40B4-BE49-F238E27FC236}">
                <a16:creationId xmlns:a16="http://schemas.microsoft.com/office/drawing/2014/main" id="{79A63F72-8E22-BE0D-2E05-B6C0B1CF95B6}"/>
              </a:ext>
            </a:extLst>
          </p:cNvPr>
          <p:cNvSpPr>
            <a:spLocks noChangeShapeType="1"/>
          </p:cNvSpPr>
          <p:nvPr/>
        </p:nvSpPr>
        <p:spPr bwMode="auto">
          <a:xfrm flipV="1">
            <a:off x="7924800" y="3962400"/>
            <a:ext cx="0" cy="62484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28" name="Line 25">
            <a:extLst>
              <a:ext uri="{FF2B5EF4-FFF2-40B4-BE49-F238E27FC236}">
                <a16:creationId xmlns:a16="http://schemas.microsoft.com/office/drawing/2014/main" id="{D3CF3382-992C-94A1-D8BA-7D001715170C}"/>
              </a:ext>
            </a:extLst>
          </p:cNvPr>
          <p:cNvSpPr>
            <a:spLocks noChangeShapeType="1"/>
          </p:cNvSpPr>
          <p:nvPr/>
        </p:nvSpPr>
        <p:spPr bwMode="auto">
          <a:xfrm flipV="1">
            <a:off x="8658226" y="3962400"/>
            <a:ext cx="0" cy="64008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29" name="Line 26">
            <a:extLst>
              <a:ext uri="{FF2B5EF4-FFF2-40B4-BE49-F238E27FC236}">
                <a16:creationId xmlns:a16="http://schemas.microsoft.com/office/drawing/2014/main" id="{271D595B-7447-6059-BA3D-6165215589D9}"/>
              </a:ext>
            </a:extLst>
          </p:cNvPr>
          <p:cNvSpPr>
            <a:spLocks noChangeShapeType="1"/>
          </p:cNvSpPr>
          <p:nvPr/>
        </p:nvSpPr>
        <p:spPr bwMode="auto">
          <a:xfrm flipV="1">
            <a:off x="9699626" y="3962400"/>
            <a:ext cx="0" cy="67056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30" name="Line 27">
            <a:extLst>
              <a:ext uri="{FF2B5EF4-FFF2-40B4-BE49-F238E27FC236}">
                <a16:creationId xmlns:a16="http://schemas.microsoft.com/office/drawing/2014/main" id="{AB8DCDDE-CBC0-2301-5543-6DC8AD2358E6}"/>
              </a:ext>
            </a:extLst>
          </p:cNvPr>
          <p:cNvSpPr>
            <a:spLocks noChangeShapeType="1"/>
          </p:cNvSpPr>
          <p:nvPr/>
        </p:nvSpPr>
        <p:spPr bwMode="auto">
          <a:xfrm flipV="1">
            <a:off x="11277600" y="3962400"/>
            <a:ext cx="0" cy="70104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31" name="Line 28">
            <a:extLst>
              <a:ext uri="{FF2B5EF4-FFF2-40B4-BE49-F238E27FC236}">
                <a16:creationId xmlns:a16="http://schemas.microsoft.com/office/drawing/2014/main" id="{B49F0315-E971-0341-7A4E-3197097AF0AE}"/>
              </a:ext>
            </a:extLst>
          </p:cNvPr>
          <p:cNvSpPr>
            <a:spLocks noChangeShapeType="1"/>
          </p:cNvSpPr>
          <p:nvPr/>
        </p:nvSpPr>
        <p:spPr bwMode="auto">
          <a:xfrm flipV="1">
            <a:off x="12496800" y="3962400"/>
            <a:ext cx="0" cy="68580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32" name="Line 29">
            <a:extLst>
              <a:ext uri="{FF2B5EF4-FFF2-40B4-BE49-F238E27FC236}">
                <a16:creationId xmlns:a16="http://schemas.microsoft.com/office/drawing/2014/main" id="{BBC9C8E2-28D6-AB7C-6527-E13AC6488653}"/>
              </a:ext>
            </a:extLst>
          </p:cNvPr>
          <p:cNvSpPr>
            <a:spLocks noChangeShapeType="1"/>
          </p:cNvSpPr>
          <p:nvPr/>
        </p:nvSpPr>
        <p:spPr bwMode="auto">
          <a:xfrm flipV="1">
            <a:off x="14935200" y="3962400"/>
            <a:ext cx="0" cy="6553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sp>
        <p:nvSpPr>
          <p:cNvPr id="33" name="Line 30">
            <a:extLst>
              <a:ext uri="{FF2B5EF4-FFF2-40B4-BE49-F238E27FC236}">
                <a16:creationId xmlns:a16="http://schemas.microsoft.com/office/drawing/2014/main" id="{62AF5128-D982-5A11-4B82-7ABE64D66301}"/>
              </a:ext>
            </a:extLst>
          </p:cNvPr>
          <p:cNvSpPr>
            <a:spLocks noChangeShapeType="1"/>
          </p:cNvSpPr>
          <p:nvPr/>
        </p:nvSpPr>
        <p:spPr bwMode="auto">
          <a:xfrm flipV="1">
            <a:off x="13411200" y="3962400"/>
            <a:ext cx="0" cy="41148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sz="6000"/>
          </a:p>
        </p:txBody>
      </p:sp>
      <p:grpSp>
        <p:nvGrpSpPr>
          <p:cNvPr id="5" name="Group 31">
            <a:extLst>
              <a:ext uri="{FF2B5EF4-FFF2-40B4-BE49-F238E27FC236}">
                <a16:creationId xmlns:a16="http://schemas.microsoft.com/office/drawing/2014/main" id="{BD0BDC74-0B4B-2599-D1D1-6950D9F2172C}"/>
              </a:ext>
            </a:extLst>
          </p:cNvPr>
          <p:cNvGrpSpPr>
            <a:grpSpLocks/>
          </p:cNvGrpSpPr>
          <p:nvPr/>
        </p:nvGrpSpPr>
        <p:grpSpPr bwMode="auto">
          <a:xfrm>
            <a:off x="15452726" y="3352801"/>
            <a:ext cx="5902325" cy="2308225"/>
            <a:chOff x="4030" y="1248"/>
            <a:chExt cx="1859" cy="727"/>
          </a:xfrm>
        </p:grpSpPr>
        <p:sp>
          <p:nvSpPr>
            <p:cNvPr id="39963" name="Text Box 32">
              <a:extLst>
                <a:ext uri="{FF2B5EF4-FFF2-40B4-BE49-F238E27FC236}">
                  <a16:creationId xmlns:a16="http://schemas.microsoft.com/office/drawing/2014/main" id="{A2E44A6B-EA78-F24C-7926-48A663567C20}"/>
                </a:ext>
              </a:extLst>
            </p:cNvPr>
            <p:cNvSpPr txBox="1">
              <a:spLocks noChangeArrowheads="1"/>
            </p:cNvSpPr>
            <p:nvPr/>
          </p:nvSpPr>
          <p:spPr bwMode="auto">
            <a:xfrm>
              <a:off x="4030" y="1248"/>
              <a:ext cx="1859"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4800">
                  <a:solidFill>
                    <a:srgbClr val="FF6600"/>
                  </a:solidFill>
                  <a:latin typeface="Tahoma" panose="020B0604030504040204" pitchFamily="34" charset="0"/>
                </a:rPr>
                <a:t> Vertical vanishing</a:t>
              </a:r>
            </a:p>
            <a:p>
              <a:pPr algn="ctr" eaLnBrk="1" hangingPunct="1">
                <a:spcBef>
                  <a:spcPct val="0"/>
                </a:spcBef>
                <a:buFontTx/>
                <a:buNone/>
              </a:pPr>
              <a:r>
                <a:rPr lang="en-US" altLang="en-US" sz="4800">
                  <a:solidFill>
                    <a:srgbClr val="FF6600"/>
                  </a:solidFill>
                  <a:latin typeface="Tahoma" panose="020B0604030504040204" pitchFamily="34" charset="0"/>
                </a:rPr>
                <a:t> point</a:t>
              </a:r>
            </a:p>
            <a:p>
              <a:pPr algn="ctr" eaLnBrk="1" hangingPunct="1">
                <a:spcBef>
                  <a:spcPct val="0"/>
                </a:spcBef>
                <a:buFontTx/>
                <a:buNone/>
              </a:pPr>
              <a:r>
                <a:rPr lang="en-US" altLang="en-US" sz="4800">
                  <a:solidFill>
                    <a:srgbClr val="FF6600"/>
                  </a:solidFill>
                  <a:latin typeface="Tahoma" panose="020B0604030504040204" pitchFamily="34" charset="0"/>
                </a:rPr>
                <a:t>(at infinity)</a:t>
              </a:r>
            </a:p>
          </p:txBody>
        </p:sp>
        <p:sp>
          <p:nvSpPr>
            <p:cNvPr id="39964" name="Line 33">
              <a:extLst>
                <a:ext uri="{FF2B5EF4-FFF2-40B4-BE49-F238E27FC236}">
                  <a16:creationId xmlns:a16="http://schemas.microsoft.com/office/drawing/2014/main" id="{CC565042-8207-AB77-A0FE-9DA9A4435522}"/>
                </a:ext>
              </a:extLst>
            </p:cNvPr>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6000"/>
            </a:p>
          </p:txBody>
        </p:sp>
      </p:grpSp>
      <p:sp>
        <p:nvSpPr>
          <p:cNvPr id="39962" name="TextBox 36">
            <a:extLst>
              <a:ext uri="{FF2B5EF4-FFF2-40B4-BE49-F238E27FC236}">
                <a16:creationId xmlns:a16="http://schemas.microsoft.com/office/drawing/2014/main" id="{659E6882-8E27-E585-5189-FC8EAFCFD927}"/>
              </a:ext>
            </a:extLst>
          </p:cNvPr>
          <p:cNvSpPr txBox="1">
            <a:spLocks noChangeArrowheads="1"/>
          </p:cNvSpPr>
          <p:nvPr/>
        </p:nvSpPr>
        <p:spPr bwMode="auto">
          <a:xfrm>
            <a:off x="2908810" y="13258801"/>
            <a:ext cx="5771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a:latin typeface="Arial" panose="020B0604020202020204" pitchFamily="34" charset="0"/>
              </a:rPr>
              <a:t>Slide from Efros, Photo from Criminisi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nodeType="afterGroup">
                            <p:stCondLst>
                              <p:cond delay="500"/>
                            </p:stCondLst>
                            <p:childTnLst>
                              <p:par>
                                <p:cTn id="41" presetID="1" presetClass="entr" presetSubtype="0" fill="hold" nodeType="afterEffect">
                                  <p:stCondLst>
                                    <p:cond delay="0"/>
                                  </p:stCondLst>
                                  <p:childTnLst>
                                    <p:set>
                                      <p:cBhvr>
                                        <p:cTn id="42" dur="1" fill="hold">
                                          <p:stCondLst>
                                            <p:cond delay="499"/>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2000"/>
                                        <p:tgtEl>
                                          <p:spTgt spid="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par>
                                <p:cTn id="63" presetID="22" presetClass="entr" presetSubtype="4"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par>
                                <p:cTn id="66" presetID="22" presetClass="entr" presetSubtype="4"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par>
                                <p:cTn id="69" presetID="22" presetClass="entr" presetSubtype="4"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par>
                                <p:cTn id="72" presetID="22" presetClass="entr" presetSubtype="4"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par>
                          <p:cTn id="75" fill="hold" nodeType="afterGroup">
                            <p:stCondLst>
                              <p:cond delay="500"/>
                            </p:stCondLst>
                            <p:childTnLst>
                              <p:par>
                                <p:cTn id="76" presetID="1" presetClass="entr" presetSubtype="0" fill="hold" nodeType="afterEffect">
                                  <p:stCondLst>
                                    <p:cond delay="0"/>
                                  </p:stCondLst>
                                  <p:childTnLst>
                                    <p:set>
                                      <p:cBhvr>
                                        <p:cTn id="77"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686E6EE8-B5E0-FFDB-6BD9-32D237EB3D8F}"/>
              </a:ext>
            </a:extLst>
          </p:cNvPr>
          <p:cNvSpPr>
            <a:spLocks noGrp="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Vanishing points</a:t>
            </a:r>
          </a:p>
        </p:txBody>
      </p:sp>
      <p:grpSp>
        <p:nvGrpSpPr>
          <p:cNvPr id="41986" name="Group 29">
            <a:extLst>
              <a:ext uri="{FF2B5EF4-FFF2-40B4-BE49-F238E27FC236}">
                <a16:creationId xmlns:a16="http://schemas.microsoft.com/office/drawing/2014/main" id="{04AE88A5-844A-C5FB-1308-1D1EF28328AF}"/>
              </a:ext>
            </a:extLst>
          </p:cNvPr>
          <p:cNvGrpSpPr>
            <a:grpSpLocks noChangeAspect="1"/>
          </p:cNvGrpSpPr>
          <p:nvPr/>
        </p:nvGrpSpPr>
        <p:grpSpPr bwMode="auto">
          <a:xfrm>
            <a:off x="6858000" y="2286001"/>
            <a:ext cx="10972800" cy="8150226"/>
            <a:chOff x="1143000" y="1143000"/>
            <a:chExt cx="7239000" cy="5376863"/>
          </a:xfrm>
        </p:grpSpPr>
        <p:pic>
          <p:nvPicPr>
            <p:cNvPr id="41987" name="Picture 2">
              <a:extLst>
                <a:ext uri="{FF2B5EF4-FFF2-40B4-BE49-F238E27FC236}">
                  <a16:creationId xmlns:a16="http://schemas.microsoft.com/office/drawing/2014/main" id="{15D5C234-02BA-E3E3-E9AC-19A0E5980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9342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F5BDFFC-F0F1-0C5F-452F-994A07B7D3A4}"/>
                </a:ext>
              </a:extLst>
            </p:cNvPr>
            <p:cNvCxnSpPr/>
            <p:nvPr/>
          </p:nvCxnSpPr>
          <p:spPr>
            <a:xfrm flipV="1">
              <a:off x="3734043" y="1980844"/>
              <a:ext cx="4647957" cy="37346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9A1DB5-71CA-1BE1-F6D3-89D5B5C96E90}"/>
                </a:ext>
              </a:extLst>
            </p:cNvPr>
            <p:cNvCxnSpPr/>
            <p:nvPr/>
          </p:nvCxnSpPr>
          <p:spPr>
            <a:xfrm rot="5400000">
              <a:off x="2970565" y="1676070"/>
              <a:ext cx="5106658" cy="41913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8756BD-5C6F-F1E6-F827-1680C438E9C9}"/>
                </a:ext>
              </a:extLst>
            </p:cNvPr>
            <p:cNvCxnSpPr/>
            <p:nvPr/>
          </p:nvCxnSpPr>
          <p:spPr>
            <a:xfrm rot="10800000">
              <a:off x="2209161" y="4724782"/>
              <a:ext cx="5867025" cy="1143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FA069B3-D95C-8088-AC35-0F3076085D54}"/>
                </a:ext>
              </a:extLst>
            </p:cNvPr>
            <p:cNvCxnSpPr/>
            <p:nvPr/>
          </p:nvCxnSpPr>
          <p:spPr>
            <a:xfrm rot="10800000" flipV="1">
              <a:off x="2896196" y="4037750"/>
              <a:ext cx="5257491" cy="1600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C3ACAB5B-915C-3C09-17C0-3DA405645566}"/>
              </a:ext>
            </a:extLst>
          </p:cNvPr>
          <p:cNvSpPr>
            <a:spLocks noGrp="1"/>
          </p:cNvSpPr>
          <p:nvPr>
            <p:ph type="title"/>
          </p:nvPr>
        </p:nvSpPr>
        <p:spPr/>
        <p:txBody>
          <a:bodyPr>
            <a:normAutofit/>
          </a:bodyPr>
          <a:lstStyle/>
          <a:p>
            <a:pPr>
              <a:defRPr/>
            </a:pPr>
            <a:r>
              <a:rPr lang="en-US" sz="4000">
                <a:latin typeface="Verdana"/>
                <a:cs typeface="Verdana"/>
              </a:rPr>
              <a:t>Projection: world coordinates</a:t>
            </a:r>
            <a:r>
              <a:rPr lang="en-US" sz="4000">
                <a:latin typeface="Verdana"/>
                <a:cs typeface="Verdana"/>
                <a:sym typeface="Wingdings" pitchFamily="2" charset="2"/>
              </a:rPr>
              <a:t>image coordinates</a:t>
            </a:r>
            <a:endParaRPr lang="en-US" sz="4000">
              <a:latin typeface="Verdana"/>
              <a:cs typeface="Verdana"/>
            </a:endParaRPr>
          </a:p>
        </p:txBody>
      </p:sp>
      <p:grpSp>
        <p:nvGrpSpPr>
          <p:cNvPr id="44034" name="Group 3">
            <a:extLst>
              <a:ext uri="{FF2B5EF4-FFF2-40B4-BE49-F238E27FC236}">
                <a16:creationId xmlns:a16="http://schemas.microsoft.com/office/drawing/2014/main" id="{BC12A870-D59C-D7C5-0A3E-3EF20760A2D5}"/>
              </a:ext>
            </a:extLst>
          </p:cNvPr>
          <p:cNvGrpSpPr>
            <a:grpSpLocks/>
          </p:cNvGrpSpPr>
          <p:nvPr/>
        </p:nvGrpSpPr>
        <p:grpSpPr bwMode="auto">
          <a:xfrm>
            <a:off x="4572001" y="3810001"/>
            <a:ext cx="14373226" cy="7854950"/>
            <a:chOff x="0" y="1038100"/>
            <a:chExt cx="7186550" cy="3926775"/>
          </a:xfrm>
        </p:grpSpPr>
        <p:sp>
          <p:nvSpPr>
            <p:cNvPr id="6" name="Rectangle 5">
              <a:extLst>
                <a:ext uri="{FF2B5EF4-FFF2-40B4-BE49-F238E27FC236}">
                  <a16:creationId xmlns:a16="http://schemas.microsoft.com/office/drawing/2014/main" id="{C97360F3-079C-FD86-0E34-F36F5C6039C0}"/>
                </a:ext>
              </a:extLst>
            </p:cNvPr>
            <p:cNvSpPr/>
            <p:nvPr/>
          </p:nvSpPr>
          <p:spPr>
            <a:xfrm>
              <a:off x="0" y="1564575"/>
              <a:ext cx="3581400" cy="2514600"/>
            </a:xfrm>
            <a:prstGeom prst="rect">
              <a:avLst/>
            </a:prstGeom>
            <a:solidFill>
              <a:schemeClr val="bg1">
                <a:lumMod val="95000"/>
              </a:schemeClr>
            </a:solidFill>
            <a:ln>
              <a:solidFill>
                <a:schemeClr val="tx1"/>
              </a:solidFill>
            </a:ln>
            <a:scene3d>
              <a:camera prst="perspectiveContrastingRightFacing">
                <a:rot lat="0" lon="18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dirty="0">
                <a:solidFill>
                  <a:schemeClr val="bg1">
                    <a:lumMod val="95000"/>
                  </a:schemeClr>
                </a:solidFill>
                <a:latin typeface="Verdana"/>
                <a:cs typeface="Verdana"/>
              </a:endParaRPr>
            </a:p>
          </p:txBody>
        </p:sp>
        <p:grpSp>
          <p:nvGrpSpPr>
            <p:cNvPr id="3" name="Group 23">
              <a:extLst>
                <a:ext uri="{FF2B5EF4-FFF2-40B4-BE49-F238E27FC236}">
                  <a16:creationId xmlns:a16="http://schemas.microsoft.com/office/drawing/2014/main" id="{5F52401A-3396-2CB2-5B0B-A0C00CD7CEC0}"/>
                </a:ext>
              </a:extLst>
            </p:cNvPr>
            <p:cNvGrpSpPr>
              <a:grpSpLocks noChangeAspect="1"/>
            </p:cNvGrpSpPr>
            <p:nvPr/>
          </p:nvGrpSpPr>
          <p:grpSpPr>
            <a:xfrm rot="10800000">
              <a:off x="1447800" y="2362200"/>
              <a:ext cx="318038" cy="1567316"/>
              <a:chOff x="5029200" y="2090284"/>
              <a:chExt cx="457200" cy="2253116"/>
            </a:xfrm>
            <a:scene3d>
              <a:camera prst="isometricOffAxis2Right"/>
              <a:lightRig rig="threePt" dir="t"/>
            </a:scene3d>
          </p:grpSpPr>
          <p:sp>
            <p:nvSpPr>
              <p:cNvPr id="40" name="Rectangle 39">
                <a:extLst>
                  <a:ext uri="{FF2B5EF4-FFF2-40B4-BE49-F238E27FC236}">
                    <a16:creationId xmlns:a16="http://schemas.microsoft.com/office/drawing/2014/main" id="{2FEA49B2-1377-9341-66FB-3EAD2CD9C128}"/>
                  </a:ext>
                </a:extLst>
              </p:cNvPr>
              <p:cNvSpPr/>
              <p:nvPr/>
            </p:nvSpPr>
            <p:spPr>
              <a:xfrm>
                <a:off x="5029200" y="2819400"/>
                <a:ext cx="457200" cy="1524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dirty="0">
                  <a:latin typeface="Verdana"/>
                  <a:cs typeface="Verdana"/>
                </a:endParaRPr>
              </a:p>
            </p:txBody>
          </p:sp>
          <p:sp>
            <p:nvSpPr>
              <p:cNvPr id="41" name="Freeform 40">
                <a:extLst>
                  <a:ext uri="{FF2B5EF4-FFF2-40B4-BE49-F238E27FC236}">
                    <a16:creationId xmlns:a16="http://schemas.microsoft.com/office/drawing/2014/main" id="{1B317356-9063-53FC-4192-A41ECFE67E54}"/>
                  </a:ext>
                </a:extLst>
              </p:cNvPr>
              <p:cNvSpPr/>
              <p:nvPr/>
            </p:nvSpPr>
            <p:spPr>
              <a:xfrm rot="21339833">
                <a:off x="5130616" y="2090284"/>
                <a:ext cx="267284" cy="677167"/>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a:latin typeface="Verdana"/>
                  <a:cs typeface="Verdana"/>
                </a:endParaRPr>
              </a:p>
            </p:txBody>
          </p:sp>
          <p:cxnSp>
            <p:nvCxnSpPr>
              <p:cNvPr id="42" name="Straight Connector 41">
                <a:extLst>
                  <a:ext uri="{FF2B5EF4-FFF2-40B4-BE49-F238E27FC236}">
                    <a16:creationId xmlns:a16="http://schemas.microsoft.com/office/drawing/2014/main" id="{24658AD7-783A-1119-9B25-5EFC9255CD84}"/>
                  </a:ext>
                </a:extLst>
              </p:cNvPr>
              <p:cNvCxnSpPr>
                <a:stCxn id="40" idx="0"/>
                <a:endCxn id="41" idx="2"/>
              </p:cNvCxnSpPr>
              <p:nvPr/>
            </p:nvCxnSpPr>
            <p:spPr>
              <a:xfrm rot="5400000" flipH="1" flipV="1">
                <a:off x="5236615" y="2780833"/>
                <a:ext cx="59753" cy="17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4A749645-8E12-A3CA-1345-58A84DE3ABF1}"/>
                </a:ext>
              </a:extLst>
            </p:cNvPr>
            <p:cNvCxnSpPr/>
            <p:nvPr/>
          </p:nvCxnSpPr>
          <p:spPr>
            <a:xfrm rot="10800000" flipV="1">
              <a:off x="1600186" y="2818958"/>
              <a:ext cx="2057382" cy="10586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4038" name="Group 24">
              <a:extLst>
                <a:ext uri="{FF2B5EF4-FFF2-40B4-BE49-F238E27FC236}">
                  <a16:creationId xmlns:a16="http://schemas.microsoft.com/office/drawing/2014/main" id="{A659918F-8690-0FF7-0CEC-AD36647FC9D5}"/>
                </a:ext>
              </a:extLst>
            </p:cNvPr>
            <p:cNvGrpSpPr>
              <a:grpSpLocks/>
            </p:cNvGrpSpPr>
            <p:nvPr/>
          </p:nvGrpSpPr>
          <p:grpSpPr bwMode="auto">
            <a:xfrm>
              <a:off x="5562600" y="1752600"/>
              <a:ext cx="464125" cy="2336241"/>
              <a:chOff x="7162800" y="1914134"/>
              <a:chExt cx="464125" cy="2336241"/>
            </a:xfrm>
          </p:grpSpPr>
          <p:grpSp>
            <p:nvGrpSpPr>
              <p:cNvPr id="44062" name="Group 18">
                <a:extLst>
                  <a:ext uri="{FF2B5EF4-FFF2-40B4-BE49-F238E27FC236}">
                    <a16:creationId xmlns:a16="http://schemas.microsoft.com/office/drawing/2014/main" id="{5AF4F8AA-37A6-2289-3069-7F2E1705038B}"/>
                  </a:ext>
                </a:extLst>
              </p:cNvPr>
              <p:cNvGrpSpPr>
                <a:grpSpLocks/>
              </p:cNvGrpSpPr>
              <p:nvPr/>
            </p:nvGrpSpPr>
            <p:grpSpPr bwMode="auto">
              <a:xfrm>
                <a:off x="7162800" y="2474025"/>
                <a:ext cx="464125" cy="1776350"/>
                <a:chOff x="6324600" y="2971800"/>
                <a:chExt cx="464125" cy="1776350"/>
              </a:xfrm>
            </p:grpSpPr>
            <p:sp>
              <p:nvSpPr>
                <p:cNvPr id="35" name="Oval 34">
                  <a:extLst>
                    <a:ext uri="{FF2B5EF4-FFF2-40B4-BE49-F238E27FC236}">
                      <a16:creationId xmlns:a16="http://schemas.microsoft.com/office/drawing/2014/main" id="{F4560F03-0DB1-008E-E664-A6F36D5CE4BF}"/>
                    </a:ext>
                  </a:extLst>
                </p:cNvPr>
                <p:cNvSpPr/>
                <p:nvPr/>
              </p:nvSpPr>
              <p:spPr>
                <a:xfrm>
                  <a:off x="6324551" y="4519482"/>
                  <a:ext cx="457196" cy="22855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a:latin typeface="Verdana"/>
                    <a:cs typeface="Verdana"/>
                  </a:endParaRPr>
                </a:p>
              </p:txBody>
            </p:sp>
            <p:sp>
              <p:nvSpPr>
                <p:cNvPr id="36" name="Rectangle 35">
                  <a:extLst>
                    <a:ext uri="{FF2B5EF4-FFF2-40B4-BE49-F238E27FC236}">
                      <a16:creationId xmlns:a16="http://schemas.microsoft.com/office/drawing/2014/main" id="{FEE44B8C-7152-ECC9-8CB9-2CA75D29ED20}"/>
                    </a:ext>
                  </a:extLst>
                </p:cNvPr>
                <p:cNvSpPr/>
                <p:nvPr/>
              </p:nvSpPr>
              <p:spPr>
                <a:xfrm>
                  <a:off x="6324551" y="3124318"/>
                  <a:ext cx="457196" cy="152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dirty="0">
                    <a:latin typeface="Verdana"/>
                    <a:cs typeface="Verdana"/>
                  </a:endParaRPr>
                </a:p>
              </p:txBody>
            </p:sp>
            <p:sp>
              <p:nvSpPr>
                <p:cNvPr id="37" name="Oval 36">
                  <a:extLst>
                    <a:ext uri="{FF2B5EF4-FFF2-40B4-BE49-F238E27FC236}">
                      <a16:creationId xmlns:a16="http://schemas.microsoft.com/office/drawing/2014/main" id="{EB1A4C49-43DE-8B1A-3C63-EA8DC00D2C4F}"/>
                    </a:ext>
                  </a:extLst>
                </p:cNvPr>
                <p:cNvSpPr/>
                <p:nvPr/>
              </p:nvSpPr>
              <p:spPr>
                <a:xfrm>
                  <a:off x="6324551" y="2971945"/>
                  <a:ext cx="457196" cy="22855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a:latin typeface="Verdana"/>
                    <a:cs typeface="Verdana"/>
                  </a:endParaRPr>
                </a:p>
              </p:txBody>
            </p:sp>
            <p:cxnSp>
              <p:nvCxnSpPr>
                <p:cNvPr id="38" name="Straight Connector 37">
                  <a:extLst>
                    <a:ext uri="{FF2B5EF4-FFF2-40B4-BE49-F238E27FC236}">
                      <a16:creationId xmlns:a16="http://schemas.microsoft.com/office/drawing/2014/main" id="{D3B9A0FE-9351-4EFF-FD00-E0B1CAA8A8E6}"/>
                    </a:ext>
                  </a:extLst>
                </p:cNvPr>
                <p:cNvCxnSpPr/>
                <p:nvPr/>
              </p:nvCxnSpPr>
              <p:spPr>
                <a:xfrm rot="10800000" flipV="1">
                  <a:off x="6324551" y="3086225"/>
                  <a:ext cx="0" cy="15618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AC12EF-58BB-B76F-6D00-41A559D9FEDF}"/>
                    </a:ext>
                  </a:extLst>
                </p:cNvPr>
                <p:cNvCxnSpPr/>
                <p:nvPr/>
              </p:nvCxnSpPr>
              <p:spPr>
                <a:xfrm rot="10800000" flipV="1">
                  <a:off x="6788097" y="3113207"/>
                  <a:ext cx="0" cy="15618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Freeform 33">
                <a:extLst>
                  <a:ext uri="{FF2B5EF4-FFF2-40B4-BE49-F238E27FC236}">
                    <a16:creationId xmlns:a16="http://schemas.microsoft.com/office/drawing/2014/main" id="{887F52BB-0B31-4971-8E8F-F52B3C6ABD2C}"/>
                  </a:ext>
                </a:extLst>
              </p:cNvPr>
              <p:cNvSpPr/>
              <p:nvPr/>
            </p:nvSpPr>
            <p:spPr>
              <a:xfrm rot="21339833">
                <a:off x="7250063" y="1913882"/>
                <a:ext cx="266698" cy="677742"/>
              </a:xfrm>
              <a:custGeom>
                <a:avLst/>
                <a:gdLst>
                  <a:gd name="connsiteX0" fmla="*/ 186047 w 364177"/>
                  <a:gd name="connsiteY0" fmla="*/ 3958 h 744186"/>
                  <a:gd name="connsiteX1" fmla="*/ 7917 w 364177"/>
                  <a:gd name="connsiteY1" fmla="*/ 324592 h 744186"/>
                  <a:gd name="connsiteX2" fmla="*/ 138546 w 364177"/>
                  <a:gd name="connsiteY2" fmla="*/ 740228 h 744186"/>
                  <a:gd name="connsiteX3" fmla="*/ 352302 w 364177"/>
                  <a:gd name="connsiteY3" fmla="*/ 348343 h 744186"/>
                  <a:gd name="connsiteX4" fmla="*/ 186047 w 364177"/>
                  <a:gd name="connsiteY4" fmla="*/ 3958 h 744186"/>
                  <a:gd name="connsiteX0" fmla="*/ 267082 w 445212"/>
                  <a:gd name="connsiteY0" fmla="*/ 1697 h 739664"/>
                  <a:gd name="connsiteX1" fmla="*/ 7916 w 445212"/>
                  <a:gd name="connsiteY1" fmla="*/ 356267 h 739664"/>
                  <a:gd name="connsiteX2" fmla="*/ 219581 w 445212"/>
                  <a:gd name="connsiteY2" fmla="*/ 737967 h 739664"/>
                  <a:gd name="connsiteX3" fmla="*/ 433337 w 445212"/>
                  <a:gd name="connsiteY3" fmla="*/ 346082 h 739664"/>
                  <a:gd name="connsiteX4" fmla="*/ 267082 w 445212"/>
                  <a:gd name="connsiteY4" fmla="*/ 1697 h 739664"/>
                  <a:gd name="connsiteX0" fmla="*/ 267084 w 514677"/>
                  <a:gd name="connsiteY0" fmla="*/ 16504 h 769278"/>
                  <a:gd name="connsiteX1" fmla="*/ 7918 w 514677"/>
                  <a:gd name="connsiteY1" fmla="*/ 371074 h 769278"/>
                  <a:gd name="connsiteX2" fmla="*/ 219583 w 514677"/>
                  <a:gd name="connsiteY2" fmla="*/ 752774 h 769278"/>
                  <a:gd name="connsiteX3" fmla="*/ 502803 w 514677"/>
                  <a:gd name="connsiteY3" fmla="*/ 470100 h 769278"/>
                  <a:gd name="connsiteX4" fmla="*/ 267084 w 514677"/>
                  <a:gd name="connsiteY4" fmla="*/ 16504 h 769278"/>
                  <a:gd name="connsiteX0" fmla="*/ 286213 w 533808"/>
                  <a:gd name="connsiteY0" fmla="*/ 8823 h 753916"/>
                  <a:gd name="connsiteX1" fmla="*/ 7917 w 533808"/>
                  <a:gd name="connsiteY1" fmla="*/ 515356 h 753916"/>
                  <a:gd name="connsiteX2" fmla="*/ 238712 w 533808"/>
                  <a:gd name="connsiteY2" fmla="*/ 745093 h 753916"/>
                  <a:gd name="connsiteX3" fmla="*/ 521932 w 533808"/>
                  <a:gd name="connsiteY3" fmla="*/ 462419 h 753916"/>
                  <a:gd name="connsiteX4" fmla="*/ 286213 w 533808"/>
                  <a:gd name="connsiteY4" fmla="*/ 8823 h 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08" h="753916">
                    <a:moveTo>
                      <a:pt x="286213" y="8823"/>
                    </a:moveTo>
                    <a:cubicBezTo>
                      <a:pt x="200544" y="17646"/>
                      <a:pt x="15834" y="392644"/>
                      <a:pt x="7917" y="515356"/>
                    </a:cubicBezTo>
                    <a:cubicBezTo>
                      <a:pt x="0" y="638068"/>
                      <a:pt x="153043" y="753916"/>
                      <a:pt x="238712" y="745093"/>
                    </a:cubicBezTo>
                    <a:cubicBezTo>
                      <a:pt x="324381" y="736270"/>
                      <a:pt x="510057" y="585131"/>
                      <a:pt x="521932" y="462419"/>
                    </a:cubicBezTo>
                    <a:cubicBezTo>
                      <a:pt x="533807" y="339707"/>
                      <a:pt x="371882" y="0"/>
                      <a:pt x="286213" y="882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a:latin typeface="Verdana"/>
                  <a:cs typeface="Verdana"/>
                </a:endParaRPr>
              </a:p>
            </p:txBody>
          </p:sp>
        </p:grpSp>
        <p:sp>
          <p:nvSpPr>
            <p:cNvPr id="44039" name="TextBox 9">
              <a:extLst>
                <a:ext uri="{FF2B5EF4-FFF2-40B4-BE49-F238E27FC236}">
                  <a16:creationId xmlns:a16="http://schemas.microsoft.com/office/drawing/2014/main" id="{E2C1BF4F-D3ED-78D4-D171-C994F2E764DC}"/>
                </a:ext>
              </a:extLst>
            </p:cNvPr>
            <p:cNvSpPr txBox="1">
              <a:spLocks noChangeArrowheads="1"/>
            </p:cNvSpPr>
            <p:nvPr/>
          </p:nvSpPr>
          <p:spPr bwMode="auto">
            <a:xfrm>
              <a:off x="3205350" y="3276600"/>
              <a:ext cx="1138050" cy="7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3200" b="0"/>
                <a:t>Camera Center (t</a:t>
              </a:r>
              <a:r>
                <a:rPr lang="en-US" altLang="en-US" sz="3200" b="0" baseline="-25000"/>
                <a:t>x</a:t>
              </a:r>
              <a:r>
                <a:rPr lang="en-US" altLang="en-US" sz="3200" b="0"/>
                <a:t>, t</a:t>
              </a:r>
              <a:r>
                <a:rPr lang="en-US" altLang="en-US" sz="3200" b="0" baseline="-25000"/>
                <a:t>y</a:t>
              </a:r>
              <a:r>
                <a:rPr lang="en-US" altLang="en-US" sz="3200" b="0"/>
                <a:t>, t</a:t>
              </a:r>
              <a:r>
                <a:rPr lang="en-US" altLang="en-US" sz="3200" b="0" baseline="-25000"/>
                <a:t>z</a:t>
              </a:r>
              <a:r>
                <a:rPr lang="en-US" altLang="en-US" sz="3200" b="0"/>
                <a:t>)</a:t>
              </a:r>
            </a:p>
          </p:txBody>
        </p:sp>
        <p:graphicFrame>
          <p:nvGraphicFramePr>
            <p:cNvPr id="44040" name="Object 2">
              <a:extLst>
                <a:ext uri="{FF2B5EF4-FFF2-40B4-BE49-F238E27FC236}">
                  <a16:creationId xmlns:a16="http://schemas.microsoft.com/office/drawing/2014/main" id="{C297FB2E-961A-B5D0-52F8-7860A9A301E9}"/>
                </a:ext>
              </a:extLst>
            </p:cNvPr>
            <p:cNvGraphicFramePr>
              <a:graphicFrameLocks noChangeAspect="1"/>
            </p:cNvGraphicFramePr>
            <p:nvPr/>
          </p:nvGraphicFramePr>
          <p:xfrm>
            <a:off x="6119750" y="1099950"/>
            <a:ext cx="1066800" cy="1333500"/>
          </p:xfrm>
          <a:graphic>
            <a:graphicData uri="http://schemas.openxmlformats.org/presentationml/2006/ole">
              <mc:AlternateContent xmlns:mc="http://schemas.openxmlformats.org/markup-compatibility/2006">
                <mc:Choice xmlns:v="urn:schemas-microsoft-com:vml" Requires="v">
                  <p:oleObj name="Equation" r:id="rId2" imgW="12877800" imgH="16090900" progId="Equation.3">
                    <p:embed/>
                  </p:oleObj>
                </mc:Choice>
                <mc:Fallback>
                  <p:oleObj name="Equation" r:id="rId2" imgW="12877800" imgH="16090900" progId="Equation.3">
                    <p:embed/>
                    <p:pic>
                      <p:nvPicPr>
                        <p:cNvPr id="44040" name="Object 2">
                          <a:extLst>
                            <a:ext uri="{FF2B5EF4-FFF2-40B4-BE49-F238E27FC236}">
                              <a16:creationId xmlns:a16="http://schemas.microsoft.com/office/drawing/2014/main" id="{C297FB2E-961A-B5D0-52F8-7860A9A30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750" y="1099950"/>
                          <a:ext cx="1066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41" name="TextBox 11">
              <a:extLst>
                <a:ext uri="{FF2B5EF4-FFF2-40B4-BE49-F238E27FC236}">
                  <a16:creationId xmlns:a16="http://schemas.microsoft.com/office/drawing/2014/main" id="{D328136F-688B-9052-4930-2914A1D7BE63}"/>
                </a:ext>
              </a:extLst>
            </p:cNvPr>
            <p:cNvSpPr txBox="1">
              <a:spLocks noChangeArrowheads="1"/>
            </p:cNvSpPr>
            <p:nvPr/>
          </p:nvSpPr>
          <p:spPr bwMode="auto">
            <a:xfrm>
              <a:off x="5632554" y="1038100"/>
              <a:ext cx="297515" cy="72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8800" b="0">
                  <a:solidFill>
                    <a:srgbClr val="FFC000"/>
                  </a:solidFill>
                </a:rPr>
                <a:t>.</a:t>
              </a:r>
            </a:p>
          </p:txBody>
        </p:sp>
        <p:sp>
          <p:nvSpPr>
            <p:cNvPr id="44042" name="TextBox 12">
              <a:extLst>
                <a:ext uri="{FF2B5EF4-FFF2-40B4-BE49-F238E27FC236}">
                  <a16:creationId xmlns:a16="http://schemas.microsoft.com/office/drawing/2014/main" id="{FBB647A3-AD1F-50EA-11C4-FDA125B3EFBC}"/>
                </a:ext>
              </a:extLst>
            </p:cNvPr>
            <p:cNvSpPr txBox="1">
              <a:spLocks noChangeArrowheads="1"/>
            </p:cNvSpPr>
            <p:nvPr/>
          </p:nvSpPr>
          <p:spPr bwMode="auto">
            <a:xfrm>
              <a:off x="1477179" y="3164775"/>
              <a:ext cx="297515" cy="72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8800" b="0">
                  <a:solidFill>
                    <a:schemeClr val="tx2"/>
                  </a:solidFill>
                </a:rPr>
                <a:t>.</a:t>
              </a:r>
            </a:p>
          </p:txBody>
        </p:sp>
        <p:cxnSp>
          <p:nvCxnSpPr>
            <p:cNvPr id="14" name="Straight Connector 13">
              <a:extLst>
                <a:ext uri="{FF2B5EF4-FFF2-40B4-BE49-F238E27FC236}">
                  <a16:creationId xmlns:a16="http://schemas.microsoft.com/office/drawing/2014/main" id="{6FA5B57B-CCFE-B800-170D-5AE1672D987E}"/>
                </a:ext>
              </a:extLst>
            </p:cNvPr>
            <p:cNvCxnSpPr/>
            <p:nvPr/>
          </p:nvCxnSpPr>
          <p:spPr>
            <a:xfrm rot="10800000">
              <a:off x="1904983" y="2818958"/>
              <a:ext cx="175258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4044" name="TextBox 14">
              <a:extLst>
                <a:ext uri="{FF2B5EF4-FFF2-40B4-BE49-F238E27FC236}">
                  <a16:creationId xmlns:a16="http://schemas.microsoft.com/office/drawing/2014/main" id="{A87DADB9-86F2-6CEB-B79A-BE88C9D30A23}"/>
                </a:ext>
              </a:extLst>
            </p:cNvPr>
            <p:cNvSpPr txBox="1">
              <a:spLocks noChangeArrowheads="1"/>
            </p:cNvSpPr>
            <p:nvPr/>
          </p:nvSpPr>
          <p:spPr bwMode="auto">
            <a:xfrm>
              <a:off x="1775054" y="2097975"/>
              <a:ext cx="297515" cy="72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8800" b="0"/>
                <a:t>.</a:t>
              </a:r>
            </a:p>
          </p:txBody>
        </p:sp>
        <p:sp>
          <p:nvSpPr>
            <p:cNvPr id="16" name="Oval 15">
              <a:extLst>
                <a:ext uri="{FF2B5EF4-FFF2-40B4-BE49-F238E27FC236}">
                  <a16:creationId xmlns:a16="http://schemas.microsoft.com/office/drawing/2014/main" id="{DC3DC718-5ECF-06B6-31BA-540CD13812A9}"/>
                </a:ext>
              </a:extLst>
            </p:cNvPr>
            <p:cNvSpPr/>
            <p:nvPr/>
          </p:nvSpPr>
          <p:spPr>
            <a:xfrm>
              <a:off x="3476595" y="2314223"/>
              <a:ext cx="304797" cy="99042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0">
                <a:latin typeface="Verdana"/>
                <a:cs typeface="Verdana"/>
              </a:endParaRPr>
            </a:p>
          </p:txBody>
        </p:sp>
        <p:sp>
          <p:nvSpPr>
            <p:cNvPr id="44046" name="TextBox 17">
              <a:extLst>
                <a:ext uri="{FF2B5EF4-FFF2-40B4-BE49-F238E27FC236}">
                  <a16:creationId xmlns:a16="http://schemas.microsoft.com/office/drawing/2014/main" id="{DD342602-01DC-F21F-FA2B-EC142106234D}"/>
                </a:ext>
              </a:extLst>
            </p:cNvPr>
            <p:cNvSpPr txBox="1">
              <a:spLocks noChangeArrowheads="1"/>
            </p:cNvSpPr>
            <p:nvPr/>
          </p:nvSpPr>
          <p:spPr bwMode="auto">
            <a:xfrm>
              <a:off x="2817480" y="2474025"/>
              <a:ext cx="164467" cy="2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3200" b="0" i="1"/>
                <a:t>f</a:t>
              </a:r>
            </a:p>
          </p:txBody>
        </p:sp>
        <p:cxnSp>
          <p:nvCxnSpPr>
            <p:cNvPr id="19" name="Straight Connector 18">
              <a:extLst>
                <a:ext uri="{FF2B5EF4-FFF2-40B4-BE49-F238E27FC236}">
                  <a16:creationId xmlns:a16="http://schemas.microsoft.com/office/drawing/2014/main" id="{A47484B3-A218-001C-E8D7-D6B9D13A257F}"/>
                </a:ext>
              </a:extLst>
            </p:cNvPr>
            <p:cNvCxnSpPr/>
            <p:nvPr/>
          </p:nvCxnSpPr>
          <p:spPr>
            <a:xfrm rot="5400000">
              <a:off x="5284826" y="2312636"/>
              <a:ext cx="99042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53BC96-BEA7-0520-31E7-060CFEA828FA}"/>
                </a:ext>
              </a:extLst>
            </p:cNvPr>
            <p:cNvCxnSpPr/>
            <p:nvPr/>
          </p:nvCxnSpPr>
          <p:spPr>
            <a:xfrm>
              <a:off x="3733767" y="2818958"/>
              <a:ext cx="205738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9" name="TextBox 20">
              <a:extLst>
                <a:ext uri="{FF2B5EF4-FFF2-40B4-BE49-F238E27FC236}">
                  <a16:creationId xmlns:a16="http://schemas.microsoft.com/office/drawing/2014/main" id="{F66332BB-3CB0-901A-E44E-790F639C04B8}"/>
                </a:ext>
              </a:extLst>
            </p:cNvPr>
            <p:cNvSpPr txBox="1">
              <a:spLocks noChangeArrowheads="1"/>
            </p:cNvSpPr>
            <p:nvPr/>
          </p:nvSpPr>
          <p:spPr bwMode="auto">
            <a:xfrm>
              <a:off x="4722631" y="2474025"/>
              <a:ext cx="232593" cy="2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3200" b="0" i="1"/>
                <a:t>Z</a:t>
              </a:r>
            </a:p>
          </p:txBody>
        </p:sp>
        <p:sp>
          <p:nvSpPr>
            <p:cNvPr id="44050" name="TextBox 21">
              <a:extLst>
                <a:ext uri="{FF2B5EF4-FFF2-40B4-BE49-F238E27FC236}">
                  <a16:creationId xmlns:a16="http://schemas.microsoft.com/office/drawing/2014/main" id="{10C37C27-6019-8D9F-E8AF-51F8CB4C6C21}"/>
                </a:ext>
              </a:extLst>
            </p:cNvPr>
            <p:cNvSpPr txBox="1">
              <a:spLocks noChangeArrowheads="1"/>
            </p:cNvSpPr>
            <p:nvPr/>
          </p:nvSpPr>
          <p:spPr bwMode="auto">
            <a:xfrm>
              <a:off x="5731825" y="2514600"/>
              <a:ext cx="304800" cy="2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3200" b="0" i="1"/>
                <a:t>Y</a:t>
              </a:r>
            </a:p>
          </p:txBody>
        </p:sp>
        <p:graphicFrame>
          <p:nvGraphicFramePr>
            <p:cNvPr id="44051" name="Object 3">
              <a:extLst>
                <a:ext uri="{FF2B5EF4-FFF2-40B4-BE49-F238E27FC236}">
                  <a16:creationId xmlns:a16="http://schemas.microsoft.com/office/drawing/2014/main" id="{5C397370-E211-69A3-6FD1-46DF79FD62A8}"/>
                </a:ext>
              </a:extLst>
            </p:cNvPr>
            <p:cNvGraphicFramePr>
              <a:graphicFrameLocks noChangeAspect="1"/>
            </p:cNvGraphicFramePr>
            <p:nvPr/>
          </p:nvGraphicFramePr>
          <p:xfrm>
            <a:off x="1495300" y="4067938"/>
            <a:ext cx="946150" cy="896937"/>
          </p:xfrm>
          <a:graphic>
            <a:graphicData uri="http://schemas.openxmlformats.org/presentationml/2006/ole">
              <mc:AlternateContent xmlns:mc="http://schemas.openxmlformats.org/markup-compatibility/2006">
                <mc:Choice xmlns:v="urn:schemas-microsoft-com:vml" Requires="v">
                  <p:oleObj name="Equation" r:id="rId4" imgW="11404600" imgH="10820400" progId="Equation.3">
                    <p:embed/>
                  </p:oleObj>
                </mc:Choice>
                <mc:Fallback>
                  <p:oleObj name="Equation" r:id="rId4" imgW="11404600" imgH="10820400" progId="Equation.3">
                    <p:embed/>
                    <p:pic>
                      <p:nvPicPr>
                        <p:cNvPr id="44051" name="Object 3">
                          <a:extLst>
                            <a:ext uri="{FF2B5EF4-FFF2-40B4-BE49-F238E27FC236}">
                              <a16:creationId xmlns:a16="http://schemas.microsoft.com/office/drawing/2014/main" id="{5C397370-E211-69A3-6FD1-46DF79FD6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300" y="4067938"/>
                          <a:ext cx="94615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2" name="TextBox 5">
              <a:extLst>
                <a:ext uri="{FF2B5EF4-FFF2-40B4-BE49-F238E27FC236}">
                  <a16:creationId xmlns:a16="http://schemas.microsoft.com/office/drawing/2014/main" id="{3AF7B889-2BD8-059F-D7B1-89C08D28F2D1}"/>
                </a:ext>
              </a:extLst>
            </p:cNvPr>
            <p:cNvSpPr txBox="1">
              <a:spLocks noChangeArrowheads="1"/>
            </p:cNvSpPr>
            <p:nvPr/>
          </p:nvSpPr>
          <p:spPr bwMode="auto">
            <a:xfrm>
              <a:off x="3518148" y="2108537"/>
              <a:ext cx="297515" cy="72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8800" b="0"/>
                <a:t>.</a:t>
              </a:r>
            </a:p>
          </p:txBody>
        </p:sp>
        <p:sp>
          <p:nvSpPr>
            <p:cNvPr id="44053" name="TextBox 24">
              <a:extLst>
                <a:ext uri="{FF2B5EF4-FFF2-40B4-BE49-F238E27FC236}">
                  <a16:creationId xmlns:a16="http://schemas.microsoft.com/office/drawing/2014/main" id="{5F16B1CE-DDD3-E781-58E3-1D73E1F1F4FC}"/>
                </a:ext>
              </a:extLst>
            </p:cNvPr>
            <p:cNvSpPr txBox="1">
              <a:spLocks noChangeArrowheads="1"/>
            </p:cNvSpPr>
            <p:nvPr/>
          </p:nvSpPr>
          <p:spPr bwMode="auto">
            <a:xfrm>
              <a:off x="1600200" y="1600200"/>
              <a:ext cx="1066800" cy="78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3200" b="0"/>
                <a:t>Optical Center (</a:t>
              </a:r>
              <a:r>
                <a:rPr lang="en-US" altLang="en-US" sz="3200" b="0" i="1"/>
                <a:t>u</a:t>
              </a:r>
              <a:r>
                <a:rPr lang="en-US" altLang="en-US" sz="3200" b="0" i="1" baseline="-25000"/>
                <a:t>0</a:t>
              </a:r>
              <a:r>
                <a:rPr lang="en-US" altLang="en-US" sz="3200" b="0"/>
                <a:t>, </a:t>
              </a:r>
              <a:r>
                <a:rPr lang="en-US" altLang="en-US" sz="3200" b="0" i="1"/>
                <a:t>v</a:t>
              </a:r>
              <a:r>
                <a:rPr lang="en-US" altLang="en-US" sz="3200" b="0" i="1" baseline="-25000"/>
                <a:t>0</a:t>
              </a:r>
              <a:r>
                <a:rPr lang="en-US" altLang="en-US" sz="3200" b="0"/>
                <a:t>)</a:t>
              </a:r>
            </a:p>
          </p:txBody>
        </p:sp>
        <p:cxnSp>
          <p:nvCxnSpPr>
            <p:cNvPr id="26" name="Straight Arrow Connector 25">
              <a:extLst>
                <a:ext uri="{FF2B5EF4-FFF2-40B4-BE49-F238E27FC236}">
                  <a16:creationId xmlns:a16="http://schemas.microsoft.com/office/drawing/2014/main" id="{50CFC4D0-CE3E-7ADC-D258-BD4C0D6D5488}"/>
                </a:ext>
              </a:extLst>
            </p:cNvPr>
            <p:cNvCxnSpPr/>
            <p:nvPr/>
          </p:nvCxnSpPr>
          <p:spPr>
            <a:xfrm rot="5400000">
              <a:off x="1791498" y="2629285"/>
              <a:ext cx="22855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EB2A5C-C073-1598-B1BE-80910A0D67D3}"/>
                </a:ext>
              </a:extLst>
            </p:cNvPr>
            <p:cNvCxnSpPr/>
            <p:nvPr/>
          </p:nvCxnSpPr>
          <p:spPr>
            <a:xfrm rot="10800000">
              <a:off x="5814962" y="1747587"/>
              <a:ext cx="30479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EB54390-9A5B-4400-B59C-9C14A79D8F2A}"/>
                </a:ext>
              </a:extLst>
            </p:cNvPr>
            <p:cNvCxnSpPr/>
            <p:nvPr/>
          </p:nvCxnSpPr>
          <p:spPr>
            <a:xfrm rot="5400000" flipH="1" flipV="1">
              <a:off x="1372421" y="4189519"/>
              <a:ext cx="45711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F7A60CB-271E-C041-EC6E-700AA5A7EAA1}"/>
                </a:ext>
              </a:extLst>
            </p:cNvPr>
            <p:cNvCxnSpPr/>
            <p:nvPr/>
          </p:nvCxnSpPr>
          <p:spPr>
            <a:xfrm rot="10800000">
              <a:off x="1676385" y="3885567"/>
              <a:ext cx="228598"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B98FC0-1653-310C-998C-A901E5C60997}"/>
                </a:ext>
              </a:extLst>
            </p:cNvPr>
            <p:cNvCxnSpPr/>
            <p:nvPr/>
          </p:nvCxnSpPr>
          <p:spPr>
            <a:xfrm rot="5400000">
              <a:off x="1371678" y="3352262"/>
              <a:ext cx="106661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4059" name="TextBox 30">
              <a:extLst>
                <a:ext uri="{FF2B5EF4-FFF2-40B4-BE49-F238E27FC236}">
                  <a16:creationId xmlns:a16="http://schemas.microsoft.com/office/drawing/2014/main" id="{49117A72-C9F6-D966-5DB6-956FA8531AF2}"/>
                </a:ext>
              </a:extLst>
            </p:cNvPr>
            <p:cNvSpPr txBox="1">
              <a:spLocks noChangeArrowheads="1"/>
            </p:cNvSpPr>
            <p:nvPr/>
          </p:nvSpPr>
          <p:spPr bwMode="auto">
            <a:xfrm>
              <a:off x="1903180" y="3124200"/>
              <a:ext cx="213358" cy="2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3200" b="0" i="1"/>
                <a:t>v</a:t>
              </a:r>
            </a:p>
          </p:txBody>
        </p:sp>
        <p:sp>
          <p:nvSpPr>
            <p:cNvPr id="44060" name="TextBox 31">
              <a:extLst>
                <a:ext uri="{FF2B5EF4-FFF2-40B4-BE49-F238E27FC236}">
                  <a16:creationId xmlns:a16="http://schemas.microsoft.com/office/drawing/2014/main" id="{CB5EF399-1C21-7128-6F48-A462C2036911}"/>
                </a:ext>
              </a:extLst>
            </p:cNvPr>
            <p:cNvSpPr txBox="1">
              <a:spLocks noChangeArrowheads="1"/>
            </p:cNvSpPr>
            <p:nvPr/>
          </p:nvSpPr>
          <p:spPr bwMode="auto">
            <a:xfrm>
              <a:off x="1686355" y="3762293"/>
              <a:ext cx="222174" cy="2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3200" b="0" i="1"/>
                <a:t>u</a:t>
              </a:r>
            </a:p>
          </p:txBody>
        </p:sp>
        <p:cxnSp>
          <p:nvCxnSpPr>
            <p:cNvPr id="17" name="Straight Connector 16">
              <a:extLst>
                <a:ext uri="{FF2B5EF4-FFF2-40B4-BE49-F238E27FC236}">
                  <a16:creationId xmlns:a16="http://schemas.microsoft.com/office/drawing/2014/main" id="{5317CC08-C779-414A-4330-43F1A785AE3A}"/>
                </a:ext>
              </a:extLst>
            </p:cNvPr>
            <p:cNvCxnSpPr>
              <a:stCxn id="34" idx="0"/>
            </p:cNvCxnSpPr>
            <p:nvPr/>
          </p:nvCxnSpPr>
          <p:spPr>
            <a:xfrm flipH="1">
              <a:off x="3657568" y="1760284"/>
              <a:ext cx="2109770" cy="11062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482306" name="Rectangle 2"/>
          <p:cNvSpPr>
            <a:spLocks noGrp="1" noChangeArrowheads="1"/>
          </p:cNvSpPr>
          <p:nvPr>
            <p:ph type="title"/>
          </p:nvPr>
        </p:nvSpPr>
        <p:spPr>
          <a:xfrm>
            <a:off x="4572000" y="762000"/>
            <a:ext cx="15544800" cy="2286000"/>
          </a:xfrm>
        </p:spPr>
        <p:txBody>
          <a:bodyPr/>
          <a:lstStyle/>
          <a:p>
            <a:endParaRPr lang="en-US" dirty="0"/>
          </a:p>
        </p:txBody>
      </p:sp>
      <p:sp>
        <p:nvSpPr>
          <p:cNvPr id="482307" name="Rectangle 3"/>
          <p:cNvSpPr>
            <a:spLocks noGrp="1" noChangeArrowheads="1"/>
          </p:cNvSpPr>
          <p:nvPr>
            <p:ph type="body" idx="1"/>
          </p:nvPr>
        </p:nvSpPr>
        <p:spPr>
          <a:xfrm>
            <a:off x="4419600" y="3200400"/>
            <a:ext cx="15544800" cy="8686800"/>
          </a:xfrm>
        </p:spPr>
        <p:txBody>
          <a:bodyPr/>
          <a:lstStyle/>
          <a:p>
            <a:pPr marL="0" indent="0">
              <a:buNone/>
            </a:pPr>
            <a:r>
              <a:rPr lang="en-US" dirty="0"/>
              <a:t>Another common diagram of pinhole projection.</a:t>
            </a:r>
          </a:p>
          <a:p>
            <a:pPr marL="0" indent="0">
              <a:buNone/>
            </a:pPr>
            <a:endParaRPr lang="en-US" dirty="0"/>
          </a:p>
          <a:p>
            <a:r>
              <a:rPr lang="en-US" dirty="0"/>
              <a:t>This time we are going to look at the coordinate systems in the pinhole camera model.</a:t>
            </a:r>
          </a:p>
        </p:txBody>
      </p:sp>
      <p:pic>
        <p:nvPicPr>
          <p:cNvPr id="482309" name="Picture 5"/>
          <p:cNvPicPr>
            <a:picLocks noChangeAspect="1" noChangeArrowheads="1"/>
          </p:cNvPicPr>
          <p:nvPr/>
        </p:nvPicPr>
        <p:blipFill>
          <a:blip r:embed="rId2" cstate="print"/>
          <a:srcRect/>
          <a:stretch>
            <a:fillRect/>
          </a:stretch>
        </p:blipFill>
        <p:spPr bwMode="auto">
          <a:xfrm>
            <a:off x="7467600" y="7315200"/>
            <a:ext cx="13131800" cy="5578476"/>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sp>
        <p:nvSpPr>
          <p:cNvPr id="756738" name="Rectangle 2"/>
          <p:cNvSpPr>
            <a:spLocks noGrp="1" noChangeArrowheads="1"/>
          </p:cNvSpPr>
          <p:nvPr>
            <p:ph type="title"/>
          </p:nvPr>
        </p:nvSpPr>
        <p:spPr/>
        <p:txBody>
          <a:bodyPr/>
          <a:lstStyle/>
          <a:p>
            <a:r>
              <a:rPr lang="en-US"/>
              <a:t>“Normalized Camera”</a:t>
            </a:r>
          </a:p>
        </p:txBody>
      </p:sp>
      <p:sp>
        <p:nvSpPr>
          <p:cNvPr id="756739" name="Rectangle 3"/>
          <p:cNvSpPr>
            <a:spLocks noGrp="1" noChangeArrowheads="1"/>
          </p:cNvSpPr>
          <p:nvPr>
            <p:ph type="body" idx="1"/>
          </p:nvPr>
        </p:nvSpPr>
        <p:spPr>
          <a:xfrm>
            <a:off x="2991393" y="2590800"/>
            <a:ext cx="12248606" cy="8534400"/>
          </a:xfrm>
        </p:spPr>
        <p:txBody>
          <a:bodyPr>
            <a:normAutofit fontScale="85000" lnSpcReduction="20000"/>
          </a:bodyPr>
          <a:lstStyle/>
          <a:p>
            <a:r>
              <a:rPr lang="en-US" dirty="0"/>
              <a:t>Pinhole at (0,0,0), point P at (X,Y,Z)</a:t>
            </a:r>
          </a:p>
          <a:p>
            <a:r>
              <a:rPr lang="en-US" dirty="0"/>
              <a:t>Virtual film at Z = 1 plane.</a:t>
            </a:r>
          </a:p>
          <a:p>
            <a:r>
              <a:rPr lang="en-US" dirty="0"/>
              <a:t>Point X,Y,Z is imaged at intersection of:</a:t>
            </a:r>
          </a:p>
          <a:p>
            <a:pPr lvl="1"/>
            <a:r>
              <a:rPr lang="en-US" dirty="0"/>
              <a:t>Line from (0,0,0) to (X,Y,Z), and </a:t>
            </a:r>
          </a:p>
          <a:p>
            <a:pPr lvl="1"/>
            <a:r>
              <a:rPr lang="en-US" dirty="0"/>
              <a:t>the Z = 1 plane</a:t>
            </a:r>
          </a:p>
          <a:p>
            <a:r>
              <a:rPr lang="en-US" dirty="0"/>
              <a:t>Intersection point (</a:t>
            </a:r>
            <a:r>
              <a:rPr lang="en-US" dirty="0" err="1"/>
              <a:t>x,y</a:t>
            </a:r>
            <a:r>
              <a:rPr lang="en-US" dirty="0"/>
              <a:t>), has coordinates</a:t>
            </a:r>
          </a:p>
          <a:p>
            <a:pPr lvl="1"/>
            <a:r>
              <a:rPr lang="en-US" sz="3600" dirty="0"/>
              <a:t> (X/Z, Y/Z, 1)</a:t>
            </a:r>
          </a:p>
          <a:p>
            <a:endParaRPr lang="en-US" sz="5200" dirty="0"/>
          </a:p>
          <a:p>
            <a:r>
              <a:rPr lang="en-US" sz="5200" dirty="0"/>
              <a:t>This is called the “normalized camera model”</a:t>
            </a:r>
          </a:p>
          <a:p>
            <a:endParaRPr lang="en-US" sz="5200" dirty="0"/>
          </a:p>
          <a:p>
            <a:r>
              <a:rPr lang="en-US" sz="5200" dirty="0"/>
              <a:t>What happens when focal length is not 1?</a:t>
            </a:r>
          </a:p>
          <a:p>
            <a:endParaRPr lang="en-US" sz="4400" dirty="0"/>
          </a:p>
          <a:p>
            <a:endParaRPr lang="en-US" sz="4400" dirty="0"/>
          </a:p>
        </p:txBody>
      </p:sp>
      <p:graphicFrame>
        <p:nvGraphicFramePr>
          <p:cNvPr id="756740" name="Object 4"/>
          <p:cNvGraphicFramePr>
            <a:graphicFrameLocks noChangeAspect="1"/>
          </p:cNvGraphicFramePr>
          <p:nvPr/>
        </p:nvGraphicFramePr>
        <p:xfrm>
          <a:off x="18275300" y="3101976"/>
          <a:ext cx="2044700" cy="2603500"/>
        </p:xfrm>
        <a:graphic>
          <a:graphicData uri="http://schemas.openxmlformats.org/presentationml/2006/ole">
            <mc:AlternateContent xmlns:mc="http://schemas.openxmlformats.org/markup-compatibility/2006">
              <mc:Choice xmlns:v="urn:schemas-microsoft-com:vml" Requires="v">
                <p:oleObj name="Equation" r:id="rId2" imgW="558720" imgH="711000" progId="Equation.3">
                  <p:embed/>
                </p:oleObj>
              </mc:Choice>
              <mc:Fallback>
                <p:oleObj name="Equation" r:id="rId2" imgW="558720" imgH="711000" progId="Equation.3">
                  <p:embed/>
                  <p:pic>
                    <p:nvPicPr>
                      <p:cNvPr id="75674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5300" y="3101976"/>
                        <a:ext cx="2044700" cy="2603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56741" name="Line 5"/>
          <p:cNvSpPr>
            <a:spLocks noChangeShapeType="1"/>
          </p:cNvSpPr>
          <p:nvPr/>
        </p:nvSpPr>
        <p:spPr bwMode="auto">
          <a:xfrm flipV="1">
            <a:off x="15055850" y="4495800"/>
            <a:ext cx="2870200" cy="5105400"/>
          </a:xfrm>
          <a:prstGeom prst="line">
            <a:avLst/>
          </a:prstGeom>
          <a:noFill/>
          <a:ln w="76200">
            <a:solidFill>
              <a:schemeClr val="tx2"/>
            </a:solidFill>
            <a:round/>
            <a:headEnd type="oval" w="med" len="med"/>
            <a:tailEnd type="arrow" w="med" len="med"/>
          </a:ln>
          <a:effectLst/>
        </p:spPr>
        <p:txBody>
          <a:bodyPr wrap="none" anchor="ctr"/>
          <a:lstStyle/>
          <a:p>
            <a:endParaRPr lang="en-US" sz="6000"/>
          </a:p>
        </p:txBody>
      </p:sp>
      <p:sp>
        <p:nvSpPr>
          <p:cNvPr id="756742" name="Rectangle 6"/>
          <p:cNvSpPr>
            <a:spLocks noChangeArrowheads="1"/>
          </p:cNvSpPr>
          <p:nvPr/>
        </p:nvSpPr>
        <p:spPr bwMode="auto">
          <a:xfrm>
            <a:off x="14966950" y="7543801"/>
            <a:ext cx="1651000" cy="1695450"/>
          </a:xfrm>
          <a:prstGeom prst="rect">
            <a:avLst/>
          </a:prstGeom>
          <a:noFill/>
          <a:ln w="9525">
            <a:solidFill>
              <a:schemeClr val="tx2"/>
            </a:solidFill>
            <a:miter lim="800000"/>
            <a:headEnd/>
            <a:tailEnd/>
          </a:ln>
          <a:effectLst/>
        </p:spPr>
        <p:txBody>
          <a:bodyPr wrap="none" anchor="ctr"/>
          <a:lstStyle/>
          <a:p>
            <a:endParaRPr lang="en-US" sz="6000"/>
          </a:p>
        </p:txBody>
      </p:sp>
      <p:sp>
        <p:nvSpPr>
          <p:cNvPr id="756743" name="Text Box 7"/>
          <p:cNvSpPr txBox="1">
            <a:spLocks noChangeArrowheads="1"/>
          </p:cNvSpPr>
          <p:nvPr/>
        </p:nvSpPr>
        <p:spPr bwMode="auto">
          <a:xfrm>
            <a:off x="14955008" y="9645364"/>
            <a:ext cx="5719836" cy="584775"/>
          </a:xfrm>
          <a:prstGeom prst="rect">
            <a:avLst/>
          </a:prstGeom>
          <a:noFill/>
          <a:ln w="9525">
            <a:noFill/>
            <a:miter lim="800000"/>
            <a:headEnd/>
            <a:tailEnd/>
          </a:ln>
          <a:effectLst/>
        </p:spPr>
        <p:txBody>
          <a:bodyPr wrap="none" anchor="ctr">
            <a:spAutoFit/>
          </a:bodyPr>
          <a:lstStyle/>
          <a:p>
            <a:pPr algn="ctr"/>
            <a:r>
              <a:rPr lang="en-US" sz="3200">
                <a:latin typeface="Arial" pitchFamily="34" charset="0"/>
              </a:rPr>
              <a:t>Camera Center of Projection</a:t>
            </a:r>
            <a:endParaRPr lang="en-US" sz="3600">
              <a:latin typeface="Arial" pitchFamily="34" charset="0"/>
            </a:endParaRPr>
          </a:p>
        </p:txBody>
      </p:sp>
      <p:sp>
        <p:nvSpPr>
          <p:cNvPr id="756744" name="AutoShape 8"/>
          <p:cNvSpPr>
            <a:spLocks noChangeArrowheads="1"/>
          </p:cNvSpPr>
          <p:nvPr/>
        </p:nvSpPr>
        <p:spPr bwMode="auto">
          <a:xfrm>
            <a:off x="15611477" y="8213727"/>
            <a:ext cx="320674" cy="273050"/>
          </a:xfrm>
          <a:prstGeom prst="flowChartConnector">
            <a:avLst/>
          </a:prstGeom>
          <a:solidFill>
            <a:srgbClr val="FF0000"/>
          </a:solidFill>
          <a:ln w="9525">
            <a:solidFill>
              <a:schemeClr val="hlink"/>
            </a:solidFill>
            <a:round/>
            <a:headEnd/>
            <a:tailEnd/>
          </a:ln>
          <a:effectLst/>
        </p:spPr>
        <p:txBody>
          <a:bodyPr wrap="none" anchor="ctr"/>
          <a:lstStyle/>
          <a:p>
            <a:endParaRPr lang="en-US" sz="6000"/>
          </a:p>
        </p:txBody>
      </p:sp>
      <p:graphicFrame>
        <p:nvGraphicFramePr>
          <p:cNvPr id="756745" name="Object 9"/>
          <p:cNvGraphicFramePr>
            <a:graphicFrameLocks noChangeAspect="1"/>
          </p:cNvGraphicFramePr>
          <p:nvPr/>
        </p:nvGraphicFramePr>
        <p:xfrm>
          <a:off x="17189450" y="7467601"/>
          <a:ext cx="1905000" cy="1673226"/>
        </p:xfrm>
        <a:graphic>
          <a:graphicData uri="http://schemas.openxmlformats.org/presentationml/2006/ole">
            <mc:AlternateContent xmlns:mc="http://schemas.openxmlformats.org/markup-compatibility/2006">
              <mc:Choice xmlns:v="urn:schemas-microsoft-com:vml" Requires="v">
                <p:oleObj name="Equation" r:id="rId4" imgW="520560" imgH="457200" progId="Equation.3">
                  <p:embed/>
                </p:oleObj>
              </mc:Choice>
              <mc:Fallback>
                <p:oleObj name="Equation" r:id="rId4" imgW="520560" imgH="457200" progId="Equation.3">
                  <p:embed/>
                  <p:pic>
                    <p:nvPicPr>
                      <p:cNvPr id="75674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89450" y="7467601"/>
                        <a:ext cx="1905000" cy="16732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56746" name="AutoShape 10"/>
          <p:cNvSpPr>
            <a:spLocks noChangeArrowheads="1"/>
          </p:cNvSpPr>
          <p:nvPr/>
        </p:nvSpPr>
        <p:spPr bwMode="auto">
          <a:xfrm>
            <a:off x="17926050" y="4222751"/>
            <a:ext cx="320676" cy="273050"/>
          </a:xfrm>
          <a:prstGeom prst="flowChartConnector">
            <a:avLst/>
          </a:prstGeom>
          <a:solidFill>
            <a:srgbClr val="00FF00"/>
          </a:solidFill>
          <a:ln w="9525">
            <a:solidFill>
              <a:schemeClr val="hlink"/>
            </a:solidFill>
            <a:round/>
            <a:headEnd/>
            <a:tailEnd/>
          </a:ln>
          <a:effectLst/>
        </p:spPr>
        <p:txBody>
          <a:bodyPr wrap="none" anchor="ctr"/>
          <a:lstStyle/>
          <a:p>
            <a:endParaRPr lang="en-US"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anim to="" calcmode="lin" valueType="num">
                                      <p:cBhvr>
                                        <p:cTn id="7" dur="1" fill="hold"/>
                                        <p:tgtEl>
                                          <p:spTgt spid="7567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56739">
                                            <p:txEl>
                                              <p:pRg st="1" end="1"/>
                                            </p:txEl>
                                          </p:spTgt>
                                        </p:tgtEl>
                                        <p:attrNameLst>
                                          <p:attrName>style.visibility</p:attrName>
                                        </p:attrNameLst>
                                      </p:cBhvr>
                                      <p:to>
                                        <p:strVal val="visible"/>
                                      </p:to>
                                    </p:set>
                                    <p:anim to="" calcmode="lin" valueType="num">
                                      <p:cBhvr>
                                        <p:cTn id="12" dur="1" fill="hold"/>
                                        <p:tgtEl>
                                          <p:spTgt spid="756739">
                                            <p:txEl>
                                              <p:pRg st="1" end="1"/>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756742"/>
                                        </p:tgtEl>
                                        <p:attrNameLst>
                                          <p:attrName>style.visibility</p:attrName>
                                        </p:attrNameLst>
                                      </p:cBhvr>
                                      <p:to>
                                        <p:strVal val="visible"/>
                                      </p:to>
                                    </p:set>
                                    <p:anim to="" calcmode="lin" valueType="num">
                                      <p:cBhvr>
                                        <p:cTn id="15" dur="1" fill="hold"/>
                                        <p:tgtEl>
                                          <p:spTgt spid="756742"/>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756739">
                                            <p:txEl>
                                              <p:pRg st="2" end="2"/>
                                            </p:txEl>
                                          </p:spTgt>
                                        </p:tgtEl>
                                        <p:attrNameLst>
                                          <p:attrName>style.visibility</p:attrName>
                                        </p:attrNameLst>
                                      </p:cBhvr>
                                      <p:to>
                                        <p:strVal val="visible"/>
                                      </p:to>
                                    </p:set>
                                    <p:anim to="" calcmode="lin" valueType="num">
                                      <p:cBhvr>
                                        <p:cTn id="20" dur="1" fill="hold"/>
                                        <p:tgtEl>
                                          <p:spTgt spid="756739">
                                            <p:txEl>
                                              <p:pRg st="2" end="2"/>
                                            </p:txEl>
                                          </p:spTgt>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756744"/>
                                        </p:tgtEl>
                                        <p:attrNameLst>
                                          <p:attrName>style.visibility</p:attrName>
                                        </p:attrNameLst>
                                      </p:cBhvr>
                                      <p:to>
                                        <p:strVal val="visible"/>
                                      </p:to>
                                    </p:set>
                                    <p:anim to="" calcmode="lin" valueType="num">
                                      <p:cBhvr>
                                        <p:cTn id="23" dur="1" fill="hold"/>
                                        <p:tgtEl>
                                          <p:spTgt spid="756744"/>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756739">
                                            <p:txEl>
                                              <p:pRg st="3" end="3"/>
                                            </p:txEl>
                                          </p:spTgt>
                                        </p:tgtEl>
                                        <p:attrNameLst>
                                          <p:attrName>style.visibility</p:attrName>
                                        </p:attrNameLst>
                                      </p:cBhvr>
                                      <p:to>
                                        <p:strVal val="visible"/>
                                      </p:to>
                                    </p:set>
                                    <p:anim to="" calcmode="lin" valueType="num">
                                      <p:cBhvr>
                                        <p:cTn id="26" dur="1" fill="hold"/>
                                        <p:tgtEl>
                                          <p:spTgt spid="756739">
                                            <p:txEl>
                                              <p:pRg st="3" end="3"/>
                                            </p:txEl>
                                          </p:spTgt>
                                        </p:tgtEl>
                                        <p:attrNameLst>
                                          <p:attrName/>
                                        </p:attrNameLst>
                                      </p:cBhvr>
                                    </p:anim>
                                  </p:childTnLst>
                                </p:cTn>
                              </p:par>
                              <p:par>
                                <p:cTn id="27" presetID="24" presetClass="entr" presetSubtype="0" fill="hold" grpId="0" nodeType="withEffect">
                                  <p:stCondLst>
                                    <p:cond delay="0"/>
                                  </p:stCondLst>
                                  <p:childTnLst>
                                    <p:set>
                                      <p:cBhvr>
                                        <p:cTn id="28" dur="1" fill="hold">
                                          <p:stCondLst>
                                            <p:cond delay="0"/>
                                          </p:stCondLst>
                                        </p:cTn>
                                        <p:tgtEl>
                                          <p:spTgt spid="756739">
                                            <p:txEl>
                                              <p:pRg st="4" end="4"/>
                                            </p:txEl>
                                          </p:spTgt>
                                        </p:tgtEl>
                                        <p:attrNameLst>
                                          <p:attrName>style.visibility</p:attrName>
                                        </p:attrNameLst>
                                      </p:cBhvr>
                                      <p:to>
                                        <p:strVal val="visible"/>
                                      </p:to>
                                    </p:set>
                                    <p:anim to="" calcmode="lin" valueType="num">
                                      <p:cBhvr>
                                        <p:cTn id="29" dur="1" fill="hold"/>
                                        <p:tgtEl>
                                          <p:spTgt spid="756739">
                                            <p:txEl>
                                              <p:pRg st="4" end="4"/>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756739">
                                            <p:txEl>
                                              <p:pRg st="5" end="5"/>
                                            </p:txEl>
                                          </p:spTgt>
                                        </p:tgtEl>
                                        <p:attrNameLst>
                                          <p:attrName>style.visibility</p:attrName>
                                        </p:attrNameLst>
                                      </p:cBhvr>
                                      <p:to>
                                        <p:strVal val="visible"/>
                                      </p:to>
                                    </p:set>
                                    <p:anim to="" calcmode="lin" valueType="num">
                                      <p:cBhvr>
                                        <p:cTn id="34" dur="1" fill="hold"/>
                                        <p:tgtEl>
                                          <p:spTgt spid="756739">
                                            <p:txEl>
                                              <p:pRg st="5" end="5"/>
                                            </p:txEl>
                                          </p:spTgt>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756739">
                                            <p:txEl>
                                              <p:pRg st="6" end="6"/>
                                            </p:txEl>
                                          </p:spTgt>
                                        </p:tgtEl>
                                        <p:attrNameLst>
                                          <p:attrName>style.visibility</p:attrName>
                                        </p:attrNameLst>
                                      </p:cBhvr>
                                      <p:to>
                                        <p:strVal val="visible"/>
                                      </p:to>
                                    </p:set>
                                    <p:anim to="" calcmode="lin" valueType="num">
                                      <p:cBhvr>
                                        <p:cTn id="37" dur="1" fill="hold"/>
                                        <p:tgtEl>
                                          <p:spTgt spid="75673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56739">
                                            <p:txEl>
                                              <p:pRg st="8" end="8"/>
                                            </p:txEl>
                                          </p:spTgt>
                                        </p:tgtEl>
                                        <p:attrNameLst>
                                          <p:attrName>style.visibility</p:attrName>
                                        </p:attrNameLst>
                                      </p:cBhvr>
                                      <p:to>
                                        <p:strVal val="visible"/>
                                      </p:to>
                                    </p:set>
                                    <p:anim to="" calcmode="lin" valueType="num">
                                      <p:cBhvr>
                                        <p:cTn id="42" dur="1" fill="hold"/>
                                        <p:tgtEl>
                                          <p:spTgt spid="756739">
                                            <p:txEl>
                                              <p:pRg st="8" end="8"/>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56739">
                                            <p:txEl>
                                              <p:pRg st="10" end="10"/>
                                            </p:txEl>
                                          </p:spTgt>
                                        </p:tgtEl>
                                        <p:attrNameLst>
                                          <p:attrName>style.visibility</p:attrName>
                                        </p:attrNameLst>
                                      </p:cBhvr>
                                      <p:to>
                                        <p:strVal val="visible"/>
                                      </p:to>
                                    </p:set>
                                    <p:anim to="" calcmode="lin" valueType="num">
                                      <p:cBhvr>
                                        <p:cTn id="47" dur="1" fill="hold"/>
                                        <p:tgtEl>
                                          <p:spTgt spid="756739">
                                            <p:txEl>
                                              <p:pRg st="10" end="10"/>
                                            </p:txEl>
                                          </p:spTgt>
                                        </p:tgtEl>
                                        <p:attrNameLst>
                                          <p:attrName/>
                                        </p:attrNameLst>
                                      </p:cBhvr>
                                    </p:anim>
                                  </p:childTnLst>
                                </p:cTn>
                              </p:par>
                              <p:par>
                                <p:cTn id="48" presetID="1" presetClass="entr" presetSubtype="0" fill="hold" nodeType="withEffect">
                                  <p:stCondLst>
                                    <p:cond delay="0"/>
                                  </p:stCondLst>
                                  <p:childTnLst>
                                    <p:set>
                                      <p:cBhvr>
                                        <p:cTn id="49" dur="1" fill="hold">
                                          <p:stCondLst>
                                            <p:cond delay="0"/>
                                          </p:stCondLst>
                                        </p:cTn>
                                        <p:tgtEl>
                                          <p:spTgt spid="756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P spid="756742" grpId="0" animBg="1"/>
      <p:bldP spid="75674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cxnSp>
        <p:nvCxnSpPr>
          <p:cNvPr id="6" name="Straight Connector 5"/>
          <p:cNvCxnSpPr/>
          <p:nvPr/>
        </p:nvCxnSpPr>
        <p:spPr bwMode="auto">
          <a:xfrm flipV="1">
            <a:off x="6553200" y="7924800"/>
            <a:ext cx="134112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10363200" y="6248400"/>
            <a:ext cx="0" cy="3657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Oval 12"/>
          <p:cNvSpPr/>
          <p:nvPr/>
        </p:nvSpPr>
        <p:spPr bwMode="auto">
          <a:xfrm>
            <a:off x="16002000" y="5791200"/>
            <a:ext cx="304800" cy="3048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algn="l" defTabSz="1828800" eaLnBrk="0" fontAlgn="base">
              <a:spcBef>
                <a:spcPct val="0"/>
              </a:spcBef>
              <a:spcAft>
                <a:spcPct val="0"/>
              </a:spcAft>
            </a:pPr>
            <a:endParaRPr lang="en-US" sz="4800" b="0">
              <a:solidFill>
                <a:schemeClr val="tx1"/>
              </a:solidFill>
              <a:latin typeface="Comic Sans MS" pitchFamily="66" charset="0"/>
            </a:endParaRPr>
          </a:p>
        </p:txBody>
      </p:sp>
      <p:sp>
        <p:nvSpPr>
          <p:cNvPr id="15" name="Oval 14"/>
          <p:cNvSpPr/>
          <p:nvPr/>
        </p:nvSpPr>
        <p:spPr bwMode="auto">
          <a:xfrm>
            <a:off x="6580911" y="7894320"/>
            <a:ext cx="277090" cy="335280"/>
          </a:xfrm>
          <a:prstGeom prst="ellipse">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algn="l" defTabSz="1828800" eaLnBrk="0" fontAlgn="base">
              <a:spcBef>
                <a:spcPct val="0"/>
              </a:spcBef>
              <a:spcAft>
                <a:spcPct val="0"/>
              </a:spcAft>
            </a:pPr>
            <a:endParaRPr lang="en-US" sz="4800" b="0">
              <a:solidFill>
                <a:schemeClr val="tx1"/>
              </a:solidFill>
              <a:latin typeface="Comic Sans MS" pitchFamily="66" charset="0"/>
            </a:endParaRPr>
          </a:p>
        </p:txBody>
      </p:sp>
      <p:sp>
        <p:nvSpPr>
          <p:cNvPr id="16" name="TextBox 15"/>
          <p:cNvSpPr txBox="1"/>
          <p:nvPr/>
        </p:nvSpPr>
        <p:spPr>
          <a:xfrm>
            <a:off x="8508949" y="7924801"/>
            <a:ext cx="428322" cy="1015663"/>
          </a:xfrm>
          <a:prstGeom prst="rect">
            <a:avLst/>
          </a:prstGeom>
          <a:noFill/>
        </p:spPr>
        <p:txBody>
          <a:bodyPr wrap="none" rtlCol="0">
            <a:spAutoFit/>
          </a:bodyPr>
          <a:lstStyle/>
          <a:p>
            <a:r>
              <a:rPr lang="en-US" sz="6000" dirty="0"/>
              <a:t>f</a:t>
            </a:r>
          </a:p>
        </p:txBody>
      </p:sp>
      <p:sp>
        <p:nvSpPr>
          <p:cNvPr id="17" name="TextBox 16"/>
          <p:cNvSpPr txBox="1"/>
          <p:nvPr/>
        </p:nvSpPr>
        <p:spPr>
          <a:xfrm>
            <a:off x="16545072" y="5181601"/>
            <a:ext cx="2252540" cy="1015663"/>
          </a:xfrm>
          <a:prstGeom prst="rect">
            <a:avLst/>
          </a:prstGeom>
          <a:noFill/>
        </p:spPr>
        <p:txBody>
          <a:bodyPr wrap="none" rtlCol="0">
            <a:spAutoFit/>
          </a:bodyPr>
          <a:lstStyle/>
          <a:p>
            <a:r>
              <a:rPr lang="en-US" sz="6000" dirty="0"/>
              <a:t>(X,Y,Z)</a:t>
            </a:r>
          </a:p>
        </p:txBody>
      </p:sp>
      <p:sp>
        <p:nvSpPr>
          <p:cNvPr id="18" name="TextBox 17"/>
          <p:cNvSpPr txBox="1"/>
          <p:nvPr/>
        </p:nvSpPr>
        <p:spPr>
          <a:xfrm>
            <a:off x="18685887" y="7924801"/>
            <a:ext cx="2016898" cy="1015663"/>
          </a:xfrm>
          <a:prstGeom prst="rect">
            <a:avLst/>
          </a:prstGeom>
          <a:noFill/>
        </p:spPr>
        <p:txBody>
          <a:bodyPr wrap="none" rtlCol="0">
            <a:spAutoFit/>
          </a:bodyPr>
          <a:lstStyle/>
          <a:p>
            <a:r>
              <a:rPr lang="en-US" sz="6000" dirty="0"/>
              <a:t>Z-axis</a:t>
            </a:r>
          </a:p>
        </p:txBody>
      </p:sp>
      <p:sp>
        <p:nvSpPr>
          <p:cNvPr id="20" name="TextBox 19"/>
          <p:cNvSpPr txBox="1"/>
          <p:nvPr/>
        </p:nvSpPr>
        <p:spPr>
          <a:xfrm>
            <a:off x="9609440" y="9906001"/>
            <a:ext cx="4107215" cy="1015663"/>
          </a:xfrm>
          <a:prstGeom prst="rect">
            <a:avLst/>
          </a:prstGeom>
          <a:noFill/>
        </p:spPr>
        <p:txBody>
          <a:bodyPr wrap="none" rtlCol="0">
            <a:spAutoFit/>
          </a:bodyPr>
          <a:lstStyle/>
          <a:p>
            <a:r>
              <a:rPr lang="en-US" sz="6000" dirty="0"/>
              <a:t>Image plane</a:t>
            </a:r>
          </a:p>
        </p:txBody>
      </p:sp>
      <p:sp>
        <p:nvSpPr>
          <p:cNvPr id="22" name="TextBox 21"/>
          <p:cNvSpPr txBox="1"/>
          <p:nvPr/>
        </p:nvSpPr>
        <p:spPr>
          <a:xfrm>
            <a:off x="3048000" y="5486400"/>
            <a:ext cx="3774832" cy="3785652"/>
          </a:xfrm>
          <a:prstGeom prst="rect">
            <a:avLst/>
          </a:prstGeom>
          <a:noFill/>
        </p:spPr>
        <p:txBody>
          <a:bodyPr wrap="square" rtlCol="0">
            <a:spAutoFit/>
          </a:bodyPr>
          <a:lstStyle/>
          <a:p>
            <a:r>
              <a:rPr lang="en-US" sz="6000" dirty="0"/>
              <a:t>Pinhole, </a:t>
            </a:r>
          </a:p>
          <a:p>
            <a:r>
              <a:rPr lang="en-US" sz="6000" dirty="0"/>
              <a:t>(Center of projection), at (0,0,0)</a:t>
            </a:r>
          </a:p>
        </p:txBody>
      </p:sp>
    </p:spTree>
    <p:extLst>
      <p:ext uri="{BB962C8B-B14F-4D97-AF65-F5344CB8AC3E}">
        <p14:creationId xmlns:p14="http://schemas.microsoft.com/office/powerpoint/2010/main" val="5907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500" autoRev="1" fill="hold">
                                          <p:stCondLst>
                                            <p:cond delay="0"/>
                                          </p:stCondLst>
                                        </p:cTn>
                                        <p:tgtEl>
                                          <p:spTgt spid="22"/>
                                        </p:tgtEl>
                                        <p:attrNameLst>
                                          <p:attrName>ppt_w</p:attrName>
                                        </p:attrNameLst>
                                      </p:cBhvr>
                                    </p:anim>
                                    <p:anim by="(#ppt_w*0.50)" calcmode="lin" valueType="num">
                                      <p:cBhvr>
                                        <p:cTn id="8" dur="500" decel="50000" autoRev="1" fill="hold">
                                          <p:stCondLst>
                                            <p:cond delay="0"/>
                                          </p:stCondLst>
                                        </p:cTn>
                                        <p:tgtEl>
                                          <p:spTgt spid="22"/>
                                        </p:tgtEl>
                                        <p:attrNameLst>
                                          <p:attrName>ppt_x</p:attrName>
                                        </p:attrNameLst>
                                      </p:cBhvr>
                                    </p:anim>
                                    <p:anim from="(-#ppt_h/2)" to="(#ppt_y)" calcmode="lin" valueType="num">
                                      <p:cBhvr>
                                        <p:cTn id="9" dur="1000" fill="hold">
                                          <p:stCondLst>
                                            <p:cond delay="0"/>
                                          </p:stCondLst>
                                        </p:cTn>
                                        <p:tgtEl>
                                          <p:spTgt spid="22"/>
                                        </p:tgtEl>
                                        <p:attrNameLst>
                                          <p:attrName>ppt_y</p:attrName>
                                        </p:attrNameLst>
                                      </p:cBhvr>
                                    </p:anim>
                                    <p:animRot by="21600000">
                                      <p:cBhvr>
                                        <p:cTn id="10" dur="1000" fill="hold">
                                          <p:stCondLst>
                                            <p:cond delay="0"/>
                                          </p:stCondLst>
                                        </p:cTn>
                                        <p:tgtEl>
                                          <p:spTgt spid="22"/>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by="(-#ppt_w*2)" calcmode="lin" valueType="num">
                                      <p:cBhvr rctx="PPT">
                                        <p:cTn id="13" dur="500" autoRev="1" fill="hold">
                                          <p:stCondLst>
                                            <p:cond delay="0"/>
                                          </p:stCondLst>
                                        </p:cTn>
                                        <p:tgtEl>
                                          <p:spTgt spid="20"/>
                                        </p:tgtEl>
                                        <p:attrNameLst>
                                          <p:attrName>ppt_w</p:attrName>
                                        </p:attrNameLst>
                                      </p:cBhvr>
                                    </p:anim>
                                    <p:anim by="(#ppt_w*0.50)" calcmode="lin" valueType="num">
                                      <p:cBhvr>
                                        <p:cTn id="14" dur="500" decel="50000" autoRev="1" fill="hold">
                                          <p:stCondLst>
                                            <p:cond delay="0"/>
                                          </p:stCondLst>
                                        </p:cTn>
                                        <p:tgtEl>
                                          <p:spTgt spid="20"/>
                                        </p:tgtEl>
                                        <p:attrNameLst>
                                          <p:attrName>ppt_x</p:attrName>
                                        </p:attrNameLst>
                                      </p:cBhvr>
                                    </p:anim>
                                    <p:anim from="(-#ppt_h/2)" to="(#ppt_y)" calcmode="lin" valueType="num">
                                      <p:cBhvr>
                                        <p:cTn id="15" dur="1000" fill="hold">
                                          <p:stCondLst>
                                            <p:cond delay="0"/>
                                          </p:stCondLst>
                                        </p:cTn>
                                        <p:tgtEl>
                                          <p:spTgt spid="20"/>
                                        </p:tgtEl>
                                        <p:attrNameLst>
                                          <p:attrName>ppt_y</p:attrName>
                                        </p:attrNameLst>
                                      </p:cBhvr>
                                    </p:anim>
                                    <p:animRot by="21600000">
                                      <p:cBhvr>
                                        <p:cTn id="16" dur="1000" fill="hold">
                                          <p:stCondLst>
                                            <p:cond delay="0"/>
                                          </p:stCondLst>
                                        </p:cTn>
                                        <p:tgtEl>
                                          <p:spTgt spid="20"/>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500" autoRev="1" fill="hold">
                                          <p:stCondLst>
                                            <p:cond delay="0"/>
                                          </p:stCondLst>
                                        </p:cTn>
                                        <p:tgtEl>
                                          <p:spTgt spid="18"/>
                                        </p:tgtEl>
                                        <p:attrNameLst>
                                          <p:attrName>ppt_w</p:attrName>
                                        </p:attrNameLst>
                                      </p:cBhvr>
                                    </p:anim>
                                    <p:anim by="(#ppt_w*0.50)" calcmode="lin" valueType="num">
                                      <p:cBhvr>
                                        <p:cTn id="20" dur="500" decel="50000" autoRev="1" fill="hold">
                                          <p:stCondLst>
                                            <p:cond delay="0"/>
                                          </p:stCondLst>
                                        </p:cTn>
                                        <p:tgtEl>
                                          <p:spTgt spid="18"/>
                                        </p:tgtEl>
                                        <p:attrNameLst>
                                          <p:attrName>ppt_x</p:attrName>
                                        </p:attrNameLst>
                                      </p:cBhvr>
                                    </p:anim>
                                    <p:anim from="(-#ppt_h/2)" to="(#ppt_y)" calcmode="lin" valueType="num">
                                      <p:cBhvr>
                                        <p:cTn id="21" dur="1000" fill="hold">
                                          <p:stCondLst>
                                            <p:cond delay="0"/>
                                          </p:stCondLst>
                                        </p:cTn>
                                        <p:tgtEl>
                                          <p:spTgt spid="18"/>
                                        </p:tgtEl>
                                        <p:attrNameLst>
                                          <p:attrName>ppt_y</p:attrName>
                                        </p:attrNameLst>
                                      </p:cBhvr>
                                    </p:anim>
                                    <p:animRot by="21600000">
                                      <p:cBhvr>
                                        <p:cTn id="22" dur="1000" fill="hold">
                                          <p:stCondLst>
                                            <p:cond delay="0"/>
                                          </p:stCondLst>
                                        </p:cTn>
                                        <p:tgtEl>
                                          <p:spTgt spid="18"/>
                                        </p:tgtEl>
                                        <p:attrNameLst>
                                          <p:attrName>r</p:attrName>
                                        </p:attrNameLst>
                                      </p:cBhvr>
                                    </p:animRot>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17"/>
                                        </p:tgtEl>
                                        <p:attrNameLst>
                                          <p:attrName>style.visibility</p:attrName>
                                        </p:attrNameLst>
                                      </p:cBhvr>
                                      <p:to>
                                        <p:strVal val="visible"/>
                                      </p:to>
                                    </p:set>
                                    <p:anim by="(-#ppt_w*2)" calcmode="lin" valueType="num">
                                      <p:cBhvr rctx="PPT">
                                        <p:cTn id="25" dur="500" autoRev="1" fill="hold">
                                          <p:stCondLst>
                                            <p:cond delay="0"/>
                                          </p:stCondLst>
                                        </p:cTn>
                                        <p:tgtEl>
                                          <p:spTgt spid="17"/>
                                        </p:tgtEl>
                                        <p:attrNameLst>
                                          <p:attrName>ppt_w</p:attrName>
                                        </p:attrNameLst>
                                      </p:cBhvr>
                                    </p:anim>
                                    <p:anim by="(#ppt_w*0.50)" calcmode="lin" valueType="num">
                                      <p:cBhvr>
                                        <p:cTn id="26" dur="500" decel="50000" autoRev="1" fill="hold">
                                          <p:stCondLst>
                                            <p:cond delay="0"/>
                                          </p:stCondLst>
                                        </p:cTn>
                                        <p:tgtEl>
                                          <p:spTgt spid="17"/>
                                        </p:tgtEl>
                                        <p:attrNameLst>
                                          <p:attrName>ppt_x</p:attrName>
                                        </p:attrNameLst>
                                      </p:cBhvr>
                                    </p:anim>
                                    <p:anim from="(-#ppt_h/2)" to="(#ppt_y)" calcmode="lin" valueType="num">
                                      <p:cBhvr>
                                        <p:cTn id="27" dur="1000" fill="hold">
                                          <p:stCondLst>
                                            <p:cond delay="0"/>
                                          </p:stCondLst>
                                        </p:cTn>
                                        <p:tgtEl>
                                          <p:spTgt spid="17"/>
                                        </p:tgtEl>
                                        <p:attrNameLst>
                                          <p:attrName>ppt_y</p:attrName>
                                        </p:attrNameLst>
                                      </p:cBhvr>
                                    </p:anim>
                                    <p:animRot by="21600000">
                                      <p:cBhvr>
                                        <p:cTn id="28" dur="1000" fill="hold">
                                          <p:stCondLst>
                                            <p:cond delay="0"/>
                                          </p:stCondLst>
                                        </p:cTn>
                                        <p:tgtEl>
                                          <p:spTgt spid="17"/>
                                        </p:tgtEl>
                                        <p:attrNameLst>
                                          <p:attrName>r</p:attrName>
                                        </p:attrNameLst>
                                      </p:cBhvr>
                                    </p:animRot>
                                  </p:childTnLst>
                                </p:cTn>
                              </p:par>
                              <p:par>
                                <p:cTn id="29" presetID="56" presetClass="entr" presetSubtype="0" fill="hold" grpId="0" nodeType="withEffect">
                                  <p:stCondLst>
                                    <p:cond delay="0"/>
                                  </p:stCondLst>
                                  <p:iterate type="lt">
                                    <p:tmPct val="10000"/>
                                  </p:iterate>
                                  <p:childTnLst>
                                    <p:set>
                                      <p:cBhvr>
                                        <p:cTn id="30" dur="1" fill="hold">
                                          <p:stCondLst>
                                            <p:cond delay="0"/>
                                          </p:stCondLst>
                                        </p:cTn>
                                        <p:tgtEl>
                                          <p:spTgt spid="16"/>
                                        </p:tgtEl>
                                        <p:attrNameLst>
                                          <p:attrName>style.visibility</p:attrName>
                                        </p:attrNameLst>
                                      </p:cBhvr>
                                      <p:to>
                                        <p:strVal val="visible"/>
                                      </p:to>
                                    </p:set>
                                    <p:anim by="(-#ppt_w*2)" calcmode="lin" valueType="num">
                                      <p:cBhvr rctx="PPT">
                                        <p:cTn id="31" dur="500" autoRev="1" fill="hold">
                                          <p:stCondLst>
                                            <p:cond delay="0"/>
                                          </p:stCondLst>
                                        </p:cTn>
                                        <p:tgtEl>
                                          <p:spTgt spid="16"/>
                                        </p:tgtEl>
                                        <p:attrNameLst>
                                          <p:attrName>ppt_w</p:attrName>
                                        </p:attrNameLst>
                                      </p:cBhvr>
                                    </p:anim>
                                    <p:anim by="(#ppt_w*0.50)" calcmode="lin" valueType="num">
                                      <p:cBhvr>
                                        <p:cTn id="32" dur="500" decel="50000" autoRev="1" fill="hold">
                                          <p:stCondLst>
                                            <p:cond delay="0"/>
                                          </p:stCondLst>
                                        </p:cTn>
                                        <p:tgtEl>
                                          <p:spTgt spid="16"/>
                                        </p:tgtEl>
                                        <p:attrNameLst>
                                          <p:attrName>ppt_x</p:attrName>
                                        </p:attrNameLst>
                                      </p:cBhvr>
                                    </p:anim>
                                    <p:anim from="(-#ppt_h/2)" to="(#ppt_y)" calcmode="lin" valueType="num">
                                      <p:cBhvr>
                                        <p:cTn id="33" dur="1000" fill="hold">
                                          <p:stCondLst>
                                            <p:cond delay="0"/>
                                          </p:stCondLst>
                                        </p:cTn>
                                        <p:tgtEl>
                                          <p:spTgt spid="16"/>
                                        </p:tgtEl>
                                        <p:attrNameLst>
                                          <p:attrName>ppt_y</p:attrName>
                                        </p:attrNameLst>
                                      </p:cBhvr>
                                    </p:anim>
                                    <p:animRot by="21600000">
                                      <p:cBhvr>
                                        <p:cTn id="34"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cd1"/>
          <p:cNvPicPr>
            <a:picLocks noChangeAspect="1" noChangeArrowheads="1"/>
          </p:cNvPicPr>
          <p:nvPr/>
        </p:nvPicPr>
        <p:blipFill>
          <a:blip r:embed="rId2" cstate="print"/>
          <a:srcRect/>
          <a:stretch>
            <a:fillRect/>
          </a:stretch>
        </p:blipFill>
        <p:spPr bwMode="auto">
          <a:xfrm>
            <a:off x="10363200" y="1676400"/>
            <a:ext cx="11252480" cy="8300032"/>
          </a:xfrm>
          <a:prstGeom prst="rect">
            <a:avLst/>
          </a:prstGeom>
          <a:noFill/>
        </p:spPr>
      </p:pic>
      <p:sp>
        <p:nvSpPr>
          <p:cNvPr id="2" name="Title 1"/>
          <p:cNvSpPr>
            <a:spLocks noGrp="1"/>
          </p:cNvSpPr>
          <p:nvPr>
            <p:ph type="title"/>
          </p:nvPr>
        </p:nvSpPr>
        <p:spPr/>
        <p:txBody>
          <a:bodyPr/>
          <a:lstStyle/>
          <a:p>
            <a:r>
              <a:rPr lang="en-US" dirty="0"/>
              <a:t>…but the cow is not a sphere</a:t>
            </a:r>
          </a:p>
        </p:txBody>
      </p:sp>
      <p:sp>
        <p:nvSpPr>
          <p:cNvPr id="4" name="Footer Placeholder 3"/>
          <p:cNvSpPr>
            <a:spLocks noGrp="1"/>
          </p:cNvSpPr>
          <p:nvPr>
            <p:ph type="ftr" sz="quarter" idx="10"/>
          </p:nvPr>
        </p:nvSpPr>
        <p:spPr/>
        <p:txBody>
          <a:bodyPr/>
          <a:lstStyle/>
          <a:p>
            <a:r>
              <a:rPr lang="en-US"/>
              <a:t>Computer Vision, Robert Pless</a:t>
            </a:r>
          </a:p>
        </p:txBody>
      </p:sp>
      <p:sp>
        <p:nvSpPr>
          <p:cNvPr id="7" name="TextBox 6"/>
          <p:cNvSpPr txBox="1"/>
          <p:nvPr/>
        </p:nvSpPr>
        <p:spPr>
          <a:xfrm>
            <a:off x="3107957" y="9296400"/>
            <a:ext cx="18254170" cy="5632311"/>
          </a:xfrm>
          <a:prstGeom prst="rect">
            <a:avLst/>
          </a:prstGeom>
          <a:noFill/>
        </p:spPr>
        <p:txBody>
          <a:bodyPr wrap="square" rtlCol="0">
            <a:spAutoFit/>
          </a:bodyPr>
          <a:lstStyle/>
          <a:p>
            <a:r>
              <a:rPr lang="en-US" sz="6000" dirty="0">
                <a:latin typeface="Tahoma"/>
                <a:cs typeface="Tahoma"/>
              </a:rPr>
              <a:t>We don’t just want to know where, mathematically, the point ends up on the image plane… we want to know the pixel coordinates of the point.</a:t>
            </a:r>
          </a:p>
          <a:p>
            <a:endParaRPr lang="en-US" sz="6000" dirty="0">
              <a:latin typeface="Tahoma"/>
              <a:cs typeface="Tahoma"/>
            </a:endParaRPr>
          </a:p>
          <a:p>
            <a:r>
              <a:rPr lang="en-US" sz="6000" dirty="0">
                <a:latin typeface="Tahoma"/>
                <a:cs typeface="Tahoma"/>
              </a:rPr>
              <a:t>Why might this be hard?!</a:t>
            </a:r>
          </a:p>
        </p:txBody>
      </p:sp>
    </p:spTree>
    <p:extLst>
      <p:ext uri="{BB962C8B-B14F-4D97-AF65-F5344CB8AC3E}">
        <p14:creationId xmlns:p14="http://schemas.microsoft.com/office/powerpoint/2010/main" val="424559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Computer Vision, Robert Pless</a:t>
            </a:r>
          </a:p>
        </p:txBody>
      </p:sp>
      <p:sp>
        <p:nvSpPr>
          <p:cNvPr id="760834" name="Rectangle 2"/>
          <p:cNvSpPr>
            <a:spLocks noGrp="1" noChangeArrowheads="1"/>
          </p:cNvSpPr>
          <p:nvPr>
            <p:ph type="title"/>
          </p:nvPr>
        </p:nvSpPr>
        <p:spPr/>
        <p:txBody>
          <a:bodyPr/>
          <a:lstStyle/>
          <a:p>
            <a:r>
              <a:rPr lang="en-US"/>
              <a:t>Intrinsic Camera Parameters</a:t>
            </a:r>
          </a:p>
        </p:txBody>
      </p:sp>
      <p:pic>
        <p:nvPicPr>
          <p:cNvPr id="760836" name="Picture 4" descr="ccd1"/>
          <p:cNvPicPr>
            <a:picLocks noChangeAspect="1" noChangeArrowheads="1"/>
          </p:cNvPicPr>
          <p:nvPr/>
        </p:nvPicPr>
        <p:blipFill>
          <a:blip r:embed="rId2" cstate="print"/>
          <a:srcRect/>
          <a:stretch>
            <a:fillRect/>
          </a:stretch>
        </p:blipFill>
        <p:spPr bwMode="auto">
          <a:xfrm>
            <a:off x="3397868" y="2438400"/>
            <a:ext cx="17938132" cy="7683500"/>
          </a:xfrm>
          <a:prstGeom prst="rect">
            <a:avLst/>
          </a:prstGeom>
          <a:noFill/>
        </p:spPr>
      </p:pic>
      <p:sp>
        <p:nvSpPr>
          <p:cNvPr id="760837" name="Text Box 5"/>
          <p:cNvSpPr txBox="1">
            <a:spLocks noChangeArrowheads="1"/>
          </p:cNvSpPr>
          <p:nvPr/>
        </p:nvSpPr>
        <p:spPr bwMode="auto">
          <a:xfrm>
            <a:off x="15382817" y="11960227"/>
            <a:ext cx="4083169" cy="646331"/>
          </a:xfrm>
          <a:prstGeom prst="rect">
            <a:avLst/>
          </a:prstGeom>
          <a:noFill/>
          <a:ln w="9525">
            <a:noFill/>
            <a:miter lim="800000"/>
            <a:headEnd/>
            <a:tailEnd/>
          </a:ln>
          <a:effectLst/>
        </p:spPr>
        <p:txBody>
          <a:bodyPr wrap="none">
            <a:spAutoFit/>
          </a:bodyPr>
          <a:lstStyle/>
          <a:p>
            <a:r>
              <a:rPr lang="en-US" sz="3600">
                <a:solidFill>
                  <a:schemeClr val="tx2"/>
                </a:solidFill>
                <a:latin typeface="Arial" pitchFamily="34" charset="0"/>
              </a:rPr>
              <a:t>CCD sensor array</a:t>
            </a:r>
          </a:p>
        </p:txBody>
      </p:sp>
      <p:sp>
        <p:nvSpPr>
          <p:cNvPr id="760838" name="Rectangle 6"/>
          <p:cNvSpPr>
            <a:spLocks noChangeArrowheads="1"/>
          </p:cNvSpPr>
          <p:nvPr/>
        </p:nvSpPr>
        <p:spPr bwMode="auto">
          <a:xfrm>
            <a:off x="3962400" y="9753601"/>
            <a:ext cx="9144000" cy="3785652"/>
          </a:xfrm>
          <a:prstGeom prst="rect">
            <a:avLst/>
          </a:prstGeom>
          <a:noFill/>
          <a:ln w="9525">
            <a:noFill/>
            <a:miter lim="800000"/>
            <a:headEnd/>
            <a:tailEnd/>
          </a:ln>
          <a:effectLst/>
        </p:spPr>
        <p:txBody>
          <a:bodyPr>
            <a:spAutoFit/>
          </a:bodyPr>
          <a:lstStyle/>
          <a:p>
            <a:r>
              <a:rPr lang="en-US" sz="6000"/>
              <a:t>The pixels may be rectangular:</a:t>
            </a:r>
          </a:p>
          <a:p>
            <a:r>
              <a:rPr lang="en-US" sz="6000"/>
              <a:t>x = </a:t>
            </a:r>
            <a:r>
              <a:rPr lang="en-US" sz="6000">
                <a:latin typeface="Symbol" pitchFamily="18" charset="2"/>
              </a:rPr>
              <a:t>a</a:t>
            </a:r>
            <a:r>
              <a:rPr lang="en-US" sz="6000"/>
              <a:t>X/Z</a:t>
            </a:r>
          </a:p>
          <a:p>
            <a:r>
              <a:rPr lang="en-US" sz="6000"/>
              <a:t>Y = </a:t>
            </a:r>
            <a:r>
              <a:rPr lang="en-US" sz="6000">
                <a:latin typeface="Symbol" pitchFamily="18" charset="2"/>
              </a:rPr>
              <a:t>b</a:t>
            </a:r>
            <a:r>
              <a:rPr lang="en-US" sz="6000"/>
              <a:t>Y/Z</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Computer Vision, Robert Pless</a:t>
            </a:r>
          </a:p>
        </p:txBody>
      </p:sp>
      <p:sp>
        <p:nvSpPr>
          <p:cNvPr id="760834" name="Rectangle 2"/>
          <p:cNvSpPr>
            <a:spLocks noGrp="1" noChangeArrowheads="1"/>
          </p:cNvSpPr>
          <p:nvPr>
            <p:ph type="title"/>
          </p:nvPr>
        </p:nvSpPr>
        <p:spPr/>
        <p:txBody>
          <a:bodyPr/>
          <a:lstStyle/>
          <a:p>
            <a:r>
              <a:rPr lang="en-US"/>
              <a:t>Intrinsic Camera Parameters</a:t>
            </a:r>
          </a:p>
        </p:txBody>
      </p:sp>
      <p:pic>
        <p:nvPicPr>
          <p:cNvPr id="760836" name="Picture 4" descr="ccd1"/>
          <p:cNvPicPr>
            <a:picLocks noChangeAspect="1" noChangeArrowheads="1"/>
          </p:cNvPicPr>
          <p:nvPr/>
        </p:nvPicPr>
        <p:blipFill>
          <a:blip r:embed="rId2" cstate="print"/>
          <a:srcRect/>
          <a:stretch>
            <a:fillRect/>
          </a:stretch>
        </p:blipFill>
        <p:spPr bwMode="auto">
          <a:xfrm>
            <a:off x="3397868" y="2438400"/>
            <a:ext cx="17938132" cy="7683500"/>
          </a:xfrm>
          <a:prstGeom prst="rect">
            <a:avLst/>
          </a:prstGeom>
          <a:noFill/>
        </p:spPr>
      </p:pic>
      <p:sp>
        <p:nvSpPr>
          <p:cNvPr id="760837" name="Text Box 5"/>
          <p:cNvSpPr txBox="1">
            <a:spLocks noChangeArrowheads="1"/>
          </p:cNvSpPr>
          <p:nvPr/>
        </p:nvSpPr>
        <p:spPr bwMode="auto">
          <a:xfrm>
            <a:off x="15382817" y="11960227"/>
            <a:ext cx="4083169" cy="646331"/>
          </a:xfrm>
          <a:prstGeom prst="rect">
            <a:avLst/>
          </a:prstGeom>
          <a:noFill/>
          <a:ln w="9525">
            <a:noFill/>
            <a:miter lim="800000"/>
            <a:headEnd/>
            <a:tailEnd/>
          </a:ln>
          <a:effectLst/>
        </p:spPr>
        <p:txBody>
          <a:bodyPr wrap="none">
            <a:spAutoFit/>
          </a:bodyPr>
          <a:lstStyle/>
          <a:p>
            <a:r>
              <a:rPr lang="en-US" sz="3600">
                <a:solidFill>
                  <a:schemeClr val="tx2"/>
                </a:solidFill>
                <a:latin typeface="Arial" pitchFamily="34" charset="0"/>
              </a:rPr>
              <a:t>CCD sensor array</a:t>
            </a:r>
          </a:p>
        </p:txBody>
      </p:sp>
      <p:sp>
        <p:nvSpPr>
          <p:cNvPr id="760838" name="Rectangle 6"/>
          <p:cNvSpPr>
            <a:spLocks noChangeArrowheads="1"/>
          </p:cNvSpPr>
          <p:nvPr/>
        </p:nvSpPr>
        <p:spPr bwMode="auto">
          <a:xfrm>
            <a:off x="3962400" y="9753601"/>
            <a:ext cx="16459200" cy="3785652"/>
          </a:xfrm>
          <a:prstGeom prst="rect">
            <a:avLst/>
          </a:prstGeom>
          <a:noFill/>
          <a:ln w="9525">
            <a:noFill/>
            <a:miter lim="800000"/>
            <a:headEnd/>
            <a:tailEnd/>
          </a:ln>
          <a:effectLst/>
        </p:spPr>
        <p:txBody>
          <a:bodyPr wrap="square">
            <a:spAutoFit/>
          </a:bodyPr>
          <a:lstStyle/>
          <a:p>
            <a:r>
              <a:rPr lang="en-US" sz="6000" dirty="0">
                <a:latin typeface="Tahoma"/>
                <a:cs typeface="Tahoma"/>
              </a:rPr>
              <a:t>Chip not centered, or 0,0 may not be center of the chip.</a:t>
            </a:r>
          </a:p>
          <a:p>
            <a:r>
              <a:rPr lang="en-US" sz="6000" dirty="0">
                <a:latin typeface="Tahoma"/>
                <a:cs typeface="Tahoma"/>
              </a:rPr>
              <a:t>x = </a:t>
            </a:r>
            <a:r>
              <a:rPr lang="en-US" sz="6000" dirty="0" err="1">
                <a:latin typeface="Symbol" charset="2"/>
                <a:cs typeface="Symbol" charset="2"/>
              </a:rPr>
              <a:t>a</a:t>
            </a:r>
            <a:r>
              <a:rPr lang="en-US" sz="6000" dirty="0" err="1">
                <a:latin typeface="Tahoma"/>
                <a:cs typeface="Tahoma"/>
              </a:rPr>
              <a:t>X</a:t>
            </a:r>
            <a:r>
              <a:rPr lang="en-US" sz="6000" dirty="0">
                <a:latin typeface="Tahoma"/>
                <a:cs typeface="Tahoma"/>
              </a:rPr>
              <a:t>/Z + x</a:t>
            </a:r>
            <a:r>
              <a:rPr lang="en-US" sz="6000" baseline="-25000" dirty="0">
                <a:latin typeface="Tahoma"/>
                <a:cs typeface="Tahoma"/>
              </a:rPr>
              <a:t>0</a:t>
            </a:r>
          </a:p>
          <a:p>
            <a:r>
              <a:rPr lang="en-US" sz="6000" dirty="0">
                <a:latin typeface="Tahoma"/>
                <a:cs typeface="Tahoma"/>
              </a:rPr>
              <a:t>Y = </a:t>
            </a:r>
            <a:r>
              <a:rPr lang="en-US" sz="6000" dirty="0" err="1">
                <a:latin typeface="Symbol" charset="2"/>
                <a:cs typeface="Symbol" charset="2"/>
              </a:rPr>
              <a:t>b</a:t>
            </a:r>
            <a:r>
              <a:rPr lang="en-US" sz="6000" dirty="0" err="1">
                <a:latin typeface="Tahoma"/>
                <a:cs typeface="Tahoma"/>
              </a:rPr>
              <a:t>Y</a:t>
            </a:r>
            <a:r>
              <a:rPr lang="en-US" sz="6000" dirty="0">
                <a:latin typeface="Tahoma"/>
                <a:cs typeface="Tahoma"/>
              </a:rPr>
              <a:t>/Z + y</a:t>
            </a:r>
            <a:r>
              <a:rPr lang="en-US" sz="6000" baseline="-25000" dirty="0">
                <a:latin typeface="Tahoma"/>
                <a:cs typeface="Tahoma"/>
              </a:rPr>
              <a:t>0</a:t>
            </a:r>
          </a:p>
        </p:txBody>
      </p:sp>
    </p:spTree>
    <p:extLst>
      <p:ext uri="{BB962C8B-B14F-4D97-AF65-F5344CB8AC3E}">
        <p14:creationId xmlns:p14="http://schemas.microsoft.com/office/powerpoint/2010/main" val="94932519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r>
              <a:rPr lang="en-US"/>
              <a:t>Computer Vision, Robert Pless</a:t>
            </a:r>
          </a:p>
        </p:txBody>
      </p:sp>
      <p:sp>
        <p:nvSpPr>
          <p:cNvPr id="762882" name="Rectangle 2"/>
          <p:cNvSpPr>
            <a:spLocks noGrp="1" noChangeArrowheads="1"/>
          </p:cNvSpPr>
          <p:nvPr>
            <p:ph type="title"/>
          </p:nvPr>
        </p:nvSpPr>
        <p:spPr/>
        <p:txBody>
          <a:bodyPr/>
          <a:lstStyle/>
          <a:p>
            <a:r>
              <a:rPr lang="en-US"/>
              <a:t>Intrinsic Camera Parameters</a:t>
            </a:r>
          </a:p>
        </p:txBody>
      </p:sp>
      <p:grpSp>
        <p:nvGrpSpPr>
          <p:cNvPr id="762885" name="Group 5"/>
          <p:cNvGrpSpPr>
            <a:grpSpLocks/>
          </p:cNvGrpSpPr>
          <p:nvPr/>
        </p:nvGrpSpPr>
        <p:grpSpPr bwMode="auto">
          <a:xfrm>
            <a:off x="5273677" y="3115921"/>
            <a:ext cx="12801600" cy="6147782"/>
            <a:chOff x="707" y="1123"/>
            <a:chExt cx="4688" cy="2577"/>
          </a:xfrm>
        </p:grpSpPr>
        <p:sp>
          <p:nvSpPr>
            <p:cNvPr id="762886" name="Rectangle 6"/>
            <p:cNvSpPr>
              <a:spLocks noChangeArrowheads="1"/>
            </p:cNvSpPr>
            <p:nvPr/>
          </p:nvSpPr>
          <p:spPr bwMode="auto">
            <a:xfrm>
              <a:off x="707" y="1847"/>
              <a:ext cx="2912" cy="426"/>
            </a:xfrm>
            <a:prstGeom prst="rect">
              <a:avLst/>
            </a:prstGeom>
            <a:solidFill>
              <a:srgbClr val="89B9FF"/>
            </a:solidFill>
            <a:ln w="9525" algn="ctr">
              <a:solidFill>
                <a:schemeClr val="tx1"/>
              </a:solidFill>
              <a:miter lim="800000"/>
              <a:headEnd type="none" w="lg" len="lg"/>
              <a:tailEnd type="none" w="lg" len="lg"/>
            </a:ln>
            <a:effectLst/>
          </p:spPr>
          <p:txBody>
            <a:bodyPr anchor="ctr">
              <a:spAutoFit/>
            </a:bodyPr>
            <a:lstStyle/>
            <a:p>
              <a:endParaRPr lang="en-US" sz="6000"/>
            </a:p>
          </p:txBody>
        </p:sp>
        <p:sp>
          <p:nvSpPr>
            <p:cNvPr id="762887" name="Oval 7"/>
            <p:cNvSpPr>
              <a:spLocks noChangeArrowheads="1"/>
            </p:cNvSpPr>
            <p:nvPr/>
          </p:nvSpPr>
          <p:spPr bwMode="auto">
            <a:xfrm>
              <a:off x="2644" y="1985"/>
              <a:ext cx="95" cy="599"/>
            </a:xfrm>
            <a:prstGeom prst="ellipse">
              <a:avLst/>
            </a:prstGeom>
            <a:solidFill>
              <a:srgbClr val="B4ECB4"/>
            </a:solidFill>
            <a:ln w="9525" algn="ctr">
              <a:solidFill>
                <a:schemeClr val="tx1"/>
              </a:solidFill>
              <a:round/>
              <a:headEnd type="none" w="lg" len="lg"/>
              <a:tailEnd type="none" w="lg" len="lg"/>
            </a:ln>
            <a:effectLst/>
          </p:spPr>
          <p:txBody>
            <a:bodyPr wrap="none" anchor="ctr">
              <a:spAutoFit/>
            </a:bodyPr>
            <a:lstStyle/>
            <a:p>
              <a:endParaRPr lang="en-US" sz="6000"/>
            </a:p>
          </p:txBody>
        </p:sp>
        <p:sp>
          <p:nvSpPr>
            <p:cNvPr id="762888" name="Oval 8"/>
            <p:cNvSpPr>
              <a:spLocks noChangeArrowheads="1"/>
            </p:cNvSpPr>
            <p:nvPr/>
          </p:nvSpPr>
          <p:spPr bwMode="auto">
            <a:xfrm>
              <a:off x="1540" y="1963"/>
              <a:ext cx="150" cy="599"/>
            </a:xfrm>
            <a:prstGeom prst="ellipse">
              <a:avLst/>
            </a:prstGeom>
            <a:solidFill>
              <a:schemeClr val="accent1"/>
            </a:solidFill>
            <a:ln w="9525" algn="ctr">
              <a:solidFill>
                <a:schemeClr val="tx1"/>
              </a:solidFill>
              <a:round/>
              <a:headEnd type="none" w="lg" len="lg"/>
              <a:tailEnd type="none" w="lg" len="lg"/>
            </a:ln>
            <a:effectLst/>
          </p:spPr>
          <p:txBody>
            <a:bodyPr anchor="ctr">
              <a:spAutoFit/>
            </a:bodyPr>
            <a:lstStyle/>
            <a:p>
              <a:endParaRPr lang="en-US" sz="6000"/>
            </a:p>
          </p:txBody>
        </p:sp>
        <p:sp>
          <p:nvSpPr>
            <p:cNvPr id="762889" name="Rectangle 9"/>
            <p:cNvSpPr>
              <a:spLocks noChangeArrowheads="1"/>
            </p:cNvSpPr>
            <p:nvPr/>
          </p:nvSpPr>
          <p:spPr bwMode="auto">
            <a:xfrm rot="1081139">
              <a:off x="2476" y="1980"/>
              <a:ext cx="40" cy="426"/>
            </a:xfrm>
            <a:prstGeom prst="rect">
              <a:avLst/>
            </a:prstGeom>
            <a:solidFill>
              <a:schemeClr val="accent1"/>
            </a:solidFill>
            <a:ln w="9525" algn="ctr">
              <a:solidFill>
                <a:schemeClr val="tx1"/>
              </a:solidFill>
              <a:miter lim="800000"/>
              <a:headEnd type="none" w="lg" len="lg"/>
              <a:tailEnd type="none" w="lg" len="lg"/>
            </a:ln>
            <a:effectLst/>
          </p:spPr>
          <p:txBody>
            <a:bodyPr anchor="ctr">
              <a:spAutoFit/>
            </a:bodyPr>
            <a:lstStyle/>
            <a:p>
              <a:endParaRPr lang="en-US" sz="6000"/>
            </a:p>
          </p:txBody>
        </p:sp>
        <p:sp>
          <p:nvSpPr>
            <p:cNvPr id="762890" name="Line 10"/>
            <p:cNvSpPr>
              <a:spLocks noChangeShapeType="1"/>
            </p:cNvSpPr>
            <p:nvPr/>
          </p:nvSpPr>
          <p:spPr bwMode="auto">
            <a:xfrm>
              <a:off x="1628" y="1540"/>
              <a:ext cx="839" cy="614"/>
            </a:xfrm>
            <a:prstGeom prst="line">
              <a:avLst/>
            </a:prstGeom>
            <a:noFill/>
            <a:ln w="9525">
              <a:solidFill>
                <a:schemeClr val="tx1"/>
              </a:solidFill>
              <a:round/>
              <a:headEnd type="none" w="lg" len="lg"/>
              <a:tailEnd type="none" w="lg" len="lg"/>
            </a:ln>
            <a:effectLst/>
          </p:spPr>
          <p:txBody>
            <a:bodyPr wrap="none" anchor="ctr">
              <a:spAutoFit/>
            </a:bodyPr>
            <a:lstStyle/>
            <a:p>
              <a:endParaRPr lang="en-US" sz="6000"/>
            </a:p>
          </p:txBody>
        </p:sp>
        <p:sp>
          <p:nvSpPr>
            <p:cNvPr id="762891" name="Line 11"/>
            <p:cNvSpPr>
              <a:spLocks noChangeShapeType="1"/>
            </p:cNvSpPr>
            <p:nvPr/>
          </p:nvSpPr>
          <p:spPr bwMode="auto">
            <a:xfrm flipV="1">
              <a:off x="1628" y="2154"/>
              <a:ext cx="845" cy="845"/>
            </a:xfrm>
            <a:prstGeom prst="line">
              <a:avLst/>
            </a:prstGeom>
            <a:noFill/>
            <a:ln w="9525">
              <a:solidFill>
                <a:schemeClr val="tx1"/>
              </a:solidFill>
              <a:round/>
              <a:headEnd type="none" w="lg" len="lg"/>
              <a:tailEnd type="none" w="lg" len="lg"/>
            </a:ln>
            <a:effectLst/>
          </p:spPr>
          <p:txBody>
            <a:bodyPr wrap="none" anchor="ctr">
              <a:spAutoFit/>
            </a:bodyPr>
            <a:lstStyle/>
            <a:p>
              <a:endParaRPr lang="en-US" sz="6000"/>
            </a:p>
          </p:txBody>
        </p:sp>
        <p:sp>
          <p:nvSpPr>
            <p:cNvPr id="762892" name="Text Box 12"/>
            <p:cNvSpPr txBox="1">
              <a:spLocks noChangeArrowheads="1"/>
            </p:cNvSpPr>
            <p:nvPr/>
          </p:nvSpPr>
          <p:spPr bwMode="auto">
            <a:xfrm>
              <a:off x="2834" y="1972"/>
              <a:ext cx="610" cy="555"/>
            </a:xfrm>
            <a:prstGeom prst="rect">
              <a:avLst/>
            </a:prstGeom>
            <a:noFill/>
            <a:ln w="9525" algn="ctr">
              <a:noFill/>
              <a:miter lim="800000"/>
              <a:headEnd type="none" w="lg" len="lg"/>
              <a:tailEnd type="none" w="lg" len="lg"/>
            </a:ln>
            <a:effectLst/>
          </p:spPr>
          <p:txBody>
            <a:bodyPr wrap="none">
              <a:spAutoFit/>
            </a:bodyPr>
            <a:lstStyle/>
            <a:p>
              <a:pPr algn="ctr"/>
              <a:r>
                <a:rPr lang="en-US" sz="4000">
                  <a:latin typeface="Arial" pitchFamily="34" charset="0"/>
                </a:rPr>
                <a:t>cheap</a:t>
              </a:r>
            </a:p>
            <a:p>
              <a:pPr algn="ctr"/>
              <a:r>
                <a:rPr lang="en-US" sz="4000">
                  <a:latin typeface="Arial" pitchFamily="34" charset="0"/>
                </a:rPr>
                <a:t>glue</a:t>
              </a:r>
            </a:p>
          </p:txBody>
        </p:sp>
        <p:sp>
          <p:nvSpPr>
            <p:cNvPr id="762893" name="Text Box 13"/>
            <p:cNvSpPr txBox="1">
              <a:spLocks noChangeArrowheads="1"/>
            </p:cNvSpPr>
            <p:nvPr/>
          </p:nvSpPr>
          <p:spPr bwMode="auto">
            <a:xfrm>
              <a:off x="1982" y="1123"/>
              <a:ext cx="1664" cy="297"/>
            </a:xfrm>
            <a:prstGeom prst="rect">
              <a:avLst/>
            </a:prstGeom>
            <a:noFill/>
            <a:ln w="9525" algn="ctr">
              <a:noFill/>
              <a:miter lim="800000"/>
              <a:headEnd type="none" w="lg" len="lg"/>
              <a:tailEnd type="none" w="lg" len="lg"/>
            </a:ln>
            <a:effectLst/>
          </p:spPr>
          <p:txBody>
            <a:bodyPr wrap="none">
              <a:spAutoFit/>
            </a:bodyPr>
            <a:lstStyle/>
            <a:p>
              <a:pPr algn="ctr"/>
              <a:r>
                <a:rPr lang="en-US" sz="4000">
                  <a:latin typeface="Arial" pitchFamily="34" charset="0"/>
                </a:rPr>
                <a:t>cheap CMOS chip</a:t>
              </a:r>
            </a:p>
          </p:txBody>
        </p:sp>
        <p:sp>
          <p:nvSpPr>
            <p:cNvPr id="762894" name="Rectangle 14"/>
            <p:cNvSpPr>
              <a:spLocks noChangeArrowheads="1"/>
            </p:cNvSpPr>
            <p:nvPr/>
          </p:nvSpPr>
          <p:spPr bwMode="auto">
            <a:xfrm>
              <a:off x="763" y="1361"/>
              <a:ext cx="1038" cy="297"/>
            </a:xfrm>
            <a:prstGeom prst="rect">
              <a:avLst/>
            </a:prstGeom>
            <a:noFill/>
            <a:ln w="9525" algn="ctr">
              <a:noFill/>
              <a:miter lim="800000"/>
              <a:headEnd type="none" w="lg" len="lg"/>
              <a:tailEnd type="none" w="lg" len="lg"/>
            </a:ln>
            <a:effectLst/>
          </p:spPr>
          <p:txBody>
            <a:bodyPr wrap="none">
              <a:spAutoFit/>
            </a:bodyPr>
            <a:lstStyle/>
            <a:p>
              <a:pPr algn="ctr"/>
              <a:r>
                <a:rPr lang="en-US" sz="4000">
                  <a:latin typeface="Arial" pitchFamily="34" charset="0"/>
                </a:rPr>
                <a:t>cheap lens</a:t>
              </a:r>
            </a:p>
          </p:txBody>
        </p:sp>
        <p:pic>
          <p:nvPicPr>
            <p:cNvPr id="762895" name="Picture 15" descr="tilted30"/>
            <p:cNvPicPr>
              <a:picLocks noChangeAspect="1" noChangeArrowheads="1"/>
            </p:cNvPicPr>
            <p:nvPr/>
          </p:nvPicPr>
          <p:blipFill>
            <a:blip r:embed="rId2" cstate="print"/>
            <a:srcRect l="9393" r="8415"/>
            <a:stretch>
              <a:fillRect/>
            </a:stretch>
          </p:blipFill>
          <p:spPr bwMode="auto">
            <a:xfrm>
              <a:off x="3715" y="1603"/>
              <a:ext cx="1680" cy="1535"/>
            </a:xfrm>
            <a:prstGeom prst="rect">
              <a:avLst/>
            </a:prstGeom>
            <a:noFill/>
          </p:spPr>
        </p:pic>
        <p:sp>
          <p:nvSpPr>
            <p:cNvPr id="762896" name="Rectangle 16"/>
            <p:cNvSpPr>
              <a:spLocks noChangeArrowheads="1"/>
            </p:cNvSpPr>
            <p:nvPr/>
          </p:nvSpPr>
          <p:spPr bwMode="auto">
            <a:xfrm>
              <a:off x="4209" y="1405"/>
              <a:ext cx="611" cy="297"/>
            </a:xfrm>
            <a:prstGeom prst="rect">
              <a:avLst/>
            </a:prstGeom>
            <a:noFill/>
            <a:ln w="9525" algn="ctr">
              <a:noFill/>
              <a:miter lim="800000"/>
              <a:headEnd type="none" w="lg" len="lg"/>
              <a:tailEnd type="none" w="lg" len="lg"/>
            </a:ln>
            <a:effectLst/>
          </p:spPr>
          <p:txBody>
            <a:bodyPr wrap="none">
              <a:spAutoFit/>
            </a:bodyPr>
            <a:lstStyle/>
            <a:p>
              <a:pPr algn="ctr"/>
              <a:r>
                <a:rPr lang="en-US" sz="4000">
                  <a:latin typeface="Arial" pitchFamily="34" charset="0"/>
                </a:rPr>
                <a:t>image</a:t>
              </a:r>
            </a:p>
          </p:txBody>
        </p:sp>
        <p:sp>
          <p:nvSpPr>
            <p:cNvPr id="762897" name="Rectangle 17"/>
            <p:cNvSpPr>
              <a:spLocks noChangeArrowheads="1"/>
            </p:cNvSpPr>
            <p:nvPr/>
          </p:nvSpPr>
          <p:spPr bwMode="auto">
            <a:xfrm>
              <a:off x="1335" y="3403"/>
              <a:ext cx="1321" cy="297"/>
            </a:xfrm>
            <a:prstGeom prst="rect">
              <a:avLst/>
            </a:prstGeom>
            <a:noFill/>
            <a:ln w="9525" algn="ctr">
              <a:noFill/>
              <a:miter lim="800000"/>
              <a:headEnd type="none" w="lg" len="lg"/>
              <a:tailEnd type="none" w="lg" len="lg"/>
            </a:ln>
            <a:effectLst/>
          </p:spPr>
          <p:txBody>
            <a:bodyPr wrap="none">
              <a:spAutoFit/>
            </a:bodyPr>
            <a:lstStyle/>
            <a:p>
              <a:pPr algn="ctr"/>
              <a:r>
                <a:rPr lang="en-US" sz="4000">
                  <a:latin typeface="Arial" pitchFamily="34" charset="0"/>
                </a:rPr>
                <a:t>cheap camera</a:t>
              </a:r>
            </a:p>
          </p:txBody>
        </p:sp>
      </p:grpSp>
      <p:sp>
        <p:nvSpPr>
          <p:cNvPr id="19" name="Rectangle 4"/>
          <p:cNvSpPr>
            <a:spLocks noChangeArrowheads="1"/>
          </p:cNvSpPr>
          <p:nvPr/>
        </p:nvSpPr>
        <p:spPr bwMode="auto">
          <a:xfrm>
            <a:off x="14782800" y="10515600"/>
            <a:ext cx="6553200" cy="3785652"/>
          </a:xfrm>
          <a:prstGeom prst="rect">
            <a:avLst/>
          </a:prstGeom>
          <a:noFill/>
          <a:ln w="9525">
            <a:noFill/>
            <a:miter lim="800000"/>
            <a:headEnd/>
            <a:tailEnd/>
          </a:ln>
          <a:effectLst/>
        </p:spPr>
        <p:txBody>
          <a:bodyPr wrap="square">
            <a:spAutoFit/>
          </a:bodyPr>
          <a:lstStyle/>
          <a:p>
            <a:r>
              <a:rPr lang="en-US" sz="6000" dirty="0">
                <a:latin typeface="Tahoma"/>
                <a:cs typeface="Tahoma"/>
              </a:rPr>
              <a:t>Ugly relationship between (X,Y,Z) and (</a:t>
            </a:r>
            <a:r>
              <a:rPr lang="en-US" sz="6000" dirty="0" err="1">
                <a:latin typeface="Tahoma"/>
                <a:cs typeface="Tahoma"/>
              </a:rPr>
              <a:t>x,y</a:t>
            </a:r>
            <a:r>
              <a:rPr lang="en-US" sz="6000" dirty="0">
                <a:latin typeface="Tahoma"/>
                <a:cs typeface="Tahoma"/>
              </a:rPr>
              <a:t>).</a:t>
            </a:r>
            <a:endParaRPr lang="en-US" sz="6000" baseline="-25000" dirty="0">
              <a:latin typeface="Tahoma"/>
              <a:cs typeface="Tahoma"/>
            </a:endParaRPr>
          </a:p>
        </p:txBody>
      </p:sp>
      <p:sp>
        <p:nvSpPr>
          <p:cNvPr id="20" name="Rectangle 4"/>
          <p:cNvSpPr>
            <a:spLocks noChangeArrowheads="1"/>
          </p:cNvSpPr>
          <p:nvPr/>
        </p:nvSpPr>
        <p:spPr bwMode="auto">
          <a:xfrm>
            <a:off x="3657600" y="9601201"/>
            <a:ext cx="17068800" cy="2862322"/>
          </a:xfrm>
          <a:prstGeom prst="rect">
            <a:avLst/>
          </a:prstGeom>
          <a:noFill/>
          <a:ln w="9525">
            <a:noFill/>
            <a:miter lim="800000"/>
            <a:headEnd/>
            <a:tailEnd/>
          </a:ln>
          <a:effectLst/>
        </p:spPr>
        <p:txBody>
          <a:bodyPr>
            <a:spAutoFit/>
          </a:bodyPr>
          <a:lstStyle/>
          <a:p>
            <a:endParaRPr lang="en-US" sz="6000" dirty="0">
              <a:latin typeface="Tahoma"/>
              <a:cs typeface="Tahoma"/>
            </a:endParaRPr>
          </a:p>
          <a:p>
            <a:r>
              <a:rPr lang="en-US" sz="6000" dirty="0">
                <a:latin typeface="Tahoma"/>
                <a:cs typeface="Tahoma"/>
              </a:rPr>
              <a:t>x = </a:t>
            </a:r>
            <a:r>
              <a:rPr lang="en-US" sz="6000" dirty="0" err="1">
                <a:latin typeface="Symbol" charset="2"/>
                <a:cs typeface="Symbol" charset="2"/>
              </a:rPr>
              <a:t>a</a:t>
            </a:r>
            <a:r>
              <a:rPr lang="en-US" sz="6000" dirty="0" err="1">
                <a:latin typeface="Tahoma"/>
                <a:cs typeface="Tahoma"/>
              </a:rPr>
              <a:t>X</a:t>
            </a:r>
            <a:r>
              <a:rPr lang="en-US" sz="6000" dirty="0">
                <a:latin typeface="Tahoma"/>
                <a:cs typeface="Tahoma"/>
              </a:rPr>
              <a:t>/Z – </a:t>
            </a:r>
            <a:r>
              <a:rPr lang="en-US" sz="6000" dirty="0">
                <a:latin typeface="Symbol" charset="2"/>
                <a:cs typeface="Symbol" charset="2"/>
              </a:rPr>
              <a:t>a</a:t>
            </a:r>
            <a:r>
              <a:rPr lang="en-US" sz="6000" dirty="0">
                <a:latin typeface="Tahoma"/>
                <a:cs typeface="Tahoma"/>
              </a:rPr>
              <a:t> cot(</a:t>
            </a:r>
            <a:r>
              <a:rPr lang="en-US" sz="6000" dirty="0">
                <a:latin typeface="Symbol" charset="2"/>
                <a:cs typeface="Symbol" charset="2"/>
              </a:rPr>
              <a:t>q</a:t>
            </a:r>
            <a:r>
              <a:rPr lang="en-US" sz="6000" dirty="0">
                <a:latin typeface="Tahoma"/>
                <a:cs typeface="Tahoma"/>
              </a:rPr>
              <a:t>) Y/Z + x</a:t>
            </a:r>
            <a:r>
              <a:rPr lang="en-US" sz="6000" baseline="-25000" dirty="0">
                <a:latin typeface="Tahoma"/>
                <a:cs typeface="Tahoma"/>
              </a:rPr>
              <a:t>0</a:t>
            </a:r>
          </a:p>
          <a:p>
            <a:r>
              <a:rPr lang="en-US" sz="6000" dirty="0">
                <a:latin typeface="Tahoma"/>
                <a:cs typeface="Tahoma"/>
              </a:rPr>
              <a:t>y =           </a:t>
            </a:r>
            <a:r>
              <a:rPr lang="en-US" sz="6000" dirty="0">
                <a:latin typeface="Symbol" charset="2"/>
                <a:cs typeface="Symbol" charset="2"/>
              </a:rPr>
              <a:t>b</a:t>
            </a:r>
            <a:r>
              <a:rPr lang="en-US" sz="6000" dirty="0">
                <a:latin typeface="Tahoma"/>
                <a:cs typeface="Tahoma"/>
              </a:rPr>
              <a:t>/sin(</a:t>
            </a:r>
            <a:r>
              <a:rPr lang="en-US" sz="6000" dirty="0">
                <a:latin typeface="Symbol" charset="2"/>
                <a:cs typeface="Symbol" charset="2"/>
              </a:rPr>
              <a:t>q</a:t>
            </a:r>
            <a:r>
              <a:rPr lang="en-US" sz="6000" dirty="0">
                <a:latin typeface="Tahoma"/>
                <a:cs typeface="Tahoma"/>
              </a:rPr>
              <a:t>) Y/Z + y</a:t>
            </a:r>
            <a:r>
              <a:rPr lang="en-US" sz="6000" baseline="-25000" dirty="0">
                <a:latin typeface="Tahoma"/>
                <a:cs typeface="Tahoma"/>
              </a:rPr>
              <a:t>0</a:t>
            </a:r>
          </a:p>
        </p:txBody>
      </p:sp>
    </p:spTree>
    <p:extLst>
      <p:ext uri="{BB962C8B-B14F-4D97-AF65-F5344CB8AC3E}">
        <p14:creationId xmlns:p14="http://schemas.microsoft.com/office/powerpoint/2010/main" val="36628527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7924800" y="2743201"/>
            <a:ext cx="9144000" cy="3743326"/>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7315201" y="6496051"/>
            <a:ext cx="10115550" cy="7219950"/>
          </a:xfrm>
          <a:prstGeom prst="rect">
            <a:avLst/>
          </a:prstGeom>
          <a:noFill/>
          <a:ln w="9525">
            <a:noFill/>
            <a:miter lim="800000"/>
            <a:headEnd/>
            <a:tailEnd/>
          </a:ln>
        </p:spPr>
      </p:pic>
      <p:sp>
        <p:nvSpPr>
          <p:cNvPr id="36868" name="Title 1"/>
          <p:cNvSpPr>
            <a:spLocks noGrp="1"/>
          </p:cNvSpPr>
          <p:nvPr>
            <p:ph type="title"/>
          </p:nvPr>
        </p:nvSpPr>
        <p:spPr/>
        <p:txBody>
          <a:bodyPr/>
          <a:lstStyle/>
          <a:p>
            <a:r>
              <a:rPr lang="en-US"/>
              <a:t>Specifying an object model</a:t>
            </a:r>
          </a:p>
        </p:txBody>
      </p:sp>
      <p:sp>
        <p:nvSpPr>
          <p:cNvPr id="36869" name="Content Placeholder 4"/>
          <p:cNvSpPr>
            <a:spLocks noGrp="1"/>
          </p:cNvSpPr>
          <p:nvPr>
            <p:ph idx="1"/>
          </p:nvPr>
        </p:nvSpPr>
        <p:spPr>
          <a:xfrm>
            <a:off x="3962400" y="1981200"/>
            <a:ext cx="16459200" cy="1219200"/>
          </a:xfrm>
        </p:spPr>
        <p:txBody>
          <a:bodyPr/>
          <a:lstStyle/>
          <a:p>
            <a:pPr marL="1028700" indent="-1028700">
              <a:buNone/>
            </a:pPr>
            <a:r>
              <a:rPr lang="en-US"/>
              <a:t>3.	Hybrid template/parts model</a:t>
            </a:r>
          </a:p>
        </p:txBody>
      </p:sp>
      <p:sp>
        <p:nvSpPr>
          <p:cNvPr id="36870" name="TextBox 7"/>
          <p:cNvSpPr txBox="1">
            <a:spLocks noChangeArrowheads="1"/>
          </p:cNvSpPr>
          <p:nvPr/>
        </p:nvSpPr>
        <p:spPr bwMode="auto">
          <a:xfrm>
            <a:off x="4876800" y="3657601"/>
            <a:ext cx="2364750"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Detections</a:t>
            </a:r>
          </a:p>
        </p:txBody>
      </p:sp>
      <p:sp>
        <p:nvSpPr>
          <p:cNvPr id="36871" name="TextBox 8"/>
          <p:cNvSpPr txBox="1">
            <a:spLocks noChangeArrowheads="1"/>
          </p:cNvSpPr>
          <p:nvPr/>
        </p:nvSpPr>
        <p:spPr bwMode="auto">
          <a:xfrm>
            <a:off x="3048001" y="9448801"/>
            <a:ext cx="4767459" cy="646331"/>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3600" b="0" kern="1200">
                <a:solidFill>
                  <a:prstClr val="black"/>
                </a:solidFill>
                <a:latin typeface="Arial" charset="0"/>
              </a:rPr>
              <a:t>Template Visualization</a:t>
            </a:r>
          </a:p>
        </p:txBody>
      </p:sp>
      <p:sp>
        <p:nvSpPr>
          <p:cNvPr id="36872" name="TextBox 9"/>
          <p:cNvSpPr txBox="1">
            <a:spLocks noChangeArrowheads="1"/>
          </p:cNvSpPr>
          <p:nvPr/>
        </p:nvSpPr>
        <p:spPr bwMode="auto">
          <a:xfrm>
            <a:off x="17316450" y="13163551"/>
            <a:ext cx="3575018" cy="461665"/>
          </a:xfrm>
          <a:prstGeom prst="rect">
            <a:avLst/>
          </a:prstGeom>
          <a:noFill/>
          <a:ln w="9525">
            <a:noFill/>
            <a:miter lim="800000"/>
            <a:headEnd/>
            <a:tailEnd/>
          </a:ln>
        </p:spPr>
        <p:txBody>
          <a:bodyPr wrap="none">
            <a:spAutoFit/>
          </a:bodyPr>
          <a:lstStyle/>
          <a:p>
            <a:pPr algn="l" defTabSz="1828800" fontAlgn="base" hangingPunct="1">
              <a:spcBef>
                <a:spcPct val="0"/>
              </a:spcBef>
              <a:spcAft>
                <a:spcPct val="0"/>
              </a:spcAft>
            </a:pPr>
            <a:r>
              <a:rPr lang="en-US" sz="2400" b="0" kern="1200" dirty="0" err="1">
                <a:solidFill>
                  <a:prstClr val="black"/>
                </a:solidFill>
                <a:latin typeface="Arial" charset="0"/>
              </a:rPr>
              <a:t>Felzenszwalb</a:t>
            </a:r>
            <a:r>
              <a:rPr lang="en-US" sz="2400" b="0" kern="1200" dirty="0">
                <a:solidFill>
                  <a:prstClr val="black"/>
                </a:solidFill>
                <a:latin typeface="Arial" charset="0"/>
              </a:rPr>
              <a:t> et al. 2008</a:t>
            </a:r>
          </a:p>
        </p:txBody>
      </p:sp>
    </p:spTree>
    <p:extLst>
      <p:ext uri="{BB962C8B-B14F-4D97-AF65-F5344CB8AC3E}">
        <p14:creationId xmlns:p14="http://schemas.microsoft.com/office/powerpoint/2010/main" val="30412724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sp>
        <p:nvSpPr>
          <p:cNvPr id="757762" name="Rectangle 2"/>
          <p:cNvSpPr>
            <a:spLocks noGrp="1" noChangeArrowheads="1"/>
          </p:cNvSpPr>
          <p:nvPr>
            <p:ph type="title"/>
          </p:nvPr>
        </p:nvSpPr>
        <p:spPr/>
        <p:txBody>
          <a:bodyPr/>
          <a:lstStyle/>
          <a:p>
            <a:r>
              <a:rPr lang="en-US"/>
              <a:t>Homogeneous Coordinates</a:t>
            </a:r>
          </a:p>
        </p:txBody>
      </p:sp>
      <p:sp>
        <p:nvSpPr>
          <p:cNvPr id="757763" name="Rectangle 3"/>
          <p:cNvSpPr>
            <a:spLocks noGrp="1" noChangeArrowheads="1"/>
          </p:cNvSpPr>
          <p:nvPr>
            <p:ph type="body" idx="1"/>
          </p:nvPr>
        </p:nvSpPr>
        <p:spPr>
          <a:xfrm>
            <a:off x="3352800" y="3352800"/>
            <a:ext cx="17526000" cy="8229600"/>
          </a:xfrm>
        </p:spPr>
        <p:txBody>
          <a:bodyPr>
            <a:normAutofit fontScale="77500" lnSpcReduction="20000"/>
          </a:bodyPr>
          <a:lstStyle/>
          <a:p>
            <a:pPr>
              <a:lnSpc>
                <a:spcPct val="80000"/>
              </a:lnSpc>
            </a:pPr>
            <a:r>
              <a:rPr lang="en-US" dirty="0"/>
              <a:t>Represent 2d point using 3 numbers, instead of the usual 2 numbers.</a:t>
            </a:r>
          </a:p>
          <a:p>
            <a:pPr>
              <a:lnSpc>
                <a:spcPct val="80000"/>
              </a:lnSpc>
            </a:pPr>
            <a:endParaRPr lang="en-US" dirty="0"/>
          </a:p>
          <a:p>
            <a:pPr>
              <a:lnSpc>
                <a:spcPct val="80000"/>
              </a:lnSpc>
            </a:pPr>
            <a:r>
              <a:rPr lang="en-US" dirty="0"/>
              <a:t>Mapping 2d</a:t>
            </a:r>
            <a:r>
              <a:rPr lang="en-US" dirty="0">
                <a:sym typeface="Wingdings" pitchFamily="2" charset="2"/>
              </a:rPr>
              <a:t> 2d homogeneous:</a:t>
            </a:r>
          </a:p>
          <a:p>
            <a:pPr lvl="1">
              <a:lnSpc>
                <a:spcPct val="80000"/>
              </a:lnSpc>
            </a:pPr>
            <a:r>
              <a:rPr lang="en-US" dirty="0">
                <a:sym typeface="Wingdings" pitchFamily="2" charset="2"/>
              </a:rPr>
              <a:t>(</a:t>
            </a:r>
            <a:r>
              <a:rPr lang="en-US" dirty="0" err="1">
                <a:sym typeface="Wingdings" pitchFamily="2" charset="2"/>
              </a:rPr>
              <a:t>x,y</a:t>
            </a:r>
            <a:r>
              <a:rPr lang="en-US" dirty="0">
                <a:sym typeface="Wingdings" pitchFamily="2" charset="2"/>
              </a:rPr>
              <a:t>)  (x,y,1)</a:t>
            </a:r>
          </a:p>
          <a:p>
            <a:pPr lvl="1">
              <a:lnSpc>
                <a:spcPct val="80000"/>
              </a:lnSpc>
            </a:pPr>
            <a:r>
              <a:rPr lang="en-US" dirty="0">
                <a:sym typeface="Wingdings" pitchFamily="2" charset="2"/>
              </a:rPr>
              <a:t>(</a:t>
            </a:r>
            <a:r>
              <a:rPr lang="en-US" dirty="0" err="1">
                <a:sym typeface="Wingdings" pitchFamily="2" charset="2"/>
              </a:rPr>
              <a:t>x,y</a:t>
            </a:r>
            <a:r>
              <a:rPr lang="en-US" dirty="0">
                <a:sym typeface="Wingdings" pitchFamily="2" charset="2"/>
              </a:rPr>
              <a:t>)  (</a:t>
            </a:r>
            <a:r>
              <a:rPr lang="en-US" dirty="0" err="1">
                <a:sym typeface="Wingdings" pitchFamily="2" charset="2"/>
              </a:rPr>
              <a:t>sx</a:t>
            </a:r>
            <a:r>
              <a:rPr lang="en-US" dirty="0">
                <a:sym typeface="Wingdings" pitchFamily="2" charset="2"/>
              </a:rPr>
              <a:t>, </a:t>
            </a:r>
            <a:r>
              <a:rPr lang="en-US" dirty="0" err="1">
                <a:sym typeface="Wingdings" pitchFamily="2" charset="2"/>
              </a:rPr>
              <a:t>sy</a:t>
            </a:r>
            <a:r>
              <a:rPr lang="en-US" dirty="0">
                <a:sym typeface="Wingdings" pitchFamily="2" charset="2"/>
              </a:rPr>
              <a:t>, s)</a:t>
            </a:r>
          </a:p>
          <a:p>
            <a:pPr>
              <a:lnSpc>
                <a:spcPct val="80000"/>
              </a:lnSpc>
            </a:pPr>
            <a:endParaRPr lang="en-US" dirty="0">
              <a:sym typeface="Wingdings" pitchFamily="2" charset="2"/>
            </a:endParaRPr>
          </a:p>
          <a:p>
            <a:pPr>
              <a:lnSpc>
                <a:spcPct val="80000"/>
              </a:lnSpc>
            </a:pPr>
            <a:r>
              <a:rPr lang="en-US" dirty="0">
                <a:sym typeface="Wingdings" pitchFamily="2" charset="2"/>
              </a:rPr>
              <a:t>Mapping 2d homogeneous to 2d </a:t>
            </a:r>
          </a:p>
          <a:p>
            <a:pPr lvl="1">
              <a:lnSpc>
                <a:spcPct val="80000"/>
              </a:lnSpc>
            </a:pPr>
            <a:r>
              <a:rPr lang="en-US" dirty="0">
                <a:sym typeface="Wingdings" pitchFamily="2" charset="2"/>
              </a:rPr>
              <a:t>(</a:t>
            </a:r>
            <a:r>
              <a:rPr lang="en-US" dirty="0" err="1">
                <a:sym typeface="Wingdings" pitchFamily="2" charset="2"/>
              </a:rPr>
              <a:t>a,b,w</a:t>
            </a:r>
            <a:r>
              <a:rPr lang="en-US" dirty="0">
                <a:sym typeface="Wingdings" pitchFamily="2" charset="2"/>
              </a:rPr>
              <a:t>)  (a/w, b/w)</a:t>
            </a:r>
          </a:p>
          <a:p>
            <a:pPr lvl="1">
              <a:lnSpc>
                <a:spcPct val="80000"/>
              </a:lnSpc>
            </a:pPr>
            <a:endParaRPr lang="en-US" dirty="0">
              <a:sym typeface="Wingdings" pitchFamily="2" charset="2"/>
            </a:endParaRPr>
          </a:p>
          <a:p>
            <a:pPr>
              <a:lnSpc>
                <a:spcPct val="80000"/>
              </a:lnSpc>
            </a:pPr>
            <a:r>
              <a:rPr lang="en-US" dirty="0">
                <a:sym typeface="Wingdings" pitchFamily="2" charset="2"/>
              </a:rPr>
              <a:t>The coordinates of a 3D point (X,Y,Z) </a:t>
            </a:r>
            <a:r>
              <a:rPr lang="en-US" i="1" dirty="0">
                <a:sym typeface="Wingdings" pitchFamily="2" charset="2"/>
              </a:rPr>
              <a:t>*already is*</a:t>
            </a:r>
            <a:r>
              <a:rPr lang="en-US" dirty="0">
                <a:sym typeface="Wingdings" pitchFamily="2" charset="2"/>
              </a:rPr>
              <a:t> the 2D (but homogeneous) coordinates of its projection.</a:t>
            </a:r>
          </a:p>
          <a:p>
            <a:pPr>
              <a:lnSpc>
                <a:spcPct val="80000"/>
              </a:lnSpc>
            </a:pPr>
            <a:endParaRPr lang="en-US" dirty="0">
              <a:sym typeface="Wingdings" pitchFamily="2" charset="2"/>
            </a:endParaRPr>
          </a:p>
          <a:p>
            <a:pPr>
              <a:lnSpc>
                <a:spcPct val="80000"/>
              </a:lnSpc>
            </a:pPr>
            <a:r>
              <a:rPr lang="en-US" dirty="0">
                <a:sym typeface="Wingdings" pitchFamily="2" charset="2"/>
              </a:rPr>
              <a:t>Will make some things simpler and linear.</a:t>
            </a:r>
          </a:p>
          <a:p>
            <a:pPr>
              <a:lnSpc>
                <a:spcPct val="80000"/>
              </a:lnSpc>
            </a:pPr>
            <a:endParaRPr lang="en-US" dirty="0">
              <a:sym typeface="Wingdings" pitchFamily="2" charset="2"/>
            </a:endParaRPr>
          </a:p>
          <a:p>
            <a:pPr>
              <a:lnSpc>
                <a:spcPct val="80000"/>
              </a:lnSpc>
            </a:pPr>
            <a:endParaRPr lang="en-US" dirty="0"/>
          </a:p>
        </p:txBody>
      </p:sp>
    </p:spTree>
    <p:extLst>
      <p:ext uri="{BB962C8B-B14F-4D97-AF65-F5344CB8AC3E}">
        <p14:creationId xmlns:p14="http://schemas.microsoft.com/office/powerpoint/2010/main" val="1462600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4" name="Footer Placeholder 3"/>
          <p:cNvSpPr>
            <a:spLocks noGrp="1"/>
          </p:cNvSpPr>
          <p:nvPr>
            <p:ph type="ftr" sz="quarter" idx="10"/>
          </p:nvPr>
        </p:nvSpPr>
        <p:spPr/>
        <p:txBody>
          <a:bodyPr/>
          <a:lstStyle/>
          <a:p>
            <a:r>
              <a:rPr lang="en-US"/>
              <a:t>Computer Vision, Robert Pless</a:t>
            </a:r>
          </a:p>
        </p:txBody>
      </p:sp>
      <p:graphicFrame>
        <p:nvGraphicFramePr>
          <p:cNvPr id="6" name="Object 6"/>
          <p:cNvGraphicFramePr>
            <a:graphicFrameLocks noChangeAspect="1"/>
          </p:cNvGraphicFramePr>
          <p:nvPr/>
        </p:nvGraphicFramePr>
        <p:xfrm>
          <a:off x="3657600" y="7467600"/>
          <a:ext cx="8229600" cy="3355976"/>
        </p:xfrm>
        <a:graphic>
          <a:graphicData uri="http://schemas.openxmlformats.org/presentationml/2006/ole">
            <mc:AlternateContent xmlns:mc="http://schemas.openxmlformats.org/markup-compatibility/2006">
              <mc:Choice xmlns:v="urn:schemas-microsoft-com:vml" Requires="v">
                <p:oleObj name="Equation" r:id="rId2" imgW="1993680" imgH="812520" progId="Equation.3">
                  <p:embed/>
                </p:oleObj>
              </mc:Choice>
              <mc:Fallback>
                <p:oleObj name="Equation" r:id="rId2" imgW="1993680" imgH="812520" progId="Equation.3">
                  <p:embed/>
                  <p:pic>
                    <p:nvPicPr>
                      <p:cNvPr id="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7467600"/>
                        <a:ext cx="8229600" cy="33559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 name="Object 7"/>
          <p:cNvGraphicFramePr>
            <a:graphicFrameLocks noChangeAspect="1"/>
          </p:cNvGraphicFramePr>
          <p:nvPr/>
        </p:nvGraphicFramePr>
        <p:xfrm>
          <a:off x="14478000" y="7772400"/>
          <a:ext cx="6499224" cy="2936876"/>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0" y="7772400"/>
                        <a:ext cx="6499224" cy="29368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3657600" y="3810001"/>
            <a:ext cx="17068800" cy="2862322"/>
          </a:xfrm>
          <a:prstGeom prst="rect">
            <a:avLst/>
          </a:prstGeom>
          <a:noFill/>
          <a:ln w="9525">
            <a:noFill/>
            <a:miter lim="800000"/>
            <a:headEnd/>
            <a:tailEnd/>
          </a:ln>
          <a:effectLst/>
        </p:spPr>
        <p:txBody>
          <a:bodyPr>
            <a:spAutoFit/>
          </a:bodyPr>
          <a:lstStyle/>
          <a:p>
            <a:endParaRPr lang="en-US" sz="6000" dirty="0">
              <a:latin typeface="Tahoma"/>
              <a:cs typeface="Tahoma"/>
            </a:endParaRPr>
          </a:p>
          <a:p>
            <a:r>
              <a:rPr lang="en-US" sz="6000" dirty="0">
                <a:latin typeface="Tahoma"/>
                <a:cs typeface="Tahoma"/>
              </a:rPr>
              <a:t>x = </a:t>
            </a:r>
            <a:r>
              <a:rPr lang="en-US" sz="6000" dirty="0" err="1">
                <a:latin typeface="Symbol" charset="2"/>
                <a:cs typeface="Symbol" charset="2"/>
              </a:rPr>
              <a:t>a</a:t>
            </a:r>
            <a:r>
              <a:rPr lang="en-US" sz="6000" dirty="0" err="1">
                <a:latin typeface="Tahoma"/>
                <a:cs typeface="Tahoma"/>
              </a:rPr>
              <a:t>X</a:t>
            </a:r>
            <a:r>
              <a:rPr lang="en-US" sz="6000" dirty="0">
                <a:latin typeface="Tahoma"/>
                <a:cs typeface="Tahoma"/>
              </a:rPr>
              <a:t>/Z – </a:t>
            </a:r>
            <a:r>
              <a:rPr lang="en-US" sz="6000" dirty="0">
                <a:latin typeface="Symbol" charset="2"/>
                <a:cs typeface="Symbol" charset="2"/>
              </a:rPr>
              <a:t>a</a:t>
            </a:r>
            <a:r>
              <a:rPr lang="en-US" sz="6000" dirty="0">
                <a:latin typeface="Tahoma"/>
                <a:cs typeface="Tahoma"/>
              </a:rPr>
              <a:t> cot(</a:t>
            </a:r>
            <a:r>
              <a:rPr lang="en-US" sz="6000" dirty="0">
                <a:latin typeface="Symbol" charset="2"/>
                <a:cs typeface="Symbol" charset="2"/>
              </a:rPr>
              <a:t>q</a:t>
            </a:r>
            <a:r>
              <a:rPr lang="en-US" sz="6000" dirty="0">
                <a:latin typeface="Tahoma"/>
                <a:cs typeface="Tahoma"/>
              </a:rPr>
              <a:t>) Y/Z + x</a:t>
            </a:r>
            <a:r>
              <a:rPr lang="en-US" sz="6000" baseline="-25000" dirty="0">
                <a:latin typeface="Tahoma"/>
                <a:cs typeface="Tahoma"/>
              </a:rPr>
              <a:t>0</a:t>
            </a:r>
          </a:p>
          <a:p>
            <a:r>
              <a:rPr lang="en-US" sz="6000" dirty="0">
                <a:latin typeface="Tahoma"/>
                <a:cs typeface="Tahoma"/>
              </a:rPr>
              <a:t>y =           </a:t>
            </a:r>
            <a:r>
              <a:rPr lang="en-US" sz="6000" dirty="0">
                <a:latin typeface="Symbol" charset="2"/>
                <a:cs typeface="Symbol" charset="2"/>
              </a:rPr>
              <a:t>b</a:t>
            </a:r>
            <a:r>
              <a:rPr lang="en-US" sz="6000" dirty="0">
                <a:latin typeface="Tahoma"/>
                <a:cs typeface="Tahoma"/>
              </a:rPr>
              <a:t>/sin(</a:t>
            </a:r>
            <a:r>
              <a:rPr lang="en-US" sz="6000" dirty="0">
                <a:latin typeface="Symbol" charset="2"/>
                <a:cs typeface="Symbol" charset="2"/>
              </a:rPr>
              <a:t>q</a:t>
            </a:r>
            <a:r>
              <a:rPr lang="en-US" sz="6000" dirty="0">
                <a:latin typeface="Tahoma"/>
                <a:cs typeface="Tahoma"/>
              </a:rPr>
              <a:t>) Y/Z + y</a:t>
            </a:r>
            <a:r>
              <a:rPr lang="en-US" sz="6000" baseline="-25000" dirty="0">
                <a:latin typeface="Tahoma"/>
                <a:cs typeface="Tahoma"/>
              </a:rPr>
              <a:t>0</a:t>
            </a:r>
          </a:p>
        </p:txBody>
      </p:sp>
    </p:spTree>
    <p:extLst>
      <p:ext uri="{BB962C8B-B14F-4D97-AF65-F5344CB8AC3E}">
        <p14:creationId xmlns:p14="http://schemas.microsoft.com/office/powerpoint/2010/main" val="412272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0" fill="hold"/>
                                        <p:tgtEl>
                                          <p:spTgt spid="7"/>
                                        </p:tgtEl>
                                        <p:attrNameLst>
                                          <p:attrName>ppt_w</p:attrName>
                                        </p:attrNameLst>
                                      </p:cBhvr>
                                      <p:tavLst>
                                        <p:tav tm="0" fmla="#ppt_w*sin(2.5*pi*$)">
                                          <p:val>
                                            <p:fltVal val="0"/>
                                          </p:val>
                                        </p:tav>
                                        <p:tav tm="100000">
                                          <p:val>
                                            <p:fltVal val="1"/>
                                          </p:val>
                                        </p:tav>
                                      </p:tavLst>
                                    </p:anim>
                                    <p:anim calcmode="lin" valueType="num">
                                      <p:cBhvr>
                                        <p:cTn id="14"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Homogenous Coordinates!</a:t>
            </a:r>
          </a:p>
        </p:txBody>
      </p:sp>
      <p:sp>
        <p:nvSpPr>
          <p:cNvPr id="3" name="Content Placeholder 2"/>
          <p:cNvSpPr>
            <a:spLocks noGrp="1"/>
          </p:cNvSpPr>
          <p:nvPr>
            <p:ph idx="1"/>
          </p:nvPr>
        </p:nvSpPr>
        <p:spPr/>
        <p:txBody>
          <a:bodyPr/>
          <a:lstStyle/>
          <a:p>
            <a:r>
              <a:rPr lang="en-US" dirty="0"/>
              <a:t>Equation of a line on the plane?</a:t>
            </a:r>
          </a:p>
          <a:p>
            <a:endParaRPr lang="en-US" dirty="0"/>
          </a:p>
          <a:p>
            <a:r>
              <a:rPr lang="en-US" dirty="0"/>
              <a:t>Equation of a plane through the origin in 3D?</a:t>
            </a:r>
          </a:p>
        </p:txBody>
      </p:sp>
      <p:sp>
        <p:nvSpPr>
          <p:cNvPr id="4" name="Footer Placeholder 3"/>
          <p:cNvSpPr>
            <a:spLocks noGrp="1"/>
          </p:cNvSpPr>
          <p:nvPr>
            <p:ph type="ftr" sz="quarter" idx="10"/>
          </p:nvPr>
        </p:nvSpPr>
        <p:spPr/>
        <p:txBody>
          <a:bodyPr/>
          <a:lstStyle/>
          <a:p>
            <a:r>
              <a:rPr lang="en-US"/>
              <a:t>Computer Vision, Robert Pless</a:t>
            </a:r>
          </a:p>
        </p:txBody>
      </p:sp>
    </p:spTree>
    <p:extLst>
      <p:ext uri="{BB962C8B-B14F-4D97-AF65-F5344CB8AC3E}">
        <p14:creationId xmlns:p14="http://schemas.microsoft.com/office/powerpoint/2010/main" val="32363169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Computer Vision, Robert Pless</a:t>
            </a:r>
          </a:p>
        </p:txBody>
      </p:sp>
      <p:graphicFrame>
        <p:nvGraphicFramePr>
          <p:cNvPr id="764930" name="Object 2"/>
          <p:cNvGraphicFramePr>
            <a:graphicFrameLocks noChangeAspect="1"/>
          </p:cNvGraphicFramePr>
          <p:nvPr/>
        </p:nvGraphicFramePr>
        <p:xfrm>
          <a:off x="8686801" y="609600"/>
          <a:ext cx="6499226" cy="2936876"/>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7649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1" y="609600"/>
                        <a:ext cx="6499226" cy="29368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4931" name="Text Box 3"/>
          <p:cNvSpPr txBox="1">
            <a:spLocks noChangeArrowheads="1"/>
          </p:cNvSpPr>
          <p:nvPr/>
        </p:nvSpPr>
        <p:spPr bwMode="auto">
          <a:xfrm>
            <a:off x="3962401" y="4267201"/>
            <a:ext cx="16795750" cy="3785652"/>
          </a:xfrm>
          <a:prstGeom prst="rect">
            <a:avLst/>
          </a:prstGeom>
          <a:noFill/>
          <a:ln w="9525">
            <a:noFill/>
            <a:miter lim="800000"/>
            <a:headEnd/>
            <a:tailEnd/>
          </a:ln>
          <a:effectLst/>
        </p:spPr>
        <p:txBody>
          <a:bodyPr>
            <a:spAutoFit/>
          </a:bodyPr>
          <a:lstStyle/>
          <a:p>
            <a:r>
              <a:rPr lang="en-US" sz="6000"/>
              <a:t>Given enough examples of 3D points and their 2D projections, we can solve for the 5 intrinsic parameters…</a:t>
            </a:r>
          </a:p>
          <a:p>
            <a:endParaRPr lang="en-US" sz="6000"/>
          </a:p>
        </p:txBody>
      </p:sp>
      <p:pic>
        <p:nvPicPr>
          <p:cNvPr id="764932" name="ss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4419600" y="6553200"/>
            <a:ext cx="7315200" cy="5486400"/>
          </a:xfrm>
          <a:prstGeom prst="rect">
            <a:avLst/>
          </a:prstGeom>
          <a:noFill/>
        </p:spPr>
      </p:pic>
      <p:pic>
        <p:nvPicPr>
          <p:cNvPr id="764933" name="Picture 5"/>
          <p:cNvPicPr>
            <a:picLocks noChangeArrowheads="1"/>
          </p:cNvPicPr>
          <p:nvPr/>
        </p:nvPicPr>
        <p:blipFill>
          <a:blip r:embed="rId7" cstate="print"/>
          <a:srcRect/>
          <a:stretch>
            <a:fillRect/>
          </a:stretch>
        </p:blipFill>
        <p:spPr bwMode="auto">
          <a:xfrm>
            <a:off x="13716000" y="6553200"/>
            <a:ext cx="4876800" cy="4267200"/>
          </a:xfrm>
          <a:prstGeom prst="rect">
            <a:avLst/>
          </a:prstGeom>
          <a:noFill/>
          <a:ln w="9525">
            <a:noFill/>
            <a:miter lim="800000"/>
            <a:headEnd/>
            <a:tailEnd/>
          </a:ln>
          <a:effectLst/>
        </p:spPr>
      </p:pic>
      <p:sp>
        <p:nvSpPr>
          <p:cNvPr id="764934" name="Text Box 6"/>
          <p:cNvSpPr txBox="1">
            <a:spLocks noChangeArrowheads="1"/>
          </p:cNvSpPr>
          <p:nvPr/>
        </p:nvSpPr>
        <p:spPr bwMode="auto">
          <a:xfrm>
            <a:off x="12740986" y="11277601"/>
            <a:ext cx="184731" cy="1015663"/>
          </a:xfrm>
          <a:prstGeom prst="rect">
            <a:avLst/>
          </a:prstGeom>
          <a:noFill/>
          <a:ln w="9525">
            <a:noFill/>
            <a:miter lim="800000"/>
            <a:headEnd/>
            <a:tailEnd/>
          </a:ln>
          <a:effectLst/>
        </p:spPr>
        <p:txBody>
          <a:bodyPr wrap="none">
            <a:spAutoFit/>
          </a:bodyPr>
          <a:lstStyle/>
          <a:p>
            <a:endParaRPr lang="en-US" sz="6000"/>
          </a:p>
        </p:txBody>
      </p:sp>
      <p:sp>
        <p:nvSpPr>
          <p:cNvPr id="764935" name="Text Box 7"/>
          <p:cNvSpPr txBox="1">
            <a:spLocks noChangeArrowheads="1"/>
          </p:cNvSpPr>
          <p:nvPr/>
        </p:nvSpPr>
        <p:spPr bwMode="auto">
          <a:xfrm>
            <a:off x="12191626" y="11217276"/>
            <a:ext cx="9236823" cy="1938992"/>
          </a:xfrm>
          <a:prstGeom prst="rect">
            <a:avLst/>
          </a:prstGeom>
          <a:noFill/>
          <a:ln w="9525">
            <a:noFill/>
            <a:miter lim="800000"/>
            <a:headEnd/>
            <a:tailEnd/>
          </a:ln>
          <a:effectLst/>
        </p:spPr>
        <p:txBody>
          <a:bodyPr wrap="none">
            <a:spAutoFit/>
          </a:bodyPr>
          <a:lstStyle/>
          <a:p>
            <a:r>
              <a:rPr lang="en-US" sz="6000"/>
              <a:t>Example calibration object…</a:t>
            </a:r>
          </a:p>
          <a:p>
            <a:endParaRPr lang="en-US" sz="60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649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64932"/>
                                        </p:tgtEl>
                                      </p:cBhvr>
                                    </p:cmd>
                                  </p:childTnLst>
                                </p:cTn>
                              </p:par>
                            </p:childTnLst>
                          </p:cTn>
                        </p:par>
                      </p:childTnLst>
                    </p:cTn>
                  </p:par>
                </p:childTnLst>
              </p:cTn>
              <p:nextCondLst>
                <p:cond evt="onClick" delay="0">
                  <p:tgtEl>
                    <p:spTgt spid="764932"/>
                  </p:tgtEl>
                </p:cond>
              </p:nextCondLst>
            </p:seq>
            <p:video>
              <p:cMediaNode>
                <p:cTn id="7" fill="hold" display="0">
                  <p:stCondLst>
                    <p:cond delay="indefinite"/>
                  </p:stCondLst>
                  <p:endCondLst>
                    <p:cond evt="onNext" delay="0">
                      <p:tgtEl>
                        <p:sldTgt/>
                      </p:tgtEl>
                    </p:cond>
                    <p:cond evt="onPrev" delay="0">
                      <p:tgtEl>
                        <p:sldTgt/>
                      </p:tgtEl>
                    </p:cond>
                  </p:endCondLst>
                </p:cTn>
                <p:tgtEl>
                  <p:spTgt spid="764932"/>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Computer Vision, Robert Pless</a:t>
            </a:r>
          </a:p>
        </p:txBody>
      </p:sp>
      <p:sp>
        <p:nvSpPr>
          <p:cNvPr id="796674" name="Rectangle 2"/>
          <p:cNvSpPr>
            <a:spLocks noGrp="1" noChangeArrowheads="1"/>
          </p:cNvSpPr>
          <p:nvPr>
            <p:ph type="title"/>
          </p:nvPr>
        </p:nvSpPr>
        <p:spPr/>
        <p:txBody>
          <a:bodyPr/>
          <a:lstStyle/>
          <a:p>
            <a:r>
              <a:rPr lang="en-US"/>
              <a:t>Practical Linear Algebra 1:</a:t>
            </a:r>
          </a:p>
        </p:txBody>
      </p:sp>
      <p:sp>
        <p:nvSpPr>
          <p:cNvPr id="796675" name="Rectangle 3"/>
          <p:cNvSpPr>
            <a:spLocks noGrp="1" noChangeArrowheads="1"/>
          </p:cNvSpPr>
          <p:nvPr>
            <p:ph type="body" idx="1"/>
          </p:nvPr>
        </p:nvSpPr>
        <p:spPr>
          <a:xfrm>
            <a:off x="4419600" y="3962400"/>
            <a:ext cx="8839200" cy="8229600"/>
          </a:xfrm>
        </p:spPr>
        <p:txBody>
          <a:bodyPr>
            <a:normAutofit lnSpcReduction="10000"/>
          </a:bodyPr>
          <a:lstStyle/>
          <a:p>
            <a:r>
              <a:rPr lang="en-US" dirty="0"/>
              <a:t>Given many examples of the equation at the right, solve for the matrix of values </a:t>
            </a:r>
            <a:r>
              <a:rPr lang="en-US" dirty="0" err="1"/>
              <a:t>fx</a:t>
            </a:r>
            <a:r>
              <a:rPr lang="en-US" dirty="0"/>
              <a:t>, </a:t>
            </a:r>
            <a:r>
              <a:rPr lang="en-US" dirty="0" err="1"/>
              <a:t>fy</a:t>
            </a:r>
            <a:r>
              <a:rPr lang="en-US" dirty="0"/>
              <a:t>, s, x0, y0</a:t>
            </a:r>
          </a:p>
          <a:p>
            <a:endParaRPr lang="en-US" dirty="0"/>
          </a:p>
          <a:p>
            <a:r>
              <a:rPr lang="en-US" dirty="0"/>
              <a:t>How can we solve for this?</a:t>
            </a:r>
          </a:p>
        </p:txBody>
      </p:sp>
      <p:graphicFrame>
        <p:nvGraphicFramePr>
          <p:cNvPr id="796676" name="Object 4"/>
          <p:cNvGraphicFramePr>
            <a:graphicFrameLocks noChangeAspect="1"/>
          </p:cNvGraphicFramePr>
          <p:nvPr/>
        </p:nvGraphicFramePr>
        <p:xfrm>
          <a:off x="13716001" y="3657600"/>
          <a:ext cx="6499226" cy="2936876"/>
        </p:xfrm>
        <a:graphic>
          <a:graphicData uri="http://schemas.openxmlformats.org/presentationml/2006/ole">
            <mc:AlternateContent xmlns:mc="http://schemas.openxmlformats.org/markup-compatibility/2006">
              <mc:Choice xmlns:v="urn:schemas-microsoft-com:vml" Requires="v">
                <p:oleObj name="Equation" r:id="rId2" imgW="1574640" imgH="711000" progId="Equation.3">
                  <p:embed/>
                </p:oleObj>
              </mc:Choice>
              <mc:Fallback>
                <p:oleObj name="Equation" r:id="rId2" imgW="1574640" imgH="711000" progId="Equation.3">
                  <p:embed/>
                  <p:pic>
                    <p:nvPicPr>
                      <p:cNvPr id="7966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1" y="3657600"/>
                        <a:ext cx="6499226" cy="29368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r>
              <a:rPr lang="en-US"/>
              <a:t>Computer Vision, Robert Pless</a:t>
            </a:r>
          </a:p>
        </p:txBody>
      </p:sp>
      <p:graphicFrame>
        <p:nvGraphicFramePr>
          <p:cNvPr id="800770" name="Object 2"/>
          <p:cNvGraphicFramePr>
            <a:graphicFrameLocks noChangeAspect="1"/>
          </p:cNvGraphicFramePr>
          <p:nvPr/>
        </p:nvGraphicFramePr>
        <p:xfrm>
          <a:off x="16611601" y="457200"/>
          <a:ext cx="4213226" cy="1905000"/>
        </p:xfrm>
        <a:graphic>
          <a:graphicData uri="http://schemas.openxmlformats.org/presentationml/2006/ole">
            <mc:AlternateContent xmlns:mc="http://schemas.openxmlformats.org/markup-compatibility/2006">
              <mc:Choice xmlns:v="urn:schemas-microsoft-com:vml" Requires="v">
                <p:oleObj name="Equation" r:id="rId4" imgW="1574640" imgH="711000" progId="Equation.3">
                  <p:embed/>
                </p:oleObj>
              </mc:Choice>
              <mc:Fallback>
                <p:oleObj name="Equation" r:id="rId4" imgW="1574640" imgH="711000" progId="Equation.3">
                  <p:embed/>
                  <p:pic>
                    <p:nvPicPr>
                      <p:cNvPr id="8007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11601" y="457200"/>
                        <a:ext cx="4213226" cy="19050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00771" name="Text Box 3"/>
          <p:cNvSpPr txBox="1">
            <a:spLocks noChangeArrowheads="1"/>
          </p:cNvSpPr>
          <p:nvPr/>
        </p:nvSpPr>
        <p:spPr bwMode="auto">
          <a:xfrm>
            <a:off x="3962401" y="3048001"/>
            <a:ext cx="16795750" cy="3785652"/>
          </a:xfrm>
          <a:prstGeom prst="rect">
            <a:avLst/>
          </a:prstGeom>
          <a:noFill/>
          <a:ln w="9525">
            <a:noFill/>
            <a:miter lim="800000"/>
            <a:headEnd/>
            <a:tailEnd/>
          </a:ln>
          <a:effectLst/>
        </p:spPr>
        <p:txBody>
          <a:bodyPr>
            <a:spAutoFit/>
          </a:bodyPr>
          <a:lstStyle/>
          <a:p>
            <a:r>
              <a:rPr lang="en-US" sz="6000"/>
              <a:t>Given enough examples of 3D points and their 2D projections, we can solve for the 5 intrinsic parameters…</a:t>
            </a:r>
          </a:p>
          <a:p>
            <a:endParaRPr lang="en-US" sz="6000"/>
          </a:p>
        </p:txBody>
      </p:sp>
      <p:pic>
        <p:nvPicPr>
          <p:cNvPr id="800772" name="ss5.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8229600" y="7162800"/>
            <a:ext cx="7315200" cy="5486400"/>
          </a:xfrm>
          <a:prstGeom prst="rect">
            <a:avLst/>
          </a:prstGeom>
          <a:noFill/>
        </p:spPr>
      </p:pic>
      <p:sp>
        <p:nvSpPr>
          <p:cNvPr id="800774" name="Text Box 6"/>
          <p:cNvSpPr txBox="1">
            <a:spLocks noChangeArrowheads="1"/>
          </p:cNvSpPr>
          <p:nvPr/>
        </p:nvSpPr>
        <p:spPr bwMode="auto">
          <a:xfrm>
            <a:off x="12740986" y="11277601"/>
            <a:ext cx="184731" cy="1015663"/>
          </a:xfrm>
          <a:prstGeom prst="rect">
            <a:avLst/>
          </a:prstGeom>
          <a:noFill/>
          <a:ln w="9525">
            <a:noFill/>
            <a:miter lim="800000"/>
            <a:headEnd/>
            <a:tailEnd/>
          </a:ln>
          <a:effectLst/>
        </p:spPr>
        <p:txBody>
          <a:bodyPr wrap="none">
            <a:spAutoFit/>
          </a:bodyPr>
          <a:lstStyle/>
          <a:p>
            <a:endParaRPr lang="en-US" sz="6000"/>
          </a:p>
        </p:txBody>
      </p:sp>
      <p:sp>
        <p:nvSpPr>
          <p:cNvPr id="800776" name="Text Box 8"/>
          <p:cNvSpPr txBox="1">
            <a:spLocks noChangeArrowheads="1"/>
          </p:cNvSpPr>
          <p:nvPr/>
        </p:nvSpPr>
        <p:spPr bwMode="auto">
          <a:xfrm>
            <a:off x="5302251" y="1158876"/>
            <a:ext cx="9785350" cy="1938992"/>
          </a:xfrm>
          <a:prstGeom prst="rect">
            <a:avLst/>
          </a:prstGeom>
          <a:noFill/>
          <a:ln w="9525">
            <a:noFill/>
            <a:miter lim="800000"/>
            <a:headEnd/>
            <a:tailEnd/>
          </a:ln>
          <a:effectLst/>
        </p:spPr>
        <p:txBody>
          <a:bodyPr>
            <a:spAutoFit/>
          </a:bodyPr>
          <a:lstStyle/>
          <a:p>
            <a:r>
              <a:rPr lang="en-US" sz="6000"/>
              <a:t>… and all this assumes that we know X,Y,Z</a:t>
            </a:r>
          </a:p>
        </p:txBody>
      </p:sp>
      <p:sp>
        <p:nvSpPr>
          <p:cNvPr id="800777" name="Text Box 9"/>
          <p:cNvSpPr txBox="1">
            <a:spLocks noChangeArrowheads="1"/>
          </p:cNvSpPr>
          <p:nvPr/>
        </p:nvSpPr>
        <p:spPr bwMode="auto">
          <a:xfrm>
            <a:off x="6264440" y="12344401"/>
            <a:ext cx="2231700" cy="1015663"/>
          </a:xfrm>
          <a:prstGeom prst="rect">
            <a:avLst/>
          </a:prstGeom>
          <a:noFill/>
          <a:ln w="9525">
            <a:noFill/>
            <a:miter lim="800000"/>
            <a:headEnd/>
            <a:tailEnd/>
          </a:ln>
          <a:effectLst/>
        </p:spPr>
        <p:txBody>
          <a:bodyPr wrap="none">
            <a:spAutoFit/>
          </a:bodyPr>
          <a:lstStyle/>
          <a:p>
            <a:r>
              <a:rPr lang="en-US" sz="6000">
                <a:solidFill>
                  <a:schemeClr val="accent2"/>
                </a:solidFill>
              </a:rPr>
              <a:t>(0,0,0)</a:t>
            </a:r>
          </a:p>
        </p:txBody>
      </p:sp>
      <p:sp>
        <p:nvSpPr>
          <p:cNvPr id="800778" name="Line 10"/>
          <p:cNvSpPr>
            <a:spLocks noChangeShapeType="1"/>
          </p:cNvSpPr>
          <p:nvPr/>
        </p:nvSpPr>
        <p:spPr bwMode="auto">
          <a:xfrm flipV="1">
            <a:off x="7467600" y="9448800"/>
            <a:ext cx="457200" cy="3048000"/>
          </a:xfrm>
          <a:prstGeom prst="line">
            <a:avLst/>
          </a:prstGeom>
          <a:noFill/>
          <a:ln w="25400">
            <a:solidFill>
              <a:schemeClr val="accent2"/>
            </a:solidFill>
            <a:round/>
            <a:headEnd/>
            <a:tailEnd type="triangle" w="med" len="med"/>
          </a:ln>
          <a:effectLst/>
        </p:spPr>
        <p:txBody>
          <a:bodyPr/>
          <a:lstStyle/>
          <a:p>
            <a:endParaRPr lang="en-US" sz="6000"/>
          </a:p>
        </p:txBody>
      </p:sp>
      <p:sp>
        <p:nvSpPr>
          <p:cNvPr id="800779" name="Text Box 11"/>
          <p:cNvSpPr txBox="1">
            <a:spLocks noChangeArrowheads="1"/>
          </p:cNvSpPr>
          <p:nvPr/>
        </p:nvSpPr>
        <p:spPr bwMode="auto">
          <a:xfrm>
            <a:off x="2790630" y="5791201"/>
            <a:ext cx="5096267" cy="1015663"/>
          </a:xfrm>
          <a:prstGeom prst="rect">
            <a:avLst/>
          </a:prstGeom>
          <a:noFill/>
          <a:ln w="9525">
            <a:noFill/>
            <a:miter lim="800000"/>
            <a:headEnd/>
            <a:tailEnd/>
          </a:ln>
          <a:effectLst/>
        </p:spPr>
        <p:txBody>
          <a:bodyPr wrap="none">
            <a:spAutoFit/>
          </a:bodyPr>
          <a:lstStyle/>
          <a:p>
            <a:r>
              <a:rPr lang="en-US" sz="6000"/>
              <a:t>Exactly Known!</a:t>
            </a:r>
          </a:p>
        </p:txBody>
      </p:sp>
      <p:sp>
        <p:nvSpPr>
          <p:cNvPr id="800780" name="Line 12"/>
          <p:cNvSpPr>
            <a:spLocks noChangeShapeType="1"/>
          </p:cNvSpPr>
          <p:nvPr/>
        </p:nvSpPr>
        <p:spPr bwMode="auto">
          <a:xfrm>
            <a:off x="7772400" y="6248400"/>
            <a:ext cx="152400" cy="2286000"/>
          </a:xfrm>
          <a:prstGeom prst="line">
            <a:avLst/>
          </a:prstGeom>
          <a:noFill/>
          <a:ln w="25400">
            <a:solidFill>
              <a:schemeClr val="accent2"/>
            </a:solidFill>
            <a:round/>
            <a:headEnd/>
            <a:tailEnd type="triangle" w="med" len="med"/>
          </a:ln>
          <a:effectLst/>
        </p:spPr>
        <p:txBody>
          <a:bodyPr/>
          <a:lstStyle/>
          <a:p>
            <a:endParaRPr lang="en-US" sz="60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0077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00772"/>
                                        </p:tgtEl>
                                      </p:cBhvr>
                                    </p:cmd>
                                  </p:childTnLst>
                                </p:cTn>
                              </p:par>
                            </p:childTnLst>
                          </p:cTn>
                        </p:par>
                      </p:childTnLst>
                    </p:cTn>
                  </p:par>
                </p:childTnLst>
              </p:cTn>
              <p:nextCondLst>
                <p:cond evt="onClick" delay="0">
                  <p:tgtEl>
                    <p:spTgt spid="800772"/>
                  </p:tgtEl>
                </p:cond>
              </p:nextCondLst>
            </p:seq>
            <p:video>
              <p:cMediaNode>
                <p:cTn id="7" fill="hold" display="0">
                  <p:stCondLst>
                    <p:cond delay="indefinite"/>
                  </p:stCondLst>
                  <p:endCondLst>
                    <p:cond evt="onNext" delay="0">
                      <p:tgtEl>
                        <p:sldTgt/>
                      </p:tgtEl>
                    </p:cond>
                    <p:cond evt="onPrev" delay="0">
                      <p:tgtEl>
                        <p:sldTgt/>
                      </p:tgtEl>
                    </p:cond>
                  </p:endCondLst>
                </p:cTn>
                <p:tgtEl>
                  <p:spTgt spid="800772"/>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Computer Vision, Robert Pless</a:t>
            </a:r>
          </a:p>
        </p:txBody>
      </p:sp>
      <p:graphicFrame>
        <p:nvGraphicFramePr>
          <p:cNvPr id="765954" name="Object 2"/>
          <p:cNvGraphicFramePr>
            <a:graphicFrameLocks noChangeAspect="1"/>
          </p:cNvGraphicFramePr>
          <p:nvPr/>
        </p:nvGraphicFramePr>
        <p:xfrm>
          <a:off x="8686801" y="609600"/>
          <a:ext cx="6499226" cy="2936876"/>
        </p:xfrm>
        <a:graphic>
          <a:graphicData uri="http://schemas.openxmlformats.org/presentationml/2006/ole">
            <mc:AlternateContent xmlns:mc="http://schemas.openxmlformats.org/markup-compatibility/2006">
              <mc:Choice xmlns:v="urn:schemas-microsoft-com:vml" Requires="v">
                <p:oleObj name="Equation" r:id="rId2" imgW="1574640" imgH="711000" progId="Equation.3">
                  <p:embed/>
                </p:oleObj>
              </mc:Choice>
              <mc:Fallback>
                <p:oleObj name="Equation" r:id="rId2" imgW="1574640" imgH="711000" progId="Equation.3">
                  <p:embed/>
                  <p:pic>
                    <p:nvPicPr>
                      <p:cNvPr id="7659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609600"/>
                        <a:ext cx="6499226" cy="29368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5955" name="Text Box 3"/>
          <p:cNvSpPr txBox="1">
            <a:spLocks noChangeArrowheads="1"/>
          </p:cNvSpPr>
          <p:nvPr/>
        </p:nvSpPr>
        <p:spPr bwMode="auto">
          <a:xfrm>
            <a:off x="3962401" y="4267201"/>
            <a:ext cx="16795750" cy="10248960"/>
          </a:xfrm>
          <a:prstGeom prst="rect">
            <a:avLst/>
          </a:prstGeom>
          <a:noFill/>
          <a:ln w="9525">
            <a:noFill/>
            <a:miter lim="800000"/>
            <a:headEnd/>
            <a:tailEnd/>
          </a:ln>
          <a:effectLst/>
        </p:spPr>
        <p:txBody>
          <a:bodyPr>
            <a:spAutoFit/>
          </a:bodyPr>
          <a:lstStyle/>
          <a:p>
            <a:r>
              <a:rPr lang="en-US" sz="6000" dirty="0"/>
              <a:t>More commonly, we can put a collection of points (usually in a grid) in the world with known relative position, but with unknown position relative to the camera.</a:t>
            </a:r>
          </a:p>
          <a:p>
            <a:endParaRPr lang="en-US" sz="6000" dirty="0"/>
          </a:p>
          <a:p>
            <a:r>
              <a:rPr lang="en-US" sz="6000" dirty="0"/>
              <a:t>Then we need to solve for the intrinsic calibration parameters, and the extrinsic parameters (the unknown relative position of the grid). </a:t>
            </a:r>
          </a:p>
          <a:p>
            <a:endParaRPr lang="en-US" sz="6000" dirty="0"/>
          </a:p>
          <a:p>
            <a:r>
              <a:rPr lang="en-US" sz="6000" dirty="0"/>
              <a:t>How do we represent the unknown relative position of the grid?</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en-US"/>
              <a:t>Computer Vision, Robert Pless</a:t>
            </a:r>
          </a:p>
        </p:txBody>
      </p:sp>
      <p:sp>
        <p:nvSpPr>
          <p:cNvPr id="766978" name="Text Box 2"/>
          <p:cNvSpPr txBox="1">
            <a:spLocks noChangeArrowheads="1"/>
          </p:cNvSpPr>
          <p:nvPr/>
        </p:nvSpPr>
        <p:spPr bwMode="auto">
          <a:xfrm>
            <a:off x="3657601" y="457200"/>
            <a:ext cx="16795750" cy="1015663"/>
          </a:xfrm>
          <a:prstGeom prst="rect">
            <a:avLst/>
          </a:prstGeom>
          <a:noFill/>
          <a:ln w="9525">
            <a:noFill/>
            <a:miter lim="800000"/>
            <a:headEnd/>
            <a:tailEnd/>
          </a:ln>
          <a:effectLst/>
        </p:spPr>
        <p:txBody>
          <a:bodyPr>
            <a:spAutoFit/>
          </a:bodyPr>
          <a:lstStyle/>
          <a:p>
            <a:r>
              <a:rPr lang="en-US" sz="6000"/>
              <a:t>The grid defines its own coordinate system</a:t>
            </a:r>
          </a:p>
        </p:txBody>
      </p:sp>
      <p:pic>
        <p:nvPicPr>
          <p:cNvPr id="766979" name="Picture 3" descr="cap11"/>
          <p:cNvPicPr>
            <a:picLocks noChangeAspect="1" noChangeArrowheads="1"/>
          </p:cNvPicPr>
          <p:nvPr/>
        </p:nvPicPr>
        <p:blipFill>
          <a:blip r:embed="rId2" cstate="print"/>
          <a:srcRect/>
          <a:stretch>
            <a:fillRect/>
          </a:stretch>
        </p:blipFill>
        <p:spPr bwMode="auto">
          <a:xfrm>
            <a:off x="13411201" y="3048000"/>
            <a:ext cx="6892926" cy="5172076"/>
          </a:xfrm>
          <a:prstGeom prst="rect">
            <a:avLst/>
          </a:prstGeom>
          <a:noFill/>
        </p:spPr>
      </p:pic>
      <p:sp>
        <p:nvSpPr>
          <p:cNvPr id="766980" name="Line 4"/>
          <p:cNvSpPr>
            <a:spLocks noChangeShapeType="1"/>
          </p:cNvSpPr>
          <p:nvPr/>
        </p:nvSpPr>
        <p:spPr bwMode="auto">
          <a:xfrm>
            <a:off x="13868400" y="3657600"/>
            <a:ext cx="304800" cy="2895600"/>
          </a:xfrm>
          <a:prstGeom prst="line">
            <a:avLst/>
          </a:prstGeom>
          <a:noFill/>
          <a:ln w="31750">
            <a:solidFill>
              <a:srgbClr val="FF0000"/>
            </a:solidFill>
            <a:round/>
            <a:headEnd/>
            <a:tailEnd/>
          </a:ln>
          <a:effectLst/>
        </p:spPr>
        <p:txBody>
          <a:bodyPr/>
          <a:lstStyle/>
          <a:p>
            <a:endParaRPr lang="en-US" sz="6000"/>
          </a:p>
        </p:txBody>
      </p:sp>
      <p:sp>
        <p:nvSpPr>
          <p:cNvPr id="766981" name="Line 5"/>
          <p:cNvSpPr>
            <a:spLocks noChangeShapeType="1"/>
          </p:cNvSpPr>
          <p:nvPr/>
        </p:nvSpPr>
        <p:spPr bwMode="auto">
          <a:xfrm flipV="1">
            <a:off x="13868400" y="3505200"/>
            <a:ext cx="3352800" cy="152400"/>
          </a:xfrm>
          <a:prstGeom prst="line">
            <a:avLst/>
          </a:prstGeom>
          <a:noFill/>
          <a:ln w="31750">
            <a:solidFill>
              <a:srgbClr val="FF0000"/>
            </a:solidFill>
            <a:round/>
            <a:headEnd/>
            <a:tailEnd/>
          </a:ln>
          <a:effectLst/>
        </p:spPr>
        <p:txBody>
          <a:bodyPr/>
          <a:lstStyle/>
          <a:p>
            <a:endParaRPr lang="en-US" sz="6000"/>
          </a:p>
        </p:txBody>
      </p:sp>
      <p:sp>
        <p:nvSpPr>
          <p:cNvPr id="766982" name="Line 6"/>
          <p:cNvSpPr>
            <a:spLocks noChangeShapeType="1"/>
          </p:cNvSpPr>
          <p:nvPr/>
        </p:nvSpPr>
        <p:spPr bwMode="auto">
          <a:xfrm flipH="1">
            <a:off x="12801600" y="3657600"/>
            <a:ext cx="1066800" cy="1219200"/>
          </a:xfrm>
          <a:prstGeom prst="line">
            <a:avLst/>
          </a:prstGeom>
          <a:noFill/>
          <a:ln w="31750">
            <a:solidFill>
              <a:srgbClr val="FF0000"/>
            </a:solidFill>
            <a:round/>
            <a:headEnd/>
            <a:tailEnd/>
          </a:ln>
          <a:effectLst/>
        </p:spPr>
        <p:txBody>
          <a:bodyPr/>
          <a:lstStyle/>
          <a:p>
            <a:endParaRPr lang="en-US" sz="6000"/>
          </a:p>
        </p:txBody>
      </p:sp>
      <p:sp>
        <p:nvSpPr>
          <p:cNvPr id="766983" name="Text Box 7"/>
          <p:cNvSpPr txBox="1">
            <a:spLocks noChangeArrowheads="1"/>
          </p:cNvSpPr>
          <p:nvPr/>
        </p:nvSpPr>
        <p:spPr bwMode="auto">
          <a:xfrm>
            <a:off x="15309134" y="2682877"/>
            <a:ext cx="607859" cy="1015663"/>
          </a:xfrm>
          <a:prstGeom prst="rect">
            <a:avLst/>
          </a:prstGeom>
          <a:noFill/>
          <a:ln w="9525">
            <a:noFill/>
            <a:miter lim="800000"/>
            <a:headEnd/>
            <a:tailEnd/>
          </a:ln>
          <a:effectLst/>
        </p:spPr>
        <p:txBody>
          <a:bodyPr wrap="none">
            <a:spAutoFit/>
          </a:bodyPr>
          <a:lstStyle/>
          <a:p>
            <a:r>
              <a:rPr lang="en-US" sz="6000">
                <a:solidFill>
                  <a:srgbClr val="FF0000"/>
                </a:solidFill>
              </a:rPr>
              <a:t>X</a:t>
            </a:r>
          </a:p>
        </p:txBody>
      </p:sp>
      <p:sp>
        <p:nvSpPr>
          <p:cNvPr id="766984" name="Text Box 8"/>
          <p:cNvSpPr txBox="1">
            <a:spLocks noChangeArrowheads="1"/>
          </p:cNvSpPr>
          <p:nvPr/>
        </p:nvSpPr>
        <p:spPr bwMode="auto">
          <a:xfrm>
            <a:off x="13497119" y="5486401"/>
            <a:ext cx="583813" cy="1015663"/>
          </a:xfrm>
          <a:prstGeom prst="rect">
            <a:avLst/>
          </a:prstGeom>
          <a:noFill/>
          <a:ln w="9525">
            <a:noFill/>
            <a:miter lim="800000"/>
            <a:headEnd/>
            <a:tailEnd/>
          </a:ln>
          <a:effectLst/>
        </p:spPr>
        <p:txBody>
          <a:bodyPr wrap="none">
            <a:spAutoFit/>
          </a:bodyPr>
          <a:lstStyle/>
          <a:p>
            <a:r>
              <a:rPr lang="en-US" sz="6000">
                <a:solidFill>
                  <a:srgbClr val="FF0000"/>
                </a:solidFill>
              </a:rPr>
              <a:t>Y</a:t>
            </a:r>
          </a:p>
        </p:txBody>
      </p:sp>
      <p:sp>
        <p:nvSpPr>
          <p:cNvPr id="766985" name="Text Box 9"/>
          <p:cNvSpPr txBox="1">
            <a:spLocks noChangeArrowheads="1"/>
          </p:cNvSpPr>
          <p:nvPr/>
        </p:nvSpPr>
        <p:spPr bwMode="auto">
          <a:xfrm>
            <a:off x="12616211" y="3505201"/>
            <a:ext cx="551753" cy="1015663"/>
          </a:xfrm>
          <a:prstGeom prst="rect">
            <a:avLst/>
          </a:prstGeom>
          <a:noFill/>
          <a:ln w="9525">
            <a:noFill/>
            <a:miter lim="800000"/>
            <a:headEnd/>
            <a:tailEnd/>
          </a:ln>
          <a:effectLst/>
        </p:spPr>
        <p:txBody>
          <a:bodyPr wrap="none">
            <a:spAutoFit/>
          </a:bodyPr>
          <a:lstStyle/>
          <a:p>
            <a:r>
              <a:rPr lang="en-US" sz="6000">
                <a:solidFill>
                  <a:srgbClr val="FF0000"/>
                </a:solidFill>
              </a:rPr>
              <a:t>Z</a:t>
            </a:r>
          </a:p>
        </p:txBody>
      </p:sp>
      <p:sp>
        <p:nvSpPr>
          <p:cNvPr id="766986" name="Rectangle 10"/>
          <p:cNvSpPr>
            <a:spLocks noChangeArrowheads="1"/>
          </p:cNvSpPr>
          <p:nvPr/>
        </p:nvSpPr>
        <p:spPr bwMode="auto">
          <a:xfrm>
            <a:off x="3962400" y="2438400"/>
            <a:ext cx="9144000" cy="7478970"/>
          </a:xfrm>
          <a:prstGeom prst="rect">
            <a:avLst/>
          </a:prstGeom>
          <a:noFill/>
          <a:ln w="9525">
            <a:noFill/>
            <a:miter lim="800000"/>
            <a:headEnd/>
            <a:tailEnd/>
          </a:ln>
          <a:effectLst/>
        </p:spPr>
        <p:txBody>
          <a:bodyPr>
            <a:spAutoFit/>
          </a:bodyPr>
          <a:lstStyle/>
          <a:p>
            <a:r>
              <a:rPr lang="en-US" sz="6000" dirty="0"/>
              <a:t>That coordinate system has a </a:t>
            </a:r>
          </a:p>
          <a:p>
            <a:r>
              <a:rPr lang="en-US" sz="6000" dirty="0"/>
              <a:t>Euclidean transformation that relates its coordinates to the camera coordinates… that is, there is some R, T such that:</a:t>
            </a:r>
          </a:p>
          <a:p>
            <a:endParaRPr lang="en-US" sz="6000" dirty="0"/>
          </a:p>
        </p:txBody>
      </p:sp>
      <p:graphicFrame>
        <p:nvGraphicFramePr>
          <p:cNvPr id="766987" name="Object 11"/>
          <p:cNvGraphicFramePr>
            <a:graphicFrameLocks noChangeAspect="1"/>
          </p:cNvGraphicFramePr>
          <p:nvPr/>
        </p:nvGraphicFramePr>
        <p:xfrm>
          <a:off x="5638801" y="6829427"/>
          <a:ext cx="6105526" cy="6581774"/>
        </p:xfrm>
        <a:graphic>
          <a:graphicData uri="http://schemas.openxmlformats.org/presentationml/2006/ole">
            <mc:AlternateContent xmlns:mc="http://schemas.openxmlformats.org/markup-compatibility/2006">
              <mc:Choice xmlns:v="urn:schemas-microsoft-com:vml" Requires="v">
                <p:oleObj name="Equation" r:id="rId3" imgW="1650960" imgH="1777680" progId="Equation.3">
                  <p:embed/>
                </p:oleObj>
              </mc:Choice>
              <mc:Fallback>
                <p:oleObj name="Equation" r:id="rId3" imgW="1650960" imgH="1777680" progId="Equation.3">
                  <p:embed/>
                  <p:pic>
                    <p:nvPicPr>
                      <p:cNvPr id="766987"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1" y="6829427"/>
                        <a:ext cx="6105526" cy="658177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6988" name="Text Box 12"/>
          <p:cNvSpPr txBox="1">
            <a:spLocks noChangeArrowheads="1"/>
          </p:cNvSpPr>
          <p:nvPr/>
        </p:nvSpPr>
        <p:spPr bwMode="auto">
          <a:xfrm>
            <a:off x="13258800" y="9693277"/>
            <a:ext cx="8077200" cy="2862322"/>
          </a:xfrm>
          <a:prstGeom prst="rect">
            <a:avLst/>
          </a:prstGeom>
          <a:noFill/>
          <a:ln w="9525">
            <a:noFill/>
            <a:miter lim="800000"/>
            <a:headEnd/>
            <a:tailEnd/>
          </a:ln>
          <a:effectLst/>
        </p:spPr>
        <p:txBody>
          <a:bodyPr>
            <a:spAutoFit/>
          </a:bodyPr>
          <a:lstStyle/>
          <a:p>
            <a:r>
              <a:rPr lang="en-US" sz="6000"/>
              <a:t>With enough example points, could we solve for R,T? </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p:cNvSpPr>
            <a:spLocks noGrp="1"/>
          </p:cNvSpPr>
          <p:nvPr>
            <p:ph type="ftr" sz="quarter" idx="10"/>
          </p:nvPr>
        </p:nvSpPr>
        <p:spPr/>
        <p:txBody>
          <a:bodyPr/>
          <a:lstStyle/>
          <a:p>
            <a:r>
              <a:rPr lang="en-US"/>
              <a:t>Computer Vision, Robert Pless</a:t>
            </a:r>
          </a:p>
        </p:txBody>
      </p:sp>
      <p:sp>
        <p:nvSpPr>
          <p:cNvPr id="768002" name="Text Box 2"/>
          <p:cNvSpPr txBox="1">
            <a:spLocks noChangeArrowheads="1"/>
          </p:cNvSpPr>
          <p:nvPr/>
        </p:nvSpPr>
        <p:spPr bwMode="auto">
          <a:xfrm>
            <a:off x="2310872" y="914401"/>
            <a:ext cx="19609855" cy="1015663"/>
          </a:xfrm>
          <a:prstGeom prst="rect">
            <a:avLst/>
          </a:prstGeom>
          <a:noFill/>
          <a:ln w="9525">
            <a:noFill/>
            <a:miter lim="800000"/>
            <a:headEnd/>
            <a:tailEnd/>
          </a:ln>
          <a:effectLst/>
        </p:spPr>
        <p:txBody>
          <a:bodyPr wrap="none">
            <a:spAutoFit/>
          </a:bodyPr>
          <a:lstStyle/>
          <a:p>
            <a:r>
              <a:rPr lang="en-US" sz="6000"/>
              <a:t>An aside…Representation of Rotation with a Rotation Matrix</a:t>
            </a:r>
          </a:p>
        </p:txBody>
      </p:sp>
      <p:sp>
        <p:nvSpPr>
          <p:cNvPr id="768003" name="Text Box 3"/>
          <p:cNvSpPr txBox="1">
            <a:spLocks noChangeArrowheads="1"/>
          </p:cNvSpPr>
          <p:nvPr/>
        </p:nvSpPr>
        <p:spPr bwMode="auto">
          <a:xfrm>
            <a:off x="4419600" y="2438401"/>
            <a:ext cx="15697200" cy="3785652"/>
          </a:xfrm>
          <a:prstGeom prst="rect">
            <a:avLst/>
          </a:prstGeom>
          <a:noFill/>
          <a:ln w="9525">
            <a:noFill/>
            <a:miter lim="800000"/>
            <a:headEnd/>
            <a:tailEnd/>
          </a:ln>
          <a:effectLst/>
        </p:spPr>
        <p:txBody>
          <a:bodyPr>
            <a:spAutoFit/>
          </a:bodyPr>
          <a:lstStyle/>
          <a:p>
            <a:r>
              <a:rPr lang="en-US" sz="6000"/>
              <a:t>Rotation matrix R has two properties:</a:t>
            </a:r>
          </a:p>
          <a:p>
            <a:endParaRPr lang="en-US" sz="6000"/>
          </a:p>
          <a:p>
            <a:r>
              <a:rPr lang="en-US" sz="6000"/>
              <a:t>Property 1:</a:t>
            </a:r>
          </a:p>
          <a:p>
            <a:pPr lvl="2"/>
            <a:r>
              <a:rPr lang="en-US" sz="6000"/>
              <a:t>           R is orthonormal, i.e.</a:t>
            </a:r>
          </a:p>
        </p:txBody>
      </p:sp>
      <p:graphicFrame>
        <p:nvGraphicFramePr>
          <p:cNvPr id="768004" name="Object 4"/>
          <p:cNvGraphicFramePr>
            <a:graphicFrameLocks noChangeAspect="1"/>
          </p:cNvGraphicFramePr>
          <p:nvPr/>
        </p:nvGraphicFramePr>
        <p:xfrm>
          <a:off x="11772901" y="4965701"/>
          <a:ext cx="225426" cy="428626"/>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76800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2901" y="4965701"/>
                        <a:ext cx="225426" cy="4286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68005" name="Object 5"/>
          <p:cNvGraphicFramePr>
            <a:graphicFrameLocks noChangeAspect="1"/>
          </p:cNvGraphicFramePr>
          <p:nvPr/>
        </p:nvGraphicFramePr>
        <p:xfrm>
          <a:off x="14782800" y="4419600"/>
          <a:ext cx="3352800" cy="1171576"/>
        </p:xfrm>
        <a:graphic>
          <a:graphicData uri="http://schemas.openxmlformats.org/presentationml/2006/ole">
            <mc:AlternateContent xmlns:mc="http://schemas.openxmlformats.org/markup-compatibility/2006">
              <mc:Choice xmlns:v="urn:schemas-microsoft-com:vml" Requires="v">
                <p:oleObj name="Equation" r:id="rId4" imgW="545760" imgH="190440" progId="Equation.3">
                  <p:embed/>
                </p:oleObj>
              </mc:Choice>
              <mc:Fallback>
                <p:oleObj name="Equation" r:id="rId4" imgW="545760" imgH="190440" progId="Equation.3">
                  <p:embed/>
                  <p:pic>
                    <p:nvPicPr>
                      <p:cNvPr id="76800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82800" y="4419600"/>
                        <a:ext cx="3352800" cy="117157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8006" name="Text Box 6"/>
          <p:cNvSpPr txBox="1">
            <a:spLocks noChangeArrowheads="1"/>
          </p:cNvSpPr>
          <p:nvPr/>
        </p:nvSpPr>
        <p:spPr bwMode="auto">
          <a:xfrm>
            <a:off x="8247700" y="5638801"/>
            <a:ext cx="5088252" cy="1015663"/>
          </a:xfrm>
          <a:prstGeom prst="rect">
            <a:avLst/>
          </a:prstGeom>
          <a:noFill/>
          <a:ln w="9525">
            <a:noFill/>
            <a:miter lim="800000"/>
            <a:headEnd/>
            <a:tailEnd/>
          </a:ln>
          <a:effectLst/>
        </p:spPr>
        <p:txBody>
          <a:bodyPr wrap="none">
            <a:spAutoFit/>
          </a:bodyPr>
          <a:lstStyle/>
          <a:p>
            <a:r>
              <a:rPr lang="en-US" sz="6000"/>
              <a:t>In other words,</a:t>
            </a:r>
          </a:p>
        </p:txBody>
      </p:sp>
      <p:graphicFrame>
        <p:nvGraphicFramePr>
          <p:cNvPr id="768007" name="Object 7"/>
          <p:cNvGraphicFramePr>
            <a:graphicFrameLocks noChangeAspect="1"/>
          </p:cNvGraphicFramePr>
          <p:nvPr/>
        </p:nvGraphicFramePr>
        <p:xfrm>
          <a:off x="14935200" y="5486401"/>
          <a:ext cx="3200400" cy="1047750"/>
        </p:xfrm>
        <a:graphic>
          <a:graphicData uri="http://schemas.openxmlformats.org/presentationml/2006/ole">
            <mc:AlternateContent xmlns:mc="http://schemas.openxmlformats.org/markup-compatibility/2006">
              <mc:Choice xmlns:v="urn:schemas-microsoft-com:vml" Requires="v">
                <p:oleObj name="Equation" r:id="rId6" imgW="583920" imgH="190440" progId="Equation.3">
                  <p:embed/>
                </p:oleObj>
              </mc:Choice>
              <mc:Fallback>
                <p:oleObj name="Equation" r:id="rId6" imgW="583920" imgH="190440" progId="Equation.3">
                  <p:embed/>
                  <p:pic>
                    <p:nvPicPr>
                      <p:cNvPr id="76800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5200" y="5486401"/>
                        <a:ext cx="3200400" cy="1047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8008" name="Text Box 8"/>
          <p:cNvSpPr txBox="1">
            <a:spLocks noChangeArrowheads="1"/>
          </p:cNvSpPr>
          <p:nvPr/>
        </p:nvSpPr>
        <p:spPr bwMode="auto">
          <a:xfrm>
            <a:off x="3450054" y="7010401"/>
            <a:ext cx="12356267" cy="1015663"/>
          </a:xfrm>
          <a:prstGeom prst="rect">
            <a:avLst/>
          </a:prstGeom>
          <a:noFill/>
          <a:ln w="9525">
            <a:noFill/>
            <a:miter lim="800000"/>
            <a:headEnd/>
            <a:tailEnd/>
          </a:ln>
          <a:effectLst/>
        </p:spPr>
        <p:txBody>
          <a:bodyPr wrap="none">
            <a:spAutoFit/>
          </a:bodyPr>
          <a:lstStyle/>
          <a:p>
            <a:r>
              <a:rPr lang="en-US" sz="6000"/>
              <a:t>Property 2:      Determinant of R is 1.</a:t>
            </a:r>
            <a:r>
              <a:rPr lang="en-US" sz="6000">
                <a:latin typeface="Times New Roman" pitchFamily="18" charset="0"/>
              </a:rPr>
              <a:t>   </a:t>
            </a:r>
          </a:p>
        </p:txBody>
      </p:sp>
      <p:sp>
        <p:nvSpPr>
          <p:cNvPr id="768009" name="Text Box 9"/>
          <p:cNvSpPr txBox="1">
            <a:spLocks noChangeArrowheads="1"/>
          </p:cNvSpPr>
          <p:nvPr/>
        </p:nvSpPr>
        <p:spPr bwMode="auto">
          <a:xfrm>
            <a:off x="2883610" y="8229600"/>
            <a:ext cx="18369131" cy="1938992"/>
          </a:xfrm>
          <a:prstGeom prst="rect">
            <a:avLst/>
          </a:prstGeom>
          <a:noFill/>
          <a:ln w="9525">
            <a:noFill/>
            <a:miter lim="800000"/>
            <a:headEnd/>
            <a:tailEnd/>
          </a:ln>
          <a:effectLst/>
        </p:spPr>
        <p:txBody>
          <a:bodyPr wrap="none">
            <a:spAutoFit/>
          </a:bodyPr>
          <a:lstStyle/>
          <a:p>
            <a:r>
              <a:rPr lang="en-US" sz="6000"/>
              <a:t>Therefore, although the following matrix is orthonormal,</a:t>
            </a:r>
          </a:p>
          <a:p>
            <a:r>
              <a:rPr lang="en-US" sz="6000"/>
              <a:t>it is not a rotation matrix because its determinant is -1.</a:t>
            </a:r>
          </a:p>
        </p:txBody>
      </p:sp>
      <p:graphicFrame>
        <p:nvGraphicFramePr>
          <p:cNvPr id="768010" name="Object 10"/>
          <p:cNvGraphicFramePr>
            <a:graphicFrameLocks noChangeAspect="1"/>
          </p:cNvGraphicFramePr>
          <p:nvPr/>
        </p:nvGraphicFramePr>
        <p:xfrm>
          <a:off x="5762626" y="9753600"/>
          <a:ext cx="4267200" cy="3924300"/>
        </p:xfrm>
        <a:graphic>
          <a:graphicData uri="http://schemas.openxmlformats.org/presentationml/2006/ole">
            <mc:AlternateContent xmlns:mc="http://schemas.openxmlformats.org/markup-compatibility/2006">
              <mc:Choice xmlns:v="urn:schemas-microsoft-com:vml" Requires="v">
                <p:oleObj name="Equation" r:id="rId8" imgW="774360" imgH="711000" progId="Equation.3">
                  <p:embed/>
                </p:oleObj>
              </mc:Choice>
              <mc:Fallback>
                <p:oleObj name="Equation" r:id="rId8" imgW="774360" imgH="711000" progId="Equation.3">
                  <p:embed/>
                  <p:pic>
                    <p:nvPicPr>
                      <p:cNvPr id="76801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626" y="9753600"/>
                        <a:ext cx="4267200" cy="3924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68011" name="Text Box 11"/>
          <p:cNvSpPr txBox="1">
            <a:spLocks noChangeArrowheads="1"/>
          </p:cNvSpPr>
          <p:nvPr/>
        </p:nvSpPr>
        <p:spPr bwMode="auto">
          <a:xfrm>
            <a:off x="11804408" y="11125201"/>
            <a:ext cx="8388835" cy="1015663"/>
          </a:xfrm>
          <a:prstGeom prst="rect">
            <a:avLst/>
          </a:prstGeom>
          <a:noFill/>
          <a:ln w="9525">
            <a:noFill/>
            <a:miter lim="800000"/>
            <a:headEnd/>
            <a:tailEnd/>
          </a:ln>
          <a:effectLst/>
        </p:spPr>
        <p:txBody>
          <a:bodyPr wrap="none">
            <a:spAutoFit/>
          </a:bodyPr>
          <a:lstStyle/>
          <a:p>
            <a:r>
              <a:rPr lang="en-US" sz="6000">
                <a:latin typeface="Times New Roman" pitchFamily="18" charset="0"/>
              </a:rPr>
              <a:t>this is a reflection matrix</a:t>
            </a:r>
          </a:p>
        </p:txBody>
      </p:sp>
      <p:sp>
        <p:nvSpPr>
          <p:cNvPr id="768012" name="Line 12"/>
          <p:cNvSpPr>
            <a:spLocks noChangeShapeType="1"/>
          </p:cNvSpPr>
          <p:nvPr/>
        </p:nvSpPr>
        <p:spPr bwMode="auto">
          <a:xfrm flipH="1">
            <a:off x="10487026" y="11582400"/>
            <a:ext cx="2133600" cy="0"/>
          </a:xfrm>
          <a:prstGeom prst="line">
            <a:avLst/>
          </a:prstGeom>
          <a:noFill/>
          <a:ln w="41275">
            <a:solidFill>
              <a:schemeClr val="tx1"/>
            </a:solidFill>
            <a:round/>
            <a:headEnd/>
            <a:tailEnd type="triangle" w="med" len="med"/>
          </a:ln>
          <a:effectLst/>
        </p:spPr>
        <p:txBody>
          <a:bodyPr wrap="none" anchor="ctr"/>
          <a:lstStyle/>
          <a:p>
            <a:endParaRPr lang="en-US" sz="60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1"/>
          <p:cNvSpPr>
            <a:spLocks noGrp="1"/>
          </p:cNvSpPr>
          <p:nvPr>
            <p:ph type="ftr" sz="quarter" idx="10"/>
          </p:nvPr>
        </p:nvSpPr>
        <p:spPr/>
        <p:txBody>
          <a:bodyPr/>
          <a:lstStyle/>
          <a:p>
            <a:r>
              <a:rPr lang="en-US"/>
              <a:t>Computer Vision, Robert Pless</a:t>
            </a:r>
          </a:p>
        </p:txBody>
      </p:sp>
      <p:sp>
        <p:nvSpPr>
          <p:cNvPr id="769026" name="Text Box 2"/>
          <p:cNvSpPr txBox="1">
            <a:spLocks noChangeArrowheads="1"/>
          </p:cNvSpPr>
          <p:nvPr/>
        </p:nvSpPr>
        <p:spPr bwMode="auto">
          <a:xfrm>
            <a:off x="5975006" y="1066801"/>
            <a:ext cx="13662715" cy="1015663"/>
          </a:xfrm>
          <a:prstGeom prst="rect">
            <a:avLst/>
          </a:prstGeom>
          <a:noFill/>
          <a:ln w="9525">
            <a:noFill/>
            <a:miter lim="800000"/>
            <a:headEnd/>
            <a:tailEnd/>
          </a:ln>
          <a:effectLst/>
        </p:spPr>
        <p:txBody>
          <a:bodyPr wrap="none">
            <a:spAutoFit/>
          </a:bodyPr>
          <a:lstStyle/>
          <a:p>
            <a:r>
              <a:rPr lang="en-US" sz="6000"/>
              <a:t>Representation of Rotation -- Euler Angles</a:t>
            </a:r>
          </a:p>
        </p:txBody>
      </p:sp>
      <p:sp>
        <p:nvSpPr>
          <p:cNvPr id="769027" name="Text Box 3"/>
          <p:cNvSpPr txBox="1">
            <a:spLocks noChangeArrowheads="1"/>
          </p:cNvSpPr>
          <p:nvPr/>
        </p:nvSpPr>
        <p:spPr bwMode="auto">
          <a:xfrm>
            <a:off x="3573468" y="2286000"/>
            <a:ext cx="11128367" cy="3785652"/>
          </a:xfrm>
          <a:prstGeom prst="rect">
            <a:avLst/>
          </a:prstGeom>
          <a:noFill/>
          <a:ln w="9525">
            <a:noFill/>
            <a:miter lim="800000"/>
            <a:headEnd/>
            <a:tailEnd/>
          </a:ln>
          <a:effectLst/>
        </p:spPr>
        <p:txBody>
          <a:bodyPr wrap="none">
            <a:spAutoFit/>
          </a:bodyPr>
          <a:lstStyle/>
          <a:p>
            <a:pPr>
              <a:buFontTx/>
              <a:buChar char="•"/>
            </a:pPr>
            <a:r>
              <a:rPr lang="en-US" sz="6000"/>
              <a:t>  Euler angles </a:t>
            </a:r>
          </a:p>
          <a:p>
            <a:pPr lvl="1">
              <a:buFontTx/>
              <a:buChar char="•"/>
            </a:pPr>
            <a:r>
              <a:rPr lang="en-US" sz="6000"/>
              <a:t> pitch:    rotation about x axis :     </a:t>
            </a:r>
          </a:p>
          <a:p>
            <a:pPr lvl="1">
              <a:buFontTx/>
              <a:buChar char="•"/>
            </a:pPr>
            <a:r>
              <a:rPr lang="en-US" sz="6000"/>
              <a:t> yaw:      rotation about y axis:  </a:t>
            </a:r>
          </a:p>
          <a:p>
            <a:pPr lvl="1">
              <a:buFontTx/>
              <a:buChar char="•"/>
            </a:pPr>
            <a:r>
              <a:rPr lang="en-US" sz="6000"/>
              <a:t> roll:      rotation about z axis:  </a:t>
            </a:r>
          </a:p>
        </p:txBody>
      </p:sp>
      <p:graphicFrame>
        <p:nvGraphicFramePr>
          <p:cNvPr id="769028" name="Object 4"/>
          <p:cNvGraphicFramePr>
            <a:graphicFrameLocks noChangeAspect="1"/>
          </p:cNvGraphicFramePr>
          <p:nvPr/>
        </p:nvGraphicFramePr>
        <p:xfrm>
          <a:off x="12077701" y="6642101"/>
          <a:ext cx="225426" cy="428626"/>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76902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7701" y="6642101"/>
                        <a:ext cx="225426" cy="42862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769029" name="Group 5"/>
          <p:cNvGrpSpPr>
            <a:grpSpLocks/>
          </p:cNvGrpSpPr>
          <p:nvPr/>
        </p:nvGrpSpPr>
        <p:grpSpPr bwMode="auto">
          <a:xfrm>
            <a:off x="12684125" y="2286001"/>
            <a:ext cx="8010526" cy="7131050"/>
            <a:chOff x="1695" y="226"/>
            <a:chExt cx="2523" cy="2246"/>
          </a:xfrm>
        </p:grpSpPr>
        <p:grpSp>
          <p:nvGrpSpPr>
            <p:cNvPr id="769030" name="Group 6"/>
            <p:cNvGrpSpPr>
              <a:grpSpLocks/>
            </p:cNvGrpSpPr>
            <p:nvPr/>
          </p:nvGrpSpPr>
          <p:grpSpPr bwMode="auto">
            <a:xfrm>
              <a:off x="1968" y="528"/>
              <a:ext cx="2016" cy="1728"/>
              <a:chOff x="1776" y="96"/>
              <a:chExt cx="2016" cy="1728"/>
            </a:xfrm>
          </p:grpSpPr>
          <p:sp>
            <p:nvSpPr>
              <p:cNvPr id="769031" name="Line 7"/>
              <p:cNvSpPr>
                <a:spLocks noChangeShapeType="1"/>
              </p:cNvSpPr>
              <p:nvPr/>
            </p:nvSpPr>
            <p:spPr bwMode="auto">
              <a:xfrm flipV="1">
                <a:off x="2640" y="96"/>
                <a:ext cx="0" cy="1152"/>
              </a:xfrm>
              <a:prstGeom prst="line">
                <a:avLst/>
              </a:prstGeom>
              <a:noFill/>
              <a:ln w="19050">
                <a:solidFill>
                  <a:schemeClr val="tx1"/>
                </a:solidFill>
                <a:round/>
                <a:headEnd/>
                <a:tailEnd type="triangle" w="med" len="med"/>
              </a:ln>
              <a:effectLst/>
            </p:spPr>
            <p:txBody>
              <a:bodyPr wrap="none" anchor="ctr"/>
              <a:lstStyle/>
              <a:p>
                <a:endParaRPr lang="en-US" sz="6000"/>
              </a:p>
            </p:txBody>
          </p:sp>
          <p:sp>
            <p:nvSpPr>
              <p:cNvPr id="769032" name="Line 8"/>
              <p:cNvSpPr>
                <a:spLocks noChangeShapeType="1"/>
              </p:cNvSpPr>
              <p:nvPr/>
            </p:nvSpPr>
            <p:spPr bwMode="auto">
              <a:xfrm flipH="1">
                <a:off x="1776" y="1248"/>
                <a:ext cx="864" cy="576"/>
              </a:xfrm>
              <a:prstGeom prst="line">
                <a:avLst/>
              </a:prstGeom>
              <a:noFill/>
              <a:ln w="19050">
                <a:solidFill>
                  <a:schemeClr val="tx1"/>
                </a:solidFill>
                <a:round/>
                <a:headEnd/>
                <a:tailEnd type="triangle" w="med" len="med"/>
              </a:ln>
              <a:effectLst/>
            </p:spPr>
            <p:txBody>
              <a:bodyPr wrap="none" anchor="ctr"/>
              <a:lstStyle/>
              <a:p>
                <a:endParaRPr lang="en-US" sz="6000"/>
              </a:p>
            </p:txBody>
          </p:sp>
          <p:sp>
            <p:nvSpPr>
              <p:cNvPr id="769033" name="Line 9"/>
              <p:cNvSpPr>
                <a:spLocks noChangeShapeType="1"/>
              </p:cNvSpPr>
              <p:nvPr/>
            </p:nvSpPr>
            <p:spPr bwMode="auto">
              <a:xfrm>
                <a:off x="2640" y="1248"/>
                <a:ext cx="1152" cy="0"/>
              </a:xfrm>
              <a:prstGeom prst="line">
                <a:avLst/>
              </a:prstGeom>
              <a:noFill/>
              <a:ln w="19050">
                <a:solidFill>
                  <a:schemeClr val="tx1"/>
                </a:solidFill>
                <a:round/>
                <a:headEnd/>
                <a:tailEnd type="triangle" w="med" len="med"/>
              </a:ln>
              <a:effectLst/>
            </p:spPr>
            <p:txBody>
              <a:bodyPr wrap="none" anchor="ctr"/>
              <a:lstStyle/>
              <a:p>
                <a:endParaRPr lang="en-US" sz="6000"/>
              </a:p>
            </p:txBody>
          </p:sp>
          <p:sp>
            <p:nvSpPr>
              <p:cNvPr id="769034" name="Freeform 10"/>
              <p:cNvSpPr>
                <a:spLocks/>
              </p:cNvSpPr>
              <p:nvPr/>
            </p:nvSpPr>
            <p:spPr bwMode="auto">
              <a:xfrm>
                <a:off x="2448" y="432"/>
                <a:ext cx="432" cy="240"/>
              </a:xfrm>
              <a:custGeom>
                <a:avLst/>
                <a:gdLst/>
                <a:ahLst/>
                <a:cxnLst>
                  <a:cxn ang="0">
                    <a:pos x="240" y="48"/>
                  </a:cxn>
                  <a:cxn ang="0">
                    <a:pos x="48" y="192"/>
                  </a:cxn>
                  <a:cxn ang="0">
                    <a:pos x="0" y="384"/>
                  </a:cxn>
                  <a:cxn ang="0">
                    <a:pos x="48" y="576"/>
                  </a:cxn>
                  <a:cxn ang="0">
                    <a:pos x="240" y="768"/>
                  </a:cxn>
                  <a:cxn ang="0">
                    <a:pos x="528" y="864"/>
                  </a:cxn>
                  <a:cxn ang="0">
                    <a:pos x="816" y="816"/>
                  </a:cxn>
                  <a:cxn ang="0">
                    <a:pos x="1008" y="720"/>
                  </a:cxn>
                  <a:cxn ang="0">
                    <a:pos x="1152" y="576"/>
                  </a:cxn>
                  <a:cxn ang="0">
                    <a:pos x="1200" y="432"/>
                  </a:cxn>
                  <a:cxn ang="0">
                    <a:pos x="1200" y="192"/>
                  </a:cxn>
                  <a:cxn ang="0">
                    <a:pos x="960" y="48"/>
                  </a:cxn>
                  <a:cxn ang="0">
                    <a:pos x="720" y="0"/>
                  </a:cxn>
                </a:cxnLst>
                <a:rect l="0" t="0" r="r" b="b"/>
                <a:pathLst>
                  <a:path w="1240" h="872">
                    <a:moveTo>
                      <a:pt x="240" y="48"/>
                    </a:moveTo>
                    <a:cubicBezTo>
                      <a:pt x="164" y="92"/>
                      <a:pt x="88" y="136"/>
                      <a:pt x="48" y="192"/>
                    </a:cubicBezTo>
                    <a:cubicBezTo>
                      <a:pt x="8" y="248"/>
                      <a:pt x="0" y="320"/>
                      <a:pt x="0" y="384"/>
                    </a:cubicBezTo>
                    <a:cubicBezTo>
                      <a:pt x="0" y="448"/>
                      <a:pt x="8" y="512"/>
                      <a:pt x="48" y="576"/>
                    </a:cubicBezTo>
                    <a:cubicBezTo>
                      <a:pt x="88" y="640"/>
                      <a:pt x="160" y="720"/>
                      <a:pt x="240" y="768"/>
                    </a:cubicBezTo>
                    <a:cubicBezTo>
                      <a:pt x="320" y="816"/>
                      <a:pt x="432" y="856"/>
                      <a:pt x="528" y="864"/>
                    </a:cubicBezTo>
                    <a:cubicBezTo>
                      <a:pt x="624" y="872"/>
                      <a:pt x="736" y="840"/>
                      <a:pt x="816" y="816"/>
                    </a:cubicBezTo>
                    <a:cubicBezTo>
                      <a:pt x="896" y="792"/>
                      <a:pt x="952" y="760"/>
                      <a:pt x="1008" y="720"/>
                    </a:cubicBezTo>
                    <a:cubicBezTo>
                      <a:pt x="1064" y="680"/>
                      <a:pt x="1120" y="624"/>
                      <a:pt x="1152" y="576"/>
                    </a:cubicBezTo>
                    <a:cubicBezTo>
                      <a:pt x="1184" y="528"/>
                      <a:pt x="1192" y="496"/>
                      <a:pt x="1200" y="432"/>
                    </a:cubicBezTo>
                    <a:cubicBezTo>
                      <a:pt x="1208" y="368"/>
                      <a:pt x="1240" y="256"/>
                      <a:pt x="1200" y="192"/>
                    </a:cubicBezTo>
                    <a:cubicBezTo>
                      <a:pt x="1160" y="128"/>
                      <a:pt x="1040" y="80"/>
                      <a:pt x="960" y="48"/>
                    </a:cubicBezTo>
                    <a:cubicBezTo>
                      <a:pt x="880" y="16"/>
                      <a:pt x="800" y="8"/>
                      <a:pt x="720" y="0"/>
                    </a:cubicBezTo>
                  </a:path>
                </a:pathLst>
              </a:custGeom>
              <a:noFill/>
              <a:ln w="19050">
                <a:solidFill>
                  <a:schemeClr val="tx1"/>
                </a:solidFill>
                <a:round/>
                <a:headEnd/>
                <a:tailEnd type="triangle" w="med" len="med"/>
              </a:ln>
              <a:effectLst/>
            </p:spPr>
            <p:txBody>
              <a:bodyPr wrap="none" anchor="ctr"/>
              <a:lstStyle/>
              <a:p>
                <a:endParaRPr lang="en-US" sz="6000"/>
              </a:p>
            </p:txBody>
          </p:sp>
          <p:sp>
            <p:nvSpPr>
              <p:cNvPr id="769035" name="Freeform 11"/>
              <p:cNvSpPr>
                <a:spLocks/>
              </p:cNvSpPr>
              <p:nvPr/>
            </p:nvSpPr>
            <p:spPr bwMode="auto">
              <a:xfrm rot="-5263105">
                <a:off x="2023" y="1441"/>
                <a:ext cx="432" cy="240"/>
              </a:xfrm>
              <a:custGeom>
                <a:avLst/>
                <a:gdLst/>
                <a:ahLst/>
                <a:cxnLst>
                  <a:cxn ang="0">
                    <a:pos x="240" y="48"/>
                  </a:cxn>
                  <a:cxn ang="0">
                    <a:pos x="48" y="192"/>
                  </a:cxn>
                  <a:cxn ang="0">
                    <a:pos x="0" y="384"/>
                  </a:cxn>
                  <a:cxn ang="0">
                    <a:pos x="48" y="576"/>
                  </a:cxn>
                  <a:cxn ang="0">
                    <a:pos x="240" y="768"/>
                  </a:cxn>
                  <a:cxn ang="0">
                    <a:pos x="528" y="864"/>
                  </a:cxn>
                  <a:cxn ang="0">
                    <a:pos x="816" y="816"/>
                  </a:cxn>
                  <a:cxn ang="0">
                    <a:pos x="1008" y="720"/>
                  </a:cxn>
                  <a:cxn ang="0">
                    <a:pos x="1152" y="576"/>
                  </a:cxn>
                  <a:cxn ang="0">
                    <a:pos x="1200" y="432"/>
                  </a:cxn>
                  <a:cxn ang="0">
                    <a:pos x="1200" y="192"/>
                  </a:cxn>
                  <a:cxn ang="0">
                    <a:pos x="960" y="48"/>
                  </a:cxn>
                  <a:cxn ang="0">
                    <a:pos x="720" y="0"/>
                  </a:cxn>
                </a:cxnLst>
                <a:rect l="0" t="0" r="r" b="b"/>
                <a:pathLst>
                  <a:path w="1240" h="872">
                    <a:moveTo>
                      <a:pt x="240" y="48"/>
                    </a:moveTo>
                    <a:cubicBezTo>
                      <a:pt x="164" y="92"/>
                      <a:pt x="88" y="136"/>
                      <a:pt x="48" y="192"/>
                    </a:cubicBezTo>
                    <a:cubicBezTo>
                      <a:pt x="8" y="248"/>
                      <a:pt x="0" y="320"/>
                      <a:pt x="0" y="384"/>
                    </a:cubicBezTo>
                    <a:cubicBezTo>
                      <a:pt x="0" y="448"/>
                      <a:pt x="8" y="512"/>
                      <a:pt x="48" y="576"/>
                    </a:cubicBezTo>
                    <a:cubicBezTo>
                      <a:pt x="88" y="640"/>
                      <a:pt x="160" y="720"/>
                      <a:pt x="240" y="768"/>
                    </a:cubicBezTo>
                    <a:cubicBezTo>
                      <a:pt x="320" y="816"/>
                      <a:pt x="432" y="856"/>
                      <a:pt x="528" y="864"/>
                    </a:cubicBezTo>
                    <a:cubicBezTo>
                      <a:pt x="624" y="872"/>
                      <a:pt x="736" y="840"/>
                      <a:pt x="816" y="816"/>
                    </a:cubicBezTo>
                    <a:cubicBezTo>
                      <a:pt x="896" y="792"/>
                      <a:pt x="952" y="760"/>
                      <a:pt x="1008" y="720"/>
                    </a:cubicBezTo>
                    <a:cubicBezTo>
                      <a:pt x="1064" y="680"/>
                      <a:pt x="1120" y="624"/>
                      <a:pt x="1152" y="576"/>
                    </a:cubicBezTo>
                    <a:cubicBezTo>
                      <a:pt x="1184" y="528"/>
                      <a:pt x="1192" y="496"/>
                      <a:pt x="1200" y="432"/>
                    </a:cubicBezTo>
                    <a:cubicBezTo>
                      <a:pt x="1208" y="368"/>
                      <a:pt x="1240" y="256"/>
                      <a:pt x="1200" y="192"/>
                    </a:cubicBezTo>
                    <a:cubicBezTo>
                      <a:pt x="1160" y="128"/>
                      <a:pt x="1040" y="80"/>
                      <a:pt x="960" y="48"/>
                    </a:cubicBezTo>
                    <a:cubicBezTo>
                      <a:pt x="880" y="16"/>
                      <a:pt x="800" y="8"/>
                      <a:pt x="720" y="0"/>
                    </a:cubicBezTo>
                  </a:path>
                </a:pathLst>
              </a:custGeom>
              <a:noFill/>
              <a:ln w="19050">
                <a:solidFill>
                  <a:schemeClr val="tx1"/>
                </a:solidFill>
                <a:round/>
                <a:headEnd/>
                <a:tailEnd type="triangle" w="med" len="med"/>
              </a:ln>
              <a:effectLst/>
            </p:spPr>
            <p:txBody>
              <a:bodyPr wrap="none" anchor="ctr"/>
              <a:lstStyle/>
              <a:p>
                <a:endParaRPr lang="en-US" sz="6000"/>
              </a:p>
            </p:txBody>
          </p:sp>
          <p:sp>
            <p:nvSpPr>
              <p:cNvPr id="769036" name="Freeform 12"/>
              <p:cNvSpPr>
                <a:spLocks/>
              </p:cNvSpPr>
              <p:nvPr/>
            </p:nvSpPr>
            <p:spPr bwMode="auto">
              <a:xfrm rot="-15846445">
                <a:off x="3076" y="1138"/>
                <a:ext cx="432" cy="240"/>
              </a:xfrm>
              <a:custGeom>
                <a:avLst/>
                <a:gdLst/>
                <a:ahLst/>
                <a:cxnLst>
                  <a:cxn ang="0">
                    <a:pos x="240" y="48"/>
                  </a:cxn>
                  <a:cxn ang="0">
                    <a:pos x="48" y="192"/>
                  </a:cxn>
                  <a:cxn ang="0">
                    <a:pos x="0" y="384"/>
                  </a:cxn>
                  <a:cxn ang="0">
                    <a:pos x="48" y="576"/>
                  </a:cxn>
                  <a:cxn ang="0">
                    <a:pos x="240" y="768"/>
                  </a:cxn>
                  <a:cxn ang="0">
                    <a:pos x="528" y="864"/>
                  </a:cxn>
                  <a:cxn ang="0">
                    <a:pos x="816" y="816"/>
                  </a:cxn>
                  <a:cxn ang="0">
                    <a:pos x="1008" y="720"/>
                  </a:cxn>
                  <a:cxn ang="0">
                    <a:pos x="1152" y="576"/>
                  </a:cxn>
                  <a:cxn ang="0">
                    <a:pos x="1200" y="432"/>
                  </a:cxn>
                  <a:cxn ang="0">
                    <a:pos x="1200" y="192"/>
                  </a:cxn>
                  <a:cxn ang="0">
                    <a:pos x="960" y="48"/>
                  </a:cxn>
                  <a:cxn ang="0">
                    <a:pos x="720" y="0"/>
                  </a:cxn>
                </a:cxnLst>
                <a:rect l="0" t="0" r="r" b="b"/>
                <a:pathLst>
                  <a:path w="1240" h="872">
                    <a:moveTo>
                      <a:pt x="240" y="48"/>
                    </a:moveTo>
                    <a:cubicBezTo>
                      <a:pt x="164" y="92"/>
                      <a:pt x="88" y="136"/>
                      <a:pt x="48" y="192"/>
                    </a:cubicBezTo>
                    <a:cubicBezTo>
                      <a:pt x="8" y="248"/>
                      <a:pt x="0" y="320"/>
                      <a:pt x="0" y="384"/>
                    </a:cubicBezTo>
                    <a:cubicBezTo>
                      <a:pt x="0" y="448"/>
                      <a:pt x="8" y="512"/>
                      <a:pt x="48" y="576"/>
                    </a:cubicBezTo>
                    <a:cubicBezTo>
                      <a:pt x="88" y="640"/>
                      <a:pt x="160" y="720"/>
                      <a:pt x="240" y="768"/>
                    </a:cubicBezTo>
                    <a:cubicBezTo>
                      <a:pt x="320" y="816"/>
                      <a:pt x="432" y="856"/>
                      <a:pt x="528" y="864"/>
                    </a:cubicBezTo>
                    <a:cubicBezTo>
                      <a:pt x="624" y="872"/>
                      <a:pt x="736" y="840"/>
                      <a:pt x="816" y="816"/>
                    </a:cubicBezTo>
                    <a:cubicBezTo>
                      <a:pt x="896" y="792"/>
                      <a:pt x="952" y="760"/>
                      <a:pt x="1008" y="720"/>
                    </a:cubicBezTo>
                    <a:cubicBezTo>
                      <a:pt x="1064" y="680"/>
                      <a:pt x="1120" y="624"/>
                      <a:pt x="1152" y="576"/>
                    </a:cubicBezTo>
                    <a:cubicBezTo>
                      <a:pt x="1184" y="528"/>
                      <a:pt x="1192" y="496"/>
                      <a:pt x="1200" y="432"/>
                    </a:cubicBezTo>
                    <a:cubicBezTo>
                      <a:pt x="1208" y="368"/>
                      <a:pt x="1240" y="256"/>
                      <a:pt x="1200" y="192"/>
                    </a:cubicBezTo>
                    <a:cubicBezTo>
                      <a:pt x="1160" y="128"/>
                      <a:pt x="1040" y="80"/>
                      <a:pt x="960" y="48"/>
                    </a:cubicBezTo>
                    <a:cubicBezTo>
                      <a:pt x="880" y="16"/>
                      <a:pt x="800" y="8"/>
                      <a:pt x="720" y="0"/>
                    </a:cubicBezTo>
                  </a:path>
                </a:pathLst>
              </a:custGeom>
              <a:noFill/>
              <a:ln w="19050">
                <a:solidFill>
                  <a:schemeClr val="tx1"/>
                </a:solidFill>
                <a:round/>
                <a:headEnd/>
                <a:tailEnd type="triangle" w="med" len="med"/>
              </a:ln>
              <a:effectLst/>
            </p:spPr>
            <p:txBody>
              <a:bodyPr wrap="none" anchor="ctr"/>
              <a:lstStyle/>
              <a:p>
                <a:endParaRPr lang="en-US" sz="6000"/>
              </a:p>
            </p:txBody>
          </p:sp>
        </p:grpSp>
        <p:sp>
          <p:nvSpPr>
            <p:cNvPr id="769037" name="Text Box 13"/>
            <p:cNvSpPr txBox="1">
              <a:spLocks noChangeArrowheads="1"/>
            </p:cNvSpPr>
            <p:nvPr/>
          </p:nvSpPr>
          <p:spPr bwMode="auto">
            <a:xfrm>
              <a:off x="1695" y="2152"/>
              <a:ext cx="233" cy="320"/>
            </a:xfrm>
            <a:prstGeom prst="rect">
              <a:avLst/>
            </a:prstGeom>
            <a:noFill/>
            <a:ln w="9525">
              <a:noFill/>
              <a:miter lim="800000"/>
              <a:headEnd/>
              <a:tailEnd/>
            </a:ln>
            <a:effectLst/>
          </p:spPr>
          <p:txBody>
            <a:bodyPr wrap="none">
              <a:spAutoFit/>
            </a:bodyPr>
            <a:lstStyle/>
            <a:p>
              <a:r>
                <a:rPr lang="en-US" sz="6000">
                  <a:latin typeface="Times New Roman" pitchFamily="18" charset="0"/>
                </a:rPr>
                <a:t>X</a:t>
              </a:r>
            </a:p>
          </p:txBody>
        </p:sp>
        <p:sp>
          <p:nvSpPr>
            <p:cNvPr id="769038" name="Text Box 14"/>
            <p:cNvSpPr txBox="1">
              <a:spLocks noChangeArrowheads="1"/>
            </p:cNvSpPr>
            <p:nvPr/>
          </p:nvSpPr>
          <p:spPr bwMode="auto">
            <a:xfrm>
              <a:off x="3985" y="1528"/>
              <a:ext cx="233" cy="320"/>
            </a:xfrm>
            <a:prstGeom prst="rect">
              <a:avLst/>
            </a:prstGeom>
            <a:noFill/>
            <a:ln w="9525">
              <a:noFill/>
              <a:miter lim="800000"/>
              <a:headEnd/>
              <a:tailEnd/>
            </a:ln>
            <a:effectLst/>
          </p:spPr>
          <p:txBody>
            <a:bodyPr wrap="none">
              <a:spAutoFit/>
            </a:bodyPr>
            <a:lstStyle/>
            <a:p>
              <a:r>
                <a:rPr lang="en-US" sz="6000">
                  <a:latin typeface="Times New Roman" pitchFamily="18" charset="0"/>
                </a:rPr>
                <a:t>Y</a:t>
              </a:r>
            </a:p>
          </p:txBody>
        </p:sp>
        <p:sp>
          <p:nvSpPr>
            <p:cNvPr id="769039" name="Text Box 15"/>
            <p:cNvSpPr txBox="1">
              <a:spLocks noChangeArrowheads="1"/>
            </p:cNvSpPr>
            <p:nvPr/>
          </p:nvSpPr>
          <p:spPr bwMode="auto">
            <a:xfrm>
              <a:off x="2730" y="226"/>
              <a:ext cx="220" cy="320"/>
            </a:xfrm>
            <a:prstGeom prst="rect">
              <a:avLst/>
            </a:prstGeom>
            <a:noFill/>
            <a:ln w="9525">
              <a:noFill/>
              <a:miter lim="800000"/>
              <a:headEnd/>
              <a:tailEnd/>
            </a:ln>
            <a:effectLst/>
          </p:spPr>
          <p:txBody>
            <a:bodyPr wrap="none">
              <a:spAutoFit/>
            </a:bodyPr>
            <a:lstStyle/>
            <a:p>
              <a:r>
                <a:rPr lang="en-US" sz="6000">
                  <a:latin typeface="Times New Roman" pitchFamily="18" charset="0"/>
                </a:rPr>
                <a:t>Z</a:t>
              </a:r>
            </a:p>
          </p:txBody>
        </p:sp>
        <p:sp>
          <p:nvSpPr>
            <p:cNvPr id="769040" name="Text Box 16"/>
            <p:cNvSpPr txBox="1">
              <a:spLocks noChangeArrowheads="1"/>
            </p:cNvSpPr>
            <p:nvPr/>
          </p:nvSpPr>
          <p:spPr bwMode="auto">
            <a:xfrm>
              <a:off x="1987" y="1466"/>
              <a:ext cx="58" cy="320"/>
            </a:xfrm>
            <a:prstGeom prst="rect">
              <a:avLst/>
            </a:prstGeom>
            <a:noFill/>
            <a:ln w="9525">
              <a:noFill/>
              <a:miter lim="800000"/>
              <a:headEnd/>
              <a:tailEnd/>
            </a:ln>
            <a:effectLst/>
          </p:spPr>
          <p:txBody>
            <a:bodyPr wrap="none">
              <a:spAutoFit/>
            </a:bodyPr>
            <a:lstStyle/>
            <a:p>
              <a:endParaRPr lang="en-US" sz="6000">
                <a:latin typeface="Times New Roman" pitchFamily="18" charset="0"/>
              </a:endParaRPr>
            </a:p>
          </p:txBody>
        </p:sp>
        <p:graphicFrame>
          <p:nvGraphicFramePr>
            <p:cNvPr id="769041" name="Object 17"/>
            <p:cNvGraphicFramePr>
              <a:graphicFrameLocks noChangeAspect="1"/>
            </p:cNvGraphicFramePr>
            <p:nvPr/>
          </p:nvGraphicFramePr>
          <p:xfrm>
            <a:off x="2064" y="1680"/>
            <a:ext cx="240" cy="223"/>
          </p:xfrm>
          <a:graphic>
            <a:graphicData uri="http://schemas.openxmlformats.org/presentationml/2006/ole">
              <mc:AlternateContent xmlns:mc="http://schemas.openxmlformats.org/markup-compatibility/2006">
                <mc:Choice xmlns:v="urn:schemas-microsoft-com:vml" Requires="v">
                  <p:oleObj name="Equation" r:id="rId4" imgW="152280" imgH="139680" progId="Equation.3">
                    <p:embed/>
                  </p:oleObj>
                </mc:Choice>
                <mc:Fallback>
                  <p:oleObj name="Equation" r:id="rId4" imgW="152280" imgH="139680" progId="Equation.3">
                    <p:embed/>
                    <p:pic>
                      <p:nvPicPr>
                        <p:cNvPr id="769041"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1680"/>
                          <a:ext cx="240" cy="22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69042" name="Object 18"/>
            <p:cNvGraphicFramePr>
              <a:graphicFrameLocks noChangeAspect="1"/>
            </p:cNvGraphicFramePr>
            <p:nvPr/>
          </p:nvGraphicFramePr>
          <p:xfrm>
            <a:off x="3648" y="1776"/>
            <a:ext cx="209" cy="336"/>
          </p:xfrm>
          <a:graphic>
            <a:graphicData uri="http://schemas.openxmlformats.org/presentationml/2006/ole">
              <mc:AlternateContent xmlns:mc="http://schemas.openxmlformats.org/markup-compatibility/2006">
                <mc:Choice xmlns:v="urn:schemas-microsoft-com:vml" Requires="v">
                  <p:oleObj name="Equation" r:id="rId6" imgW="126720" imgH="203040" progId="Equation.3">
                    <p:embed/>
                  </p:oleObj>
                </mc:Choice>
                <mc:Fallback>
                  <p:oleObj name="Equation" r:id="rId6" imgW="126720" imgH="203040" progId="Equation.3">
                    <p:embed/>
                    <p:pic>
                      <p:nvPicPr>
                        <p:cNvPr id="769042"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 y="1776"/>
                          <a:ext cx="209" cy="33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769043" name="Object 19"/>
            <p:cNvGraphicFramePr>
              <a:graphicFrameLocks noChangeAspect="1"/>
            </p:cNvGraphicFramePr>
            <p:nvPr/>
          </p:nvGraphicFramePr>
          <p:xfrm>
            <a:off x="2976" y="624"/>
            <a:ext cx="288" cy="258"/>
          </p:xfrm>
          <a:graphic>
            <a:graphicData uri="http://schemas.openxmlformats.org/presentationml/2006/ole">
              <mc:AlternateContent xmlns:mc="http://schemas.openxmlformats.org/markup-compatibility/2006">
                <mc:Choice xmlns:v="urn:schemas-microsoft-com:vml" Requires="v">
                  <p:oleObj name="Equation" r:id="rId8" imgW="139680" imgH="126720" progId="Equation.3">
                    <p:embed/>
                  </p:oleObj>
                </mc:Choice>
                <mc:Fallback>
                  <p:oleObj name="Equation" r:id="rId8" imgW="139680" imgH="126720" progId="Equation.3">
                    <p:embed/>
                    <p:pic>
                      <p:nvPicPr>
                        <p:cNvPr id="769043"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6" y="624"/>
                          <a:ext cx="288" cy="25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graphicFrame>
        <p:nvGraphicFramePr>
          <p:cNvPr id="769044" name="Object 20"/>
          <p:cNvGraphicFramePr>
            <a:graphicFrameLocks noChangeAspect="1"/>
          </p:cNvGraphicFramePr>
          <p:nvPr/>
        </p:nvGraphicFramePr>
        <p:xfrm>
          <a:off x="4267201" y="9906001"/>
          <a:ext cx="15249526" cy="3282950"/>
        </p:xfrm>
        <a:graphic>
          <a:graphicData uri="http://schemas.openxmlformats.org/presentationml/2006/ole">
            <mc:AlternateContent xmlns:mc="http://schemas.openxmlformats.org/markup-compatibility/2006">
              <mc:Choice xmlns:v="urn:schemas-microsoft-com:vml" Requires="v">
                <p:oleObj name="Equation" r:id="rId10" imgW="4609800" imgH="990360" progId="Equation.3">
                  <p:embed/>
                </p:oleObj>
              </mc:Choice>
              <mc:Fallback>
                <p:oleObj name="Equation" r:id="rId10" imgW="4609800" imgH="990360" progId="Equation.3">
                  <p:embed/>
                  <p:pic>
                    <p:nvPicPr>
                      <p:cNvPr id="769044"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1" y="9906001"/>
                        <a:ext cx="15249526" cy="328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9240</TotalTime>
  <Words>5219</Words>
  <Application>Microsoft Macintosh PowerPoint</Application>
  <PresentationFormat>Custom</PresentationFormat>
  <Paragraphs>848</Paragraphs>
  <Slides>150</Slides>
  <Notes>15</Notes>
  <HiddenSlides>1</HiddenSlides>
  <MMClips>3</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4</vt:i4>
      </vt:variant>
      <vt:variant>
        <vt:lpstr>Slide Titles</vt:lpstr>
      </vt:variant>
      <vt:variant>
        <vt:i4>150</vt:i4>
      </vt:variant>
    </vt:vector>
  </HeadingPairs>
  <TitlesOfParts>
    <vt:vector size="174" baseType="lpstr">
      <vt:lpstr>ＭＳ Ｐゴシック</vt:lpstr>
      <vt:lpstr>Arial</vt:lpstr>
      <vt:lpstr>Calibri</vt:lpstr>
      <vt:lpstr>Cambria Math</vt:lpstr>
      <vt:lpstr>Comic Sans MS</vt:lpstr>
      <vt:lpstr>Courier New</vt:lpstr>
      <vt:lpstr>EngraversGothic BT Regular</vt:lpstr>
      <vt:lpstr>Helvetica</vt:lpstr>
      <vt:lpstr>Helvetica Neue</vt:lpstr>
      <vt:lpstr>Helvetica Neue Medium</vt:lpstr>
      <vt:lpstr>Palatino Linotype</vt:lpstr>
      <vt:lpstr>Roboto</vt:lpstr>
      <vt:lpstr>Söhne</vt:lpstr>
      <vt:lpstr>Symbol</vt:lpstr>
      <vt:lpstr>Tahoma</vt:lpstr>
      <vt:lpstr>Times</vt:lpstr>
      <vt:lpstr>Times New Roman</vt:lpstr>
      <vt:lpstr>Verdana</vt:lpstr>
      <vt:lpstr>Wingdings</vt:lpstr>
      <vt:lpstr>Office Theme</vt:lpstr>
      <vt:lpstr>Acrobat Document</vt:lpstr>
      <vt:lpstr>Photo Editor Photo</vt:lpstr>
      <vt:lpstr>Equation</vt:lpstr>
      <vt:lpstr>Microsoft Equation</vt:lpstr>
      <vt:lpstr>Lecture 6</vt:lpstr>
      <vt:lpstr>A brief history of object detection approaches</vt:lpstr>
      <vt:lpstr>Object Category Detection</vt:lpstr>
      <vt:lpstr>Challenges in modeling the object class</vt:lpstr>
      <vt:lpstr>Challenges in modeling the non-object class</vt:lpstr>
      <vt:lpstr>General Process of Object Recognition</vt:lpstr>
      <vt:lpstr>Specifying an object model</vt:lpstr>
      <vt:lpstr>Specifying an object model</vt:lpstr>
      <vt:lpstr>Specifying an object model</vt:lpstr>
      <vt:lpstr>Specifying an object model</vt:lpstr>
      <vt:lpstr>General Process of Object Recognition</vt:lpstr>
      <vt:lpstr>Generating hypotheses</vt:lpstr>
      <vt:lpstr>Generating hypotheses</vt:lpstr>
      <vt:lpstr>Generating hypotheses</vt:lpstr>
      <vt:lpstr>Generating hypotheses</vt:lpstr>
      <vt:lpstr>General Process of Object Recognition</vt:lpstr>
      <vt:lpstr>Each window is separately scored</vt:lpstr>
      <vt:lpstr>General Process of Object Recognition</vt:lpstr>
      <vt:lpstr>Resolving detection scores</vt:lpstr>
      <vt:lpstr>Resolving detection scores</vt:lpstr>
      <vt:lpstr>General Process of Object Recognition</vt:lpstr>
      <vt:lpstr>Design challenges</vt:lpstr>
      <vt:lpstr>Example: Dalal-Triggs pedestrian detector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Detection examples</vt:lpstr>
      <vt:lpstr>Viola-Jones sliding window detector</vt:lpstr>
      <vt:lpstr>Cascade for Fast Detection</vt:lpstr>
      <vt:lpstr>Features that are fast to compute</vt:lpstr>
      <vt:lpstr>Integral Images</vt:lpstr>
      <vt:lpstr>Feature selection with Adaboost</vt:lpstr>
      <vt:lpstr>Adaboost</vt:lpstr>
      <vt:lpstr>Top 2 selected features</vt:lpstr>
      <vt:lpstr>Viola Jones Results</vt:lpstr>
      <vt:lpstr>Pop Quiz!</vt:lpstr>
      <vt:lpstr>Object Detection Evaluation</vt:lpstr>
      <vt:lpstr>PowerPoint Presentation</vt:lpstr>
      <vt:lpstr>PowerPoint Presentation</vt:lpstr>
      <vt:lpstr>PowerPoint Presentation</vt:lpstr>
      <vt:lpstr>R-CNN (Girshick et al. CVPR 2014)</vt:lpstr>
      <vt:lpstr>Fine-tuning example: ImageNet-&gt;VOC</vt:lpstr>
      <vt:lpstr>Sliding window vs. region proposals</vt:lpstr>
      <vt:lpstr>Mistakes are often reasonable</vt:lpstr>
      <vt:lpstr>Mistakes are often reasonable</vt:lpstr>
      <vt:lpstr>Fast R-CNN – Girshick 2015</vt:lpstr>
      <vt:lpstr>Faster R-CNN – Ren et al. 2016</vt:lpstr>
      <vt:lpstr>PowerPoint Presentation</vt:lpstr>
      <vt:lpstr>YOLO – Redmon et al. 2016</vt:lpstr>
      <vt:lpstr>Yolo v2 – Redmon et al. 2017</vt:lpstr>
      <vt:lpstr>PowerPoint Presentation</vt:lpstr>
      <vt:lpstr>Questions!</vt:lpstr>
      <vt:lpstr>PowerPoint Presentation</vt:lpstr>
      <vt:lpstr> </vt:lpstr>
      <vt:lpstr>PowerPoint Presentation</vt:lpstr>
      <vt:lpstr>PowerPoint Presentation</vt:lpstr>
      <vt:lpstr>PowerPoint Presentation</vt:lpstr>
      <vt:lpstr>PowerPoint Presentation</vt:lpstr>
      <vt:lpstr>PowerPoint Presentation</vt:lpstr>
      <vt:lpstr>What do you need to make a camera from scratch?</vt:lpstr>
      <vt:lpstr>PowerPoint Presentation</vt:lpstr>
      <vt:lpstr>Camera and World Geometry</vt:lpstr>
      <vt:lpstr>Image formation</vt:lpstr>
      <vt:lpstr>Pinhole camera</vt:lpstr>
      <vt:lpstr>Pinhole camera</vt:lpstr>
      <vt:lpstr>Camera obscura: the pre-camera</vt:lpstr>
      <vt:lpstr>Camera Obscura used for Tracing</vt:lpstr>
      <vt:lpstr>First Photograph</vt:lpstr>
      <vt:lpstr>Non pinhole cameras?!</vt:lpstr>
      <vt:lpstr>Dimensionality Reduction Machine (3D to 2D)</vt:lpstr>
      <vt:lpstr>Projection can be tricky…</vt:lpstr>
      <vt:lpstr>Projection can be tricky…</vt:lpstr>
      <vt:lpstr>Vanishing points and lines</vt:lpstr>
      <vt:lpstr>Vanishing points and lines</vt:lpstr>
      <vt:lpstr>Vanishing points and lines</vt:lpstr>
      <vt:lpstr>Vanishing points</vt:lpstr>
      <vt:lpstr>Projection: world coordinatesimage coordinates</vt:lpstr>
      <vt:lpstr>PowerPoint Presentation</vt:lpstr>
      <vt:lpstr>“Normalized Camera”</vt:lpstr>
      <vt:lpstr>PowerPoint Presentation</vt:lpstr>
      <vt:lpstr>…but the cow is not a sphere</vt:lpstr>
      <vt:lpstr>Intrinsic Camera Parameters</vt:lpstr>
      <vt:lpstr>Intrinsic Camera Parameters</vt:lpstr>
      <vt:lpstr>Intrinsic Camera Parameters</vt:lpstr>
      <vt:lpstr>Homogeneous Coordinates</vt:lpstr>
      <vt:lpstr>Why?!</vt:lpstr>
      <vt:lpstr>Homogenous Coordinates!</vt:lpstr>
      <vt:lpstr>PowerPoint Presentation</vt:lpstr>
      <vt:lpstr>Practical Linear Algebra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Corners..</vt:lpstr>
      <vt:lpstr>PowerPoint Presentation</vt:lpstr>
      <vt:lpstr>PowerPoint Presentation</vt:lpstr>
      <vt:lpstr>What is left? Barrel and Pincushion Distortion</vt:lpstr>
      <vt:lpstr>PowerPoint Presentation</vt:lpstr>
      <vt:lpstr>Models of Radial Distortion</vt:lpstr>
      <vt:lpstr>More distortion.</vt:lpstr>
      <vt:lpstr>PowerPoint Presentation</vt:lpstr>
      <vt:lpstr>PowerPoint Presentation</vt:lpstr>
      <vt:lpstr>Cheap applications</vt:lpstr>
      <vt:lpstr>Applications</vt:lpstr>
      <vt:lpstr>Applications</vt:lpstr>
      <vt:lpstr>Recap</vt:lpstr>
      <vt:lpstr>PowerPoint Presentation</vt:lpstr>
      <vt:lpstr>Another Special Case,  the world is a plane.</vt:lpstr>
      <vt:lpstr>Homography:       (x’,y’,1) ~ H (x,y,1)</vt:lpstr>
      <vt:lpstr>Homography is a “simple” example of a 3D to 2D transformation</vt:lpstr>
      <vt:lpstr>Homography is most general, encompasses other transformations</vt:lpstr>
      <vt:lpstr>Invariants…</vt:lpstr>
      <vt:lpstr>PowerPoint Presentation</vt:lpstr>
      <vt:lpstr>Image Warping</vt:lpstr>
      <vt:lpstr>How to solve for these mappings?</vt:lpstr>
      <vt:lpstr>Unwrapping a matrix.</vt:lpstr>
      <vt:lpstr>Unwrapping a matrix.</vt:lpstr>
      <vt:lpstr>PowerPoint Presentation</vt:lpstr>
      <vt:lpstr>PowerPoint Presentation</vt:lpstr>
      <vt:lpstr>Why does this suck?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than Geometry: image processing</vt:lpstr>
      <vt:lpstr>Backward Transformation</vt:lpstr>
      <vt:lpstr>Mapping Pixel Values - Going Backwards</vt:lpstr>
      <vt:lpstr>If you project backward from a real pixel, you also won’t land exactly on a pixel??!!?  (but there is a good way of making up a value)</vt:lpstr>
      <vt:lpstr>If you project backward from a real pixel, you also won’t land exactly on a pixel??!!?  (but there is a good way of making up a value)</vt:lpstr>
      <vt:lpstr>Use linear interpolation along the top and bottom horizontal lines to determine IA and IB:  IA = (1 – f)•I(xi, yj)  + f•I(xi+1, yj) IB = (1 – f)•I(xi, yj+1)+ f•I(xi+1, yj+1)  Use linear interpolation along the vertical line between IA and IB to determine I(x,y): I(x,y) = (1 – g)•zA + g•zB Or,   I(x,y) =  (1 – f)•(1 – g)•I(xi, yj)    +   f•(1 – g)•I(xi+1, yj)  +   (1 – f)•   g   •I(xi, yj+1)  +   f•   g   •I(xi+1, yj+1)</vt:lpstr>
      <vt:lpstr>Beyond geometry…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dc:title>
  <cp:lastModifiedBy>Pless, Robert Bryan</cp:lastModifiedBy>
  <cp:revision>14</cp:revision>
  <dcterms:modified xsi:type="dcterms:W3CDTF">2025-10-06T16:46:03Z</dcterms:modified>
</cp:coreProperties>
</file>