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ink/ink5.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766" r:id="rId4"/>
    <p:sldId id="769" r:id="rId5"/>
    <p:sldId id="781" r:id="rId6"/>
    <p:sldId id="785" r:id="rId7"/>
    <p:sldId id="783" r:id="rId8"/>
    <p:sldId id="789" r:id="rId9"/>
    <p:sldId id="801" r:id="rId10"/>
    <p:sldId id="803" r:id="rId11"/>
    <p:sldId id="812" r:id="rId12"/>
    <p:sldId id="811" r:id="rId13"/>
    <p:sldId id="834" r:id="rId14"/>
    <p:sldId id="876" r:id="rId15"/>
    <p:sldId id="854" r:id="rId16"/>
    <p:sldId id="879" r:id="rId17"/>
    <p:sldId id="878" r:id="rId18"/>
    <p:sldId id="857" r:id="rId19"/>
    <p:sldId id="875" r:id="rId20"/>
    <p:sldId id="877" r:id="rId21"/>
    <p:sldId id="894" r:id="rId22"/>
    <p:sldId id="887" r:id="rId23"/>
    <p:sldId id="888" r:id="rId24"/>
    <p:sldId id="902" r:id="rId25"/>
    <p:sldId id="903" r:id="rId26"/>
    <p:sldId id="916" r:id="rId27"/>
    <p:sldId id="917" r:id="rId28"/>
    <p:sldId id="918" r:id="rId29"/>
    <p:sldId id="904" r:id="rId30"/>
    <p:sldId id="905" r:id="rId31"/>
    <p:sldId id="915" r:id="rId32"/>
    <p:sldId id="906" r:id="rId33"/>
    <p:sldId id="907" r:id="rId34"/>
    <p:sldId id="908" r:id="rId35"/>
    <p:sldId id="909" r:id="rId36"/>
    <p:sldId id="910" r:id="rId37"/>
    <p:sldId id="911" r:id="rId38"/>
    <p:sldId id="913" r:id="rId39"/>
    <p:sldId id="914"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1"/>
    <p:restoredTop sz="86463"/>
  </p:normalViewPr>
  <p:slideViewPr>
    <p:cSldViewPr snapToGrid="0">
      <p:cViewPr>
        <p:scale>
          <a:sx n="62" d="100"/>
          <a:sy n="62" d="100"/>
        </p:scale>
        <p:origin x="672" y="192"/>
      </p:cViewPr>
      <p:guideLst/>
    </p:cSldViewPr>
  </p:slideViewPr>
  <p:outlineViewPr>
    <p:cViewPr>
      <p:scale>
        <a:sx n="33" d="100"/>
        <a:sy n="33" d="100"/>
      </p:scale>
      <p:origin x="0" y="-1776"/>
    </p:cViewPr>
  </p:outlineViewPr>
  <p:notesTextViewPr>
    <p:cViewPr>
      <p:scale>
        <a:sx n="1" d="1"/>
        <a:sy n="1" d="1"/>
      </p:scale>
      <p:origin x="0" y="0"/>
    </p:cViewPr>
  </p:notesTextViewPr>
  <p:sorterViewPr>
    <p:cViewPr>
      <p:scale>
        <a:sx n="136" d="100"/>
        <a:sy n="13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30T17:13:38.806"/>
    </inkml:context>
    <inkml:brush xml:id="br0">
      <inkml:brushProperty name="width" value="0.05292" units="cm"/>
      <inkml:brushProperty name="height" value="0.05292" units="cm"/>
      <inkml:brushProperty name="color" value="#FF0000"/>
    </inkml:brush>
  </inkml:definitions>
  <inkml:trace contextRef="#ctx0" brushRef="#br0">38639 24356 8191,'-5'0'0,"1"0"0</inkml:trace>
  <inkml:trace contextRef="#ctx0" brushRef="#br0" timeOffset="948">38596 25044 24575,'0'0'0</inkml:trace>
  <inkml:trace contextRef="#ctx0" brushRef="#br0" timeOffset="9780">39584 23338 8191,'-4'-6'0,"-1"2"5063,-12 4-5063,5 0 2818,-6 0-2818,9 0 1719,3 12-1719,2-5 6784,4 18-6784,0-6 0,0 7 0,0 1 0,0-8 0,0-2 0,12-5 0,24-6 0,4 0 0,10-6 0,-5 0 0,-8 0 0,1 0 0,-9-5 0,-11-8 0,-7-11 0,-4 4 0,-33 2 0,-49 13 0,20 30 0,-3 13 0,-14 3 0,4 7 0,14 8 0,8 2 0,9-8 0,7-6 0,4-4 0,19-22 0,9-47 0,0-7 0,5-27 0,-7 4 0,0 21 0,0 9 0,-11 16 0,-13 8 0,-5 5 0,-7 0 0,10 0 0,5 12 0,8 3 0,7 20 0,6-6 0,0 6 0,21-13 0,30-9 0,28-6 0,0-7 0,5-16 0,-27-25 0,14-30 0,-36-20 0,-4 31 0,-52 10 0,-63 43 0,25 36 0,-1 12 0,-2-4 0,4 8 0,4 27 0,14 11 0,23 1 0,10 3 0,-3 4 0,10-4-365,18-16 1,10-7 364,5-9 0,8-13 0,10-26 0,7-13 0,11-7 0,-2-13 0,-11-16 0,-3-9 0,2-5 0,-5-7 0,-15-3 0,-8-3 0,-2-7 0,-6 1 0,-12 9 0,-4 3 0,8-35 0,-32 16 0,-31 60 0,-43 6 0,36 30 0,-2 12-1200,-7 2 1,1 9 1199,18 4 0,3 8 0,5-1 0,-3 11 0,5 2-278,-10 11 0,11 1 278,28-19 0,5-2 0,-6-5 0,1-1 619,10 48-619,0-58 0,63-11 0,2-63 0,8-23 0,10-7 0,1-10 614,-13 4 0,0-8 0,-11 0-614,-6-21 0,-11 3 318,-1 18 1,-22 13-319,-68 18 0,13 73 0,-4 19 0,-11-9 0,1 5-595,0 39 1,10 3 594,-3 6 0,19 9 0,15-42 0,8-19 551,12-19-551,23-27 0,12-42 0,3-14 0,-10 22 0,-1-5-557,12-43 0,-9-5 557,-18 36 0,-8 2 0,-8-8 0,-3 3 1153,4-12-1153,-30 13 0,-5 44 0,-63 6 0,20 7 0,-30 37 0,32 9 0,13 47 0,14-12 0,12-6 0,18-17 0,3-27 1185,19-9-1185,23-17 0,32-24 0,-16-14 0,0-8 0,26-27 0,-27-20 0,-8-11 0,-21 27 0,-8 1 0,-3-2 0,-14 4 0,-58-17 0,8 84 0,-5 20 0,3 20 0,3 10 0,6-11 0,9 6 0,18 23 0,11 1 0,1 10 0,8-11 0,12-19 0,3-26 0,11-8 0,-7-7 0,-1-6 0,-5-21 0,-7 4 0,1-28 0,-12 19 0,-17 2 0,-9 15 0,-16 9 0,9 0 0,7 21 0,9 16 0,13 25 0,1-10 0,8 5 0,21-40 0,47 3 0,31-41 0,-30-7 0,-2-7 0,-18 4 0,-5-6 0,7-24 0,-9-6 0,-8-28 0,-14 11 0,-7 1 0,-20 8 0,-28 20 0,-12 16 0,-22 50 0,11 8 0,2 12 0,17 26 0,10 9 0,4-9 0,5 2 0,2 12 0,5-3 0,4 19 0,9-25 0,11-19 0,13-20 0,25-26 0,-6-19 0,12-38 0,-28-19 0,2-12 0,-17 16 0,-4 17 0,-20 20 0,-24 14 0,-5 12 0,-34 40 0,17 25 0,22 5 0,5 5 0,8-15 0,4 3 0,4 25 0,5-1 0,2 6 0,8 22 0,0-41 0,4-24 0,18-17 0,9-28 0,9-16 0,-6-36 0,-10-38 0,-19 1 0,-19 16 0,-18 46 0,-36 27 0,8 45 0,11 4 0,21 37 0,28 4 0,0-36 0,5 1 0,8-42 0,15-1 0,-6-10 0,8-29 0,-15-11 0,-5-17 0,-2 3 0,-8 12 0,0 9 0,-21 14 0,4 13 0,-28 11 0,7 0 0,12 4 0,-3 30 0,27 25 0,-6 17 0,8-1 0,0-16 0,32-17 0,-3-10 0,30-14 0,-12-11 0,-7-28 0,1-17 0,-14-37 0,0-2 0,-19 17 0,-5 0 0,-6-21 0,-21 0 0,-5 47 0,-21 27 0,20 11 0,2 18 0,16 21 0,12-14 0,0 4 0</inkml:trace>
  <inkml:trace contextRef="#ctx0" brushRef="#br0" timeOffset="12281">41705 25048 8191,'-31'0'0,"14"0"5063,-55 0-5063,40 0 2818,-24 0-2818,18 0 1719,7 0-1719,-3-6 6784,21 9-6784,-7 14 0,14 13 0,-1 18 0,7 10 0,0-8 0,0 20 0,21-27 0,30 2 0,28-29 0,25-7 0,-44-7 0,0-4 0,34-14 0,-16-9 0,-16-34 0,-39-18 0,7-18 0,-21 5 0,-9 3 0,0 13 0,-11 16 0,-34 14 0,-1 25 0,-20 23 0,30 78 0,16-18 0,14-4 0,4 0 0,2 1 0,0-12 0,0-13 0,5-17 0,1-6 0,4-8 0,1-5 0,-5-31 0,-1 12 0,-26-21 0,-17 18 0,-13 13 0,-33 1 0,30 8 0,-25 37 0,30 35 0,16 13-216,15-27 1,6 1 215,9 31 0,-6 0 0,9-15 0,5-32 0,28-21 0,26-36 0,-10-15 0,4-16 0,6-21 0,2-15 0,-6 3-1204,-5-2 1,-5-4 1203,1 0 0,1-8 0,-13 5 0,-23-2 0,-11 7 0,3 19 0,-9 3 0,-22-10 0,-13 23 379,-53 93-379,53 5 0,2 15 0,4-1 0,-6 9 0,9 3-474,15 0 1,6 7-1,4-12 474,7 22 0,0 1 2265,35-16-2265,-5-51 0,43 0 0,-33-28 0,8-12 0,-26-23 1615,1-31-1615,-12 10 0,-2-14 0,-30 39 0,-17 7 0,-24 10 0,-40 14 0,22 0 0,4 11 0,23 39 0,35 5 0,-3 32 0,13-13 0,8-13 0,7-2 0,27-33 0,28-5 0,14-21 0,-7-21 0,-5-21 0,-38-32 0,-8-10 0,2 28 0,-7-1 0,-21-33 0,-17 9 0,-22 28 0,-50 21 0,-2 43 0,34 71 0,2-4-323,49-11 1,10 2 322,4 22 0,0-4 0,11-41 0,13-5 0,14-26 0,20-7 0,-7-1 0,-2-12 645,-17-29-645,-10-13 0,-12-40 0,-2 10 0,-20 17 0,-23 9 0,-31 41 0,13 2 0,-1 0 0,-19 8 0,14-4 0,6 8 0,11 43 0,-19 11 0,40 46 0,12 0 0,25-13 0,34-18 0,-9-41 0,9-6 0,19-6 0,4-5 0,-16-1 0,1-4 0,44-12 0,-6-16-617,-17-36 617,-14 15 0,-8-12 0,-34-35 0,-25-8 0,-19 24 0,-10 2 0,4-14 0,-8 8 0,-13 25 0,-10 15 0,-4 19 0,2 8 0,6-5 0,-14 76 0,63 19 0,5 16 0,-3-40 0,6-4 0,21 2 617,19 23-617,3-43 0,15-1 0,-40-28 0,6-6 0,-21-24 0,-2-9 0,-4-7 0,-11 2 0,-13 21 0,2 4 0,0 16 0,17 42 0,5-31 0,0 31 0</inkml:trace>
  <inkml:trace contextRef="#ctx0" brushRef="#br0" timeOffset="24829">40829 21572 24575,'-14'0'0,"-3"4"0,-2 14 0,7 2 0,0 11 0,7-11 0,-2 4 0,1-4 0,-4-1 0,8 5 0,-8-4 0,8-1 0,-9 5 0,3-4 0,1-1 0,-5 6 0,5-6 0,-6 7 0,-1 0 0,1 1 0,-6-1 0,4 0 0,-3-6 0,5 4 0,2-12 0,4 13 0,-2-13 0,8 13 0,-10-6 0,4 7 0,-1 10 0,-4-7 0,4 36 0,0 0 0,-6 29 0,13-9 0,-6-12 0,7-11 0,0-22 0,0 8 0,0-20 0,-7 17 0,5-16 0,-5 15 0,7-6 0,0 9 0,0 0 0,-8 12 0,6-9 0,-13 9 0,5-1 0,-6-8 0,-1 9 0,-8-1 0,7-8 0,-14 9 0,13 0 0,-11-9 0,5 8 0,-7-11 0,1 0 0,-1 1 0,1-1 0,-3 12 0,2-9 0,-11 41 0,0-3 0,17-35 0,2 2 0,2 4 0,0 0 0,-6-5 0,1 1 0,5 4 0,-1 2 0,-10 0 0,0-2 0,9-8 0,2-2 0,-20 33 0,10-23 0,8-12 0,0-9 0,-5 6 0,14-15 0,-12 7 0,11-1 0,-3-7 0,-2 8 0,6-1 0,-5-6 0,6 6 0,7 1 0,-6 2 0,4 9 0,-8 11 0,-6-7 0,3 19 0,-4-9 0,3-10 0,1 1 0,-3 17 0,-3-11 0,0-2 0,6 10 0,-17 21 0,7-1 0,-2-24 0,-4 3 0,0 3 0,-2 1 0,-12 15 0,-2 2 0,7-9 0,2-2 0,5-5 0,2-1 0,3-1 0,4-4 0,-7 36 0,4-18 0,15-23 0,8-12 0,-4-9 0,6-2 0,0-10 0,1-7 0,1-1 0,4-8 0,-4-12 0,5-16 0,0-16 0,0-25 0,0-2 0,9-27 0,-3 28 0,2-5 0,8-7 0,4-4-630,-1-14 0,2-2 630,4 2 0,2-1-654,-5 17 1,2-2-1,0 0 654,0-1 0,1 1 0,1-8 0,2-6 0,1-8 0,2-1 0,-1 3 0,-2 17 0,0 2 0,0 0 0,0-4 0,-3 0 0,0-4 0,0-3 0,0 2 0,1 4 0,4-6 0,2 2 0,0 3 0,-2 3-758,2-12 1,-2 4 0,0 2 757,0 3 0,-1 2 0,-1 4 0,6-11 0,-2 3 0,1-8 0,-1-1 0,-1-7 0,0 0 0,3-1 0,-1 2-607,-7 17 0,-3 3 607,-4 8 0,0 1-5,3 3 1,0 0 4,-9 6 0,-2 0 0,6-1 0,-1 1 636,-4 1 0,-2 2-636,10-32 2279,-3 25-2279,-8 18 1527,-3 22-1527,-6 7 1247,0 1-1247,0 37 0,0 35 0,0 18-2131,1-1 0,0 8 0,-3 6 2131,-3 2 0,-2 6 0,-3 5 0,-3 1 0,0-8 0,-3 4 0,-2 2 0,0-2 0,1-3-782,-2 8 1,1-3 0,-2-1-1,-4 4 782,-3-6 0,-4 3 0,-2 2 0,2-2 0,2-4 0,3 7 0,2-3 0,1-2 0,-1-2 0,-1-12 0,0-3 0,-1 1 0,-2 6 0,-2 12 0,-3 10 0,-1 1 0,2-6 0,6-17 0,-2 5 0,1-2-93,1-10 1,-6 14 0,-1 4 0,2-6 0,8-16 92,4-2 0,2-8-59,-11 27 1,3-9 58,8-20 0,11-111 0,5-35 0,2-22 0,-1 10 0,0-8 0,0-9 0,0 19 0,0-8 0,0-3 0,0 1 0,0 5 0,0-1 0,-1 4 0,1 0 0,1-5-77,1 12 1,1-5-1,0-3 1,0 1 0,1 6-1,0 9 77,0-12 0,1 10 0,2-5-360,0-6 1,2-8 0,1 2 0,-1 10 359,0 14 0,0 7 0,1 0-158,-1-4 0,1 1 0,-2 4 158,0-11 0,-1 8 3775,4-21-3775,-11 43 4080,0 33-4080,-26 108 0,18-28 0,-3 8-530,-9 5 0,-6 9 0,2 3 530,4 12 0,4 4 0,-4 0 0,2-26 0,-3 0 0,0 1 0,1 1 0,2 9 0,0 3 0,2-1 0,-2-1-559,1-4 0,-1 0 0,1-2 0,2-5 559,1 0 0,2-4 0,0 2-767,-3 12 0,-1 1 0,4-9 767,4-12 0,2-5-274,-1 18 1,-1-3 273,-2 16 3276,10-33-3276,0-35 0,0-87 0,-1-8 0,-1-18 0,5-3 634,6-12 1,6-5 0,-1-6-635,-6 27 0,-1-5 0,1-2 0,1 2 0,2 4 0,3-1 0,3 4 0,1 2 0,-2 5 879,0-5 0,-1 5 0,-1 9-879,11-37 1033,-17 74-1033,-3 76 0,-3 21 0,-4 7 0,-5-21 0,-3 3-463,-1 43 0,-3-2 463,-17-4 0,11-33 0,-1-1 1783,-10 30-1783,9-24 0,6-31 0,16-24 0</inkml:trace>
  <inkml:trace contextRef="#ctx0" brushRef="#br0" timeOffset="26715">43034 24378 8191,'-4'-13'0,"-1"3"5063,-17 4-5063,-8-9 2818,-24-11-2818,13 2 1719,-32-22-1719,31 34 6784,-25-41-6784,19 33 0,-14-24 0,12 12 0,-9 5 0,12 5 0,-1 6 0,1 7 0,0 2 0,9 7 0,-6 0 0,-6 0 0,9 0 0,-15 0 0,6 0 0,9 6 0,-27 12 0,36 3 0,-24 12 0,6-1 0,9-3 0,-19 15 0,22-12 0,-16 20 0,-15 26 0,27-16 0,1 9 0,9-6 0,0 6 0,1 0-258,1 1 0,2 2 0,-1 1 258,-4 10 0,1 3 0,-1-4 0,4-14 0,1-4 0,0-1 0,-12 26 0,1-7 0,7-26 0,2-5 0,-9 31 0,7-34 0,4 20 0,12-8 0,0 11 0,14 0 0,-6 14 0,8-11 0,0 25-622,0-10 622,0 13 0,0-14 0,9 11 0,10-24 0,22 15 0,10-14 0,11 6 0,1-1 0,8-9 0,-34-33 0,1-1 0,45 25 0,-38-29 0,3 0 0,15 1 0,4-5 0,-4-7 0,3-3 0,10 4 0,7-4 0,-7-11 0,6-3 0,0-3 0,-1-1 0,1-2 0,2-6 0,14-7 0,3-7 0,0-7-108,-23 1 1,1-4 0,-3-4-1,-5-5 108,5-15 0,-7-8 0,0-3 0,-6 6 0,1-3 0,-3-1 0,-6 1-664,-6-1 1,-7 2-1,-1-3 664,1-4 0,-1-2 0,-8 4 0,-7-7 0,-5 1-662,3-9 1,-2 0 661,-8 7 0,-1-2 0,5-15 0,1 2 0,-8 29 0,-1 1 0,3-27 0,-1 0 0,-6 27 0,-1-1 0,-1-13 0,1-7 0,-3 6 0,-1 8 0,-2 1 0,1-35 0,0 2 0,0 39 0,0 3 74,1-16 1,-2 1-75,-1 12 0,-4 3 0,-6-6 0,-6 3 0,-25-24 0,13 34 0,-3 1 0,-26-25 0,-12 0 0,0 12 0,-8 8 0,27 19 0,-4 1 0,2 8 0,-2 1 0,-5-6 0,-3 1 0,-13 6 0,-1 5 0,14 4 0,-1 2 0,-23 3 0,-2 3 0,17 3 0,2 2 0,-2-1 0,3 0 0,11-3 0,-1 6 0,-32 21 0,0 14 0,12 9 0,4 11 0,11 0 0,0 8 0,10 3 0,14-4 0,8 3 0,6-4 0,2 3 0,8-5 0,5 18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30T17:07:35.210"/>
    </inkml:context>
    <inkml:brush xml:id="br0">
      <inkml:brushProperty name="width" value="0.05292" units="cm"/>
      <inkml:brushProperty name="height" value="0.05292" units="cm"/>
      <inkml:brushProperty name="color" value="#FF0000"/>
    </inkml:brush>
  </inkml:definitions>
  <inkml:trace contextRef="#ctx0" brushRef="#br0">39866 22436 8191,'0'-2'0,"0"-7"5063,0-13-5063,0-14 2818,0 15-2818,0-6 1719,0 0-1719,0 5 6784,0-11-6784,0 14 0,0 4 0,0-3 0,0 6 0,0-6 0,0 1 0,0-3 0,0 1 0,0-6 0,0 6 0,-6-7 0,5 6 0,-11-4 0,11 4 0,-11-6 0,4-1 0,1 1 0,-5-1 0,5 1 0,-6 0 0,0 0 0,5-1 0,-2-4 0,-2-1 0,-7-12 0,-6-2 0,-7 0 0,5 13 0,1 3 0,-10 3 0,0-6 0,-5 5 0,-6-5 0,18 12 0,-15-3 0,5-4 0,-8 11 0,0-6 0,-12-2 0,-2 6 0,-12-8 0,-1 17 0,14-5 0,-11 6 0,10 0 0,-12-8 0,0 15 0,0-14 0,11 14 0,-8-6 0,20 8 0,-21 0 0,21 0 0,-20 0 0,20 0 0,-9 0 0,12 0 0,-12 0 0,-12 0 0,-15 14 0,-8 3 0,9 14 0,11-3 0,23-6 0,13-3 0,12-6 0,-1 0 0,1 6 0,6-6 0,-13 14 0,17-7 0,-19 9 0,15-3 0,-6 0 0,0 0 0,5 0 0,2 0 0,0 1 0,3 8 0,-3-6 0,10 15 0,-3-15 0,4 16 0,-7-7 0,0 9 0,6 0 0,-5 0 0,12 0 0,-5 12 0,7-9 0,0 9 0,0-12 0,0 0 0,0-9 0,0 18 0,6-3 0,9 29 0,9 3 0,0-12 0,0 7 0,-1-10 0,4 6 0,-2-5 0,0-13 0,-2-11 0,-5 0 0,3-9 0,1 7 0,-6-16 0,6 16 0,-10-24 0,3 22 0,4-21 0,-4 14 0,10-10 0,5 2 0,8 2 0,9-6 0,0-1 0,12-6 0,-9-1 0,20 2 0,-8-9 0,11-1 0,-11-8 0,8 0 0,-20 0 0,9 0 0,-21 0 0,7 0 0,-8 0 0,10 0 0,12 0 0,24 0 0,-29 0 0,3 0 0,4 0 0,1 0 0,11 0 0,-2 0 0,20 0 0,-1 0 0,-21-14 0,-27 4 0,15-11 0,-31 8 0,-6 1 0,-3 0 0,-6 1 0,6-1 0,-3-6 0,4 5 0,-7-5 0,7 0 0,1-1 0,7-8 0,1 1 0,-1-1 0,0 1 0,-6 7 0,-2-6 0,0 11 0,-4-4 0,3 6 0,-6 2 0,-1 4 0,-4-4 0,4 4 0,-4-4 0,-1-1 0,11-12 0,-3-2 0,10-12 0,-9 0 0,1 0 0,-8-8 0,-1 0 0,6-8 0,-11 12 0,11 3 0,-11 11 0,5 1 0,-6-1 0,0 1 0,0 0 0,0 6 0,0-5 0,0 13 0,0-6 0,0 8 0,0-1 0,0 1 0,0 4 0,0 2 0</inkml:trace>
  <inkml:trace contextRef="#ctx0" brushRef="#br0" timeOffset="1799">38278 22158 24575,'0'9'0,"0"12"0,5-7 0,1 3 0,5-7 0,-1-4 0,8 0 0,-6-2 0,5-4 0,1 0 0,-6 0 0,6 0 0,-8 0 0,-4-5 0,-1 0 0,-5-6 0,0 0 0,-4 5 0,-1 1 0,0 14 0,1 5 0,4 14 0,5-8 0,0 3 0,11-8 0,-5-3 0,0-10 0,-6-4 0,-5-18 0,0 7 0,-5-5 0,4 8 0,-4-1 0,5 0 0,0 9 0,0 10 0,0 3 0,0 7 0,5-8 0,-4 1 0,8-1 0,-8-8 0,4-3 0,-5-9 0,0 0 0,0-1 0,0 5 0,0 1 0</inkml:trace>
  <inkml:trace contextRef="#ctx0" brushRef="#br0" timeOffset="8831">38695 22145 24575,'10'0'0,"-1"0"0,2 0 0,-1 5 0,8 2 0,-6 4 0,1 0 0,-4 0 0,-2 6 0,4-4 0,1 4 0,-7-6 0,5-1 0,-9 1 0,4-1 0,-1 1 0,-3 0 0,4-1 0,0 1 0,-4-1 0,8 1 0,-7-1 0,6 0 0,-6-1 0,2 0 0,0-1 0,-3 1 0,2 0 0,2-1 0,-4 2 0,7 0 0,-6 5 0,6-4 0,-7 0 0,4-7 0</inkml:trace>
  <inkml:trace contextRef="#ctx0" brushRef="#br0" timeOffset="9831">38917 22228 24575,'0'17'0,"-12"-5"0,3 13 0,-10-5 0,11 6 0,-2-6 0,4-3 0,-6 1 0,1-6 0,-2 17 0,-3-11 0,8 6 0,-6-14 0,13-1 0,-8-8 0,8 7 0,-2-2 0,-2 4 0,-1 1 0,-5-1 0,0 1 0,1-1 0,-1 1 0,0 0 0,5-1 0,-3-4 0,8-1 0,-4-5 0</inkml:trace>
  <inkml:trace contextRef="#ctx0" brushRef="#br0" timeOffset="17232">39247 21337 8191,'-14'-8'0,"3"6"5063,-3-12-5063,-18 6 2818,-12-10-2818,-14 8 1719,-22-2-1719,34 12 6784,-31 0-6784,36 0 0,-30 0 0,10 0 0,-13 0 0,13 0 0,-10 0 0,21 0 0,-21 0 0,10 0 0,-1 0 0,-8 9 0,20-1 0,-9 2 0,12 4 0,0-12 0,9 10 0,-7-3 0,16 4 0,-7 2 0,10-2 0,0 0 0,-1 0 0,8-1 0,-11 5 0,5 1 0,-5 5 0,-6 0 0,6-1 0,-2 3 0,1 0 0,-7 7 0,9-4 0,-4 4 0,8-12 0,12-2 0,-6 1 0,8-7 0,-1 6 0,0-1 0,0 3 0,-2 15 0,6-6 0,-6 15 0,4 6 0,1 0 0,1 20 0,8-9 0,0 1 0,0 8 0,0-9 0,0 0 0,0 9 0,0-20 0,0 9 0,0 0 0,0 2 0,0 13 0,0-1 0,0 21 0,0 5 0,0-39 0,0 1 0,3-6 0,1-2 0,5 44 0,6-26 0,1-12 0,14 9 0,2-5 0,8 8 0,7-9 0,-15-23 0,15 2 0,-18-14 0,16 3 0,-8 0 0,11 1 0,10-5 0,-8-3 0,9-7 0,-12 0 0,1 0 0,-1-1 0,0 1 0,11 1 0,-8-8 0,21 7 0,-10-14 0,1 6 0,8 0 0,-8-6 0,11 6 0,-11-8 0,8 0 0,13 0 0,16 0 0,-39 0 0,0 0 0,-5 0 0,-1 0 0,52 0 0,-42 0 0,1 0 0,-36 0 0,6 0 0,2-11 0,13-25 0,-8 4 0,3-14 0,-7 8 0,-3-11 0,19-15 0,-10 0 0,0 4 0,-17 20 0,-6 4 0,-2 10 0,-5-1 0,11 1 0,-11 0 0,5-1 0,-5-8 0,0 6 0,1-16 0,-1 16 0,1-16 0,0 7 0,-1 0 0,-5-7 0,2 16 0,-9-15 0,4 15 0,1-16 0,-6 7 0,13-9 0,-5-1 0,0 1 0,5 0 0,-6 0 0,1-1 0,5 1 0,-12 0 0,5 0 0,-7-1 0,0 10 0,0-7 0,0 5 0,0-20 0,0-4 0,-12-1 0,2 6 0,-9 18 0,4 6 0,-4 8 0,-1-11 0,-12 3 0,4-5 0,-5 8 0,-14-8 0,3-3 0,-16-2 0,10 3 0,3 11 0,-16-14 0,0 8 0,-3-9 0,-8-1 0,23 12 0,-23-12 0,23 15 0,-7-2 0,11 10 0,0 2 0,9 7 0,3 1 0,8 6 0,1 2 0,-1 6 0,8 0 0,-6 0 0,13 0 0,-13 0 0,-6 0 0,-19 0 0,-14 0 0,6 0 0,12 0 0,22 0 0,14 0 0,5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30T17:09:18.176"/>
    </inkml:context>
    <inkml:brush xml:id="br0">
      <inkml:brushProperty name="width" value="0.05292" units="cm"/>
      <inkml:brushProperty name="height" value="0.05292" units="cm"/>
      <inkml:brushProperty name="color" value="#FF0000"/>
    </inkml:brush>
  </inkml:definitions>
  <inkml:trace contextRef="#ctx0" brushRef="#br0">8971 26377 24575,'25'0'0,"5"0"0,17 0 0,0 0 0,12 0 0,-8 0 0,6 0 0,13 0 0,5 0 0,22 0 0,3 0 0,-6 0 0,-4 0 0,-15 0 0,-6 0 0,19 0 0,-48 0 0,-23 0 0,-6 0 0,0 0 0,-2 0 0,1 0 0,2 0 0,6 0 0,13 0 0,-3 0 0,8 0 0,-10 0 0,-6 0 0,-3 0 0,-6 0 0,-1 0 0,1 0 0,-5-4 0,-2-8 0,-4-7 0,-5-8 0,-11-8 0,-7-3 0,-16-3 0,8 5 0,-14 5 0,16 10 0,-6-6 0,8 12 0,-4-3 0,6 11 0,-4-2 0,17 15 0,10 12 0,28 19 0,11 15 0,18 3 0,-3-11 0,2 8 0,-16-20 0,1 7 0,-12-19 0,-1-1 0,-7-7 0,-1 0 0,-12-2 0,3 1 0,-8-1 0,4-1 0,-5 0 0,0 1 0,0 0 0,0 1 0,0 18 0,-18 5 0,-6 28 0,-16-14 0,11-6 0,5-18 0,9-9 0,4-8 0,0 6 0,4-8 0,6 0 0,-3-1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30T17:15:02.686"/>
    </inkml:context>
    <inkml:brush xml:id="br0">
      <inkml:brushProperty name="width" value="0.05292" units="cm"/>
      <inkml:brushProperty name="height" value="0.05292" units="cm"/>
      <inkml:brushProperty name="color" value="#FF0000"/>
    </inkml:brush>
  </inkml:definitions>
  <inkml:trace contextRef="#ctx0" brushRef="#br0">26860 10366 8191,'-38'0'0,"11"0"5063,-11 0-5063,17 0 2818,-23 0-2818,15 0 1719,-15 0-1719,6 0 6784,-9 0-6784,0 0 0,0 0 0,-1 0 0,1 0 0,0 0 0,9 0 0,-7 0 0,17 0 0,-29 0 0,16 0 0,-18 7 0,0 3 0,-2 7 0,-12 1 0,0 9 0,1-7 0,-2 6 0,1-8 0,0 0 0,11 6 0,-8-4 0,20 10 0,-21-2 0,21-3 0,-9 7 0,21-10 0,-7 9 0,17-4 0,-17 4 0,16-5 0,-7 3 0,-17 31 0,6-4 0,10-9 0,1 1 0,-11 16 0,9 4 0,6-9 0,14-9 0,-7 9 0,16-12 0,-5 0 0,12 0 0,-5 0 0,7 1 0,0-1 0,0 0 0,0 0 0,0 11 0,0-8 0,0 20 0,7-20 0,9 9 0,8-12 0,6-9 0,7 0 0,13-4 0,0-9 0,21 4 0,-10-20 0,12-1 0,1-8 0,13 0 0,-26 0 0,3 0-1341,-1 0 1,3 0 1340,21 0 0,3 0 0,-10 1 0,4-2-341,6-4 1,8-4 0,-2-1 340,-10-2 0,-2-1 0,0-1 0,10-3 0,1-1 0,-6 0 0,9-6 0,-7 1 0,-11 1 0,-7 3 0,14 5 0,18-3 0,-74 17 0,-4 0 632,-16 0 0,-6 0 0,0 0 0</inkml:trace>
  <inkml:trace contextRef="#ctx0" brushRef="#br0" timeOffset="1733">20545 10761 8191,'9'-13'0,"22"3"4815,54 10-4815,-32 0 0,4 0 0,31 0 0,4 0 845,-9 0 0,1 0-845,17 0 0,1 0 0,-9 0 0,-5 0 0,-20 0 0,-2 0 0,3 0 0,-3 0 1391,25 0-1391,12 0 5941,-12 0-5941,-5 0 0,-13 0 247,-27 0-247,20 0 1471,-44 0-1471,23 0 0,-33 0 0,-3 0 0</inkml:trace>
  <inkml:trace contextRef="#ctx0" brushRef="#br0" timeOffset="3632">19234 8266 24575,'94'0'0,"-1"0"0,-11 0 0,7 0 0,8 0 0,9 0 0,-13 0 0,7 0 0,7 0 0,3 0 0,2 0 0,1 0 0,-3 0-1229,-10 0 0,0 0 0,1 0 0,0 0 1,1 0-1,0 0 0,-1 0 0,1 0 1042,0 0 1,1 0 0,1 0 0,0 0 0,-1 0-1,-2 0 1,-2 0 0,-2 0-174,14 0 1,-2 0 0,-2 0 0,-2 0 0,-3 0 0,-3 0 359,0 0 0,-4 0 0,-2 0 0,-1 0 0,0 0-58,-4 0 1,0 0-1,-1 0 1,-2 0 0,-2 0 57,7 0 0,-1 0 0,-3 0 0,-4 0-336,6 0 1,-4 0 0,-1 0 335,-2 0 0,-1 0 0,-3 0 1212,10 0 1,-2 0-1213,10 0 0,0 0 0,-11 0 0,-5 0 0,-17 0 0,-3 0 0,45 0 3890,-13 0-3890,-16 0 4373,-17 7-4373,-20 1 2889,-9 0-2889,-11-2 956,-8-1-956,1-4 236,-9 3-236,-10-4 0,-20 0 0,11 0 0,-4 0 0</inkml:trace>
  <inkml:trace contextRef="#ctx0" brushRef="#br0" timeOffset="5565">21258 7925 24575,'0'0'0</inkml:trace>
  <inkml:trace contextRef="#ctx0" brushRef="#br0" timeOffset="7532">21885 6835 24575,'0'44'0,"0"13"0,0 25 0,0 2 0,0 5 0,0-23 0,0-1-472,0 16 0,0-2 472,0 19 0,0-42 0,0 1 0,0 42 0,0-31 0,0-1 0,0 24 0,0-1 0,0 10 116,0-24-116,0 0 0,0-18 0,0-11 0,6-9 0,-5-3 708,10-15-708,-10-3 120,4-6-120,-5-1 0,0 1 0,4 0 0,-3-1 0,4-1 0,-5 0 0,0 1 0,-16 6 0,-5 1 0,-13 29 0,8-6 0,11 30 0,8 24 0,6-25 0,2 4 0,-1-6 0,0 0-445,0 9 1,0-2 444,0 30 0,0-25 0,0 14 0,0-50 0,0 7 0,0-33 0,-5-6 0,-8 0 889,-27 4-889,-26-8 0,-24 1-671,31-7 1,-3-2 670,-8 1 0,-3 0 0,-19 0 0,-1 0 0,17 0 0,-1 0 0,-20 0 0,0 0 0,23 0 0,0 0 0,-17 0 0,0 0 0,8 0 0,2 0 0,0 0 0,3 0 0,8 0 0,-1 0 0,-19 0 0,0 0 0,14 0 0,1 0 0,-15 0 0,0 0 0,10 0 0,1 0 0,-2 0 0,-2 0-159,13 0 1,-2 0 0,-1 0 158,0 3 0,0 1 0,0 0 0,-1-1 0,0 0 0,3 1 0,-24 6 0,7 1 0,28-3 0,7 1 0,-17 7 0,34-2 0,0 0 0,8-1 1308,-1 0-1308,4 0 508,6-1-508,-1-5 0,7 4 0,4-10 0,3 4 0,-5-5 0,-6-21 0,2-17 0,-7-23 0,12-27 0,-7-2-417,10 31 1,1-2 416,0 7 0,0 0 0,0-6 0,1 0 0,0-1 0,0 2 0,4 5 0,-1-1 0,-2-5 0,-2 0 0,-3-45 0,6 1 0,-6 0 0,0 0 0,-2 13 0,0 4 0,-5 15 0,7 10 0,-7 13 0,-5-8 0,5-5 0,7 10 0,3-6 0,1-4 0,3 0 0,1 3 0,2 2 0,-1-49 0,-7 32 0,5 10 833,-5 14-833,7 11 0,0 13 0,0-21 0,0-5 0,10-49 0,5 47 0,4-3-611,6-22 0,3 0 611,0 19 0,0 5 0,11-35 0,-23 58 0</inkml:trace>
  <inkml:trace contextRef="#ctx0" brushRef="#br0" timeOffset="13649">41834 8050 8191,'29'6'0,"59"-2"1249,-6-4 0,11 0-1249,-12 0 0,7 0 0,5 0 0,1 0 0,6 0 0,4 0 0,0 0-194,-17 0 1,2 0-1,0 0 1,3 0 0,2 0 193,-3 0 0,4 0 0,2 0 0,1 0 0,-1 0 0,-1 0 0,-3 0 0,0 0 0,1 0 0,-2 0 0,-2 0 0,-2 0 81,2 0 1,-2 0 0,-3 0-1,1 0 1,2 0-82,7 0 0,1 0 0,1 0 0,-2 0 0,-4 0 0,3 0 0,-6 0 0,1 0 0,3 0 0,-6 0 0,4 0 0,1 0 0,-2 0 0,-7 0 0,18 0 0,-7 0 0,-1 0 0,2 0 0,-1 0 0,-14 0 0,20 0 0,-37 0 0,-1 0 2989,26 0-2989,-42 0 1611,-8 0-1611,-27 0 1317,-1 0 0,-3 0 0,-1 0 0</inkml:trace>
  <inkml:trace contextRef="#ctx0" brushRef="#br0" timeOffset="15732">42400 12837 24575,'37'0'0,"7"0"0,60 0 0,-51 0 0,4 0-1978,15 0 0,15 0 1978,-6 0 0,16 0 0,7 0 0,0 0 0,-8 0-868,-5 0 0,-6 0 1,1 0-1,9 0 868,0 0 0,8 0 0,5 0 0,1 0 0,-2 0 0,-7 0-657,-4 0 0,-4 0 1,-1 0-1,-1 0 1,3 0 656,9 0 0,2 0 0,1 0 0,-2 0 0,-4 0 0,6 0 0,-4 0 0,-1 0 0,6 0-540,-19 0 1,3 0 0,3 0-1,0 0 1,-2 0 0,-3 0 539,2 0 0,-4 0 0,0 0 0,0 0 0,3 0-334,12 0 0,2 0 0,2 0 0,0 0 0,-1 0 334,-1 0 0,0 0 0,-1 0 0,-2 0 0,-2 0-15,8 0 1,-2 0 0,-5 0 0,-5 0 14,-2 0 0,-6 0 0,-2 0 423,0 0 1,-1 0 0,-7 0-424,0 0 0,-4 0 1123,-4 0 0,-3 0-1123,-6 0 0,-8 0 4123,-1 0-4123,-15 0 3414,-15 0-3414,2 0 724,-15-4 0,2 3 1,-9-2-1</inkml:trace>
  <inkml:trace contextRef="#ctx0" brushRef="#br0" timeOffset="18001">40714 11277 8191,'2'0'0,"17"0"5063,56 0-5063,8 0 0,-17 0 0,4 0 0,-9 0 0,3 0 561,28 0 1,3 0-562,-9 0 0,-1 0 0,0 0 0,5 0 404,-9 0 1,6 0 0,-1 0-405,-4 0 0,0 0 0,2 0 0,16 0 0,3 0 0,-3 0 0,-10 0 0,-1 0 0,1 0 0,12 1 0,2 0 0,-5-3 0,-21-4 0,-4-2 0,2-2 0,15-1 0,1-1 0,-4-2 2052,16-5 0,-11-4-2052,-26-4 0,-5 1 0,1 14 0,-2 0-147,-10-8 0,-1 1 147,40 6 0,1-14 0,-4 17 0,0 0 0,-11 2 0,25-2 0,-25 8 0,11-7 0,0-1 0,-11 0 0,11-1 1855,-26-5-1855,10 15 0,-21-6 0,8 0 1073,-10 5-1073,-1-5 1859,0 7-1859,12 0 0,-9 0 0,8 0 387,-11 0-387,33 0 0,7 0 0,-23 0 0,3 0 0,0 0 0,1 0 0,13 0 0,-2 0 0,-20 0 0,-1 0 0,8 0 0,1 0 0,-5 0 0,-1 0 0,-6 1 0,2-2-283,12-3 0,-1-1 283,36 2 0,1-15 0,-1 6-710,-24 1 1,0-2 709,24-8 0,-10 8 0,3 0 0,-29 1 0,-2 1 0,-1-1 0,3 1 0,29-2 0,-3 0 0,10-8 0,-17 8 0,2 1 0,-26 0 0,-1 1 0,8-1 0,0 1 0,-7 4 0,-1 1 0,7-5 0,-1 1-191,-14 9 1,0-1 190,7-8 0,-2 0 0,32 8 0,-4-15 0,-14 15 0,0-15 0,1 15 0,-1-14 0,0-2 0,-11-2 0,8-14 0,-41 23 0,3-5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30T17:16:08.302"/>
    </inkml:context>
    <inkml:brush xml:id="br0">
      <inkml:brushProperty name="width" value="0.05292" units="cm"/>
      <inkml:brushProperty name="height" value="0.05292" units="cm"/>
      <inkml:brushProperty name="color" value="#FF0000"/>
    </inkml:brush>
  </inkml:definitions>
  <inkml:trace contextRef="#ctx0" brushRef="#br0">22086 19605 24575,'-81'0'0,"24"0"0,-5 0 0,-9 0 0,-6 0 0,-21 0 0,-1 0 0,13 0 0,-3 0-1079,9 0 0,-4 0 0,5 0 1079,-9-1 0,4 2 0,-5 3 0,7 0 525,-5-2-525,1 24 0,-5-12 0,39 5 0,-1 2 0,-37 9 0,39-10 0,1 1 0,-27 8 0,-10 8 0,14-17 0,11 12 0,4-6 0,10 5 0,1-7 2447,0 6-2447,-1-13 265,-10 7-265,8-8 0,-21 10 0,21-8 0,-21 8 0,21-10 0,-20 2 0,8-1 0,-11 2 0,0-1 0,0 0 0,0 0 0,15 0 0,-4 1 0,5-4 0,-3 1 0,-21 7 0,-1 1 0,8-6 0,1 0 0,4 0 0,1-1 0,-5 2 0,2-2 0,12-3 0,2 1-262,2 2 0,0 1 262,-46 14 0,49-12 0,-2 1 0,-8 1 0,-1 1 0,8-2 0,0 0 0,-4 1 0,1-1 0,4 0 0,1 0 0,-1 0 0,-1 0 0,-13 2 0,0 1 0,13-4 0,1 2 0,-7 4 0,1 1 0,8-5 0,0 0 0,-1 3 0,1 1 0,0 0 0,0-1 0,-1-3 0,2 0 0,3 8 0,1 0 0,-4-7 0,0-2 0,3 5 0,1-1 0,-43 14 0,2 0 0,15-2 0,0-9 0,-14-1 0,10-8 0,-10 0 0,0 1 0,10-10 0,-10 7 0,-19-6 0,15-1 0,36 0 0,2 1 0,-21-2 0,12 17 524,28-13-524,-3 6 0,12 10 0,-3-12 0,3 13 0,0-17 0,13-3 0,-6 2 0,12-1 0,-4-5 0,9 2 0,-8-7 0,8 8 0,-9-8 0,5 8 0,-6-3 0,-22 36 0,21-28 0,-16 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1143000" y="685800"/>
            <a:ext cx="4572000" cy="3429000"/>
          </a:xfrm>
          <a:prstGeom prst="rect">
            <a:avLst/>
          </a:prstGeom>
        </p:spPr>
        <p:txBody>
          <a:bodyPr/>
          <a:lstStyle/>
          <a:p>
            <a:endParaRPr/>
          </a:p>
        </p:txBody>
      </p:sp>
      <p:sp>
        <p:nvSpPr>
          <p:cNvPr id="233" name="Shape 2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6801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90FA4C4-F56A-4F08-AA14-D1D9606AA64C}" type="slidenum">
              <a:rPr lang="en-US" smtClean="0"/>
              <a:pPr/>
              <a:t>11</a:t>
            </a:fld>
            <a:endParaRPr lang="en-US"/>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6E42BA7-FFE3-44F2-A462-8FBA2ECB2BDD}" type="slidenum">
              <a:rPr lang="en-US" smtClean="0"/>
              <a:pPr/>
              <a:t>12</a:t>
            </a:fld>
            <a:endParaRPr lang="en-US"/>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5AE46F8-A382-4319-866A-8DCC7225A9FB}" type="slidenum">
              <a:rPr lang="en-US" smtClean="0"/>
              <a:pPr/>
              <a:t>13</a:t>
            </a:fld>
            <a:endParaRPr lang="en-US"/>
          </a:p>
        </p:txBody>
      </p:sp>
      <p:sp>
        <p:nvSpPr>
          <p:cNvPr id="101379" name="Rectangle 2"/>
          <p:cNvSpPr>
            <a:spLocks noGrp="1" noRot="1" noChangeAspect="1" noChangeArrowheads="1" noTextEdit="1"/>
          </p:cNvSpPr>
          <p:nvPr>
            <p:ph type="sldImg"/>
          </p:nvPr>
        </p:nvSpPr>
        <p:spPr>
          <a:xfrm>
            <a:off x="381000" y="685800"/>
            <a:ext cx="6096000" cy="3429000"/>
          </a:xfrm>
          <a:ln/>
        </p:spPr>
      </p:sp>
      <p:sp>
        <p:nvSpPr>
          <p:cNvPr id="101380" name="Rectangle 3"/>
          <p:cNvSpPr>
            <a:spLocks noGrp="1" noChangeArrowheads="1"/>
          </p:cNvSpPr>
          <p:nvPr>
            <p:ph type="body" idx="1"/>
          </p:nvPr>
        </p:nvSpPr>
        <p:spPr>
          <a:xfrm>
            <a:off x="974725" y="4560888"/>
            <a:ext cx="5365750" cy="4319587"/>
          </a:xfrm>
          <a:noFill/>
          <a:ln/>
        </p:spPr>
        <p:txBody>
          <a:bodyPr lIns="96647" tIns="48323" rIns="96647" bIns="48323"/>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381000" y="685800"/>
            <a:ext cx="6096000" cy="3429000"/>
          </a:xfrm>
          <a:ln/>
        </p:spPr>
      </p:sp>
      <p:sp>
        <p:nvSpPr>
          <p:cNvPr id="102403" name="Notes Placeholder 2"/>
          <p:cNvSpPr>
            <a:spLocks noGrp="1"/>
          </p:cNvSpPr>
          <p:nvPr>
            <p:ph type="body" idx="1"/>
          </p:nvPr>
        </p:nvSpPr>
        <p:spPr>
          <a:noFill/>
          <a:ln/>
        </p:spPr>
        <p:txBody>
          <a:bodyPr/>
          <a:lstStyle/>
          <a:p>
            <a:endParaRPr lang="en-US"/>
          </a:p>
        </p:txBody>
      </p:sp>
      <p:sp>
        <p:nvSpPr>
          <p:cNvPr id="102404" name="Slide Number Placeholder 3"/>
          <p:cNvSpPr>
            <a:spLocks noGrp="1"/>
          </p:cNvSpPr>
          <p:nvPr>
            <p:ph type="sldNum" sz="quarter" idx="5"/>
          </p:nvPr>
        </p:nvSpPr>
        <p:spPr>
          <a:noFill/>
        </p:spPr>
        <p:txBody>
          <a:bodyPr/>
          <a:lstStyle/>
          <a:p>
            <a:fld id="{B088F654-404E-4D2D-818D-C1B9B54B6FBD}"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6902BC3-3859-4AA1-B5FC-76FEC528ED96}" type="slidenum">
              <a:rPr lang="en-US" smtClean="0"/>
              <a:pPr/>
              <a:t>15</a:t>
            </a:fld>
            <a:endParaRPr lang="en-US"/>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530530B-D59E-47E8-81ED-07ED5D48EBD7}" type="slidenum">
              <a:rPr lang="en-US" smtClean="0"/>
              <a:pPr/>
              <a:t>16</a:t>
            </a:fld>
            <a:endParaRPr lang="en-US"/>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0A50381-F1AB-4BA2-B06E-DEF980F19073}" type="slidenum">
              <a:rPr lang="en-US" smtClean="0"/>
              <a:pPr/>
              <a:t>17</a:t>
            </a:fld>
            <a:endParaRPr lang="en-US"/>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53EF063-4BD0-47BE-88ED-C0C65FA297C4}" type="slidenum">
              <a:rPr lang="en-US" smtClean="0"/>
              <a:pPr/>
              <a:t>18</a:t>
            </a:fld>
            <a:endParaRPr lang="en-US"/>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77C4C1C-DB92-471A-B064-36FCC7F82A69}" type="slidenum">
              <a:rPr lang="en-US" smtClean="0"/>
              <a:pPr/>
              <a:t>19</a:t>
            </a:fld>
            <a:endParaRPr lang="en-US"/>
          </a:p>
        </p:txBody>
      </p:sp>
      <p:sp>
        <p:nvSpPr>
          <p:cNvPr id="107523" name="Rectangle 2"/>
          <p:cNvSpPr>
            <a:spLocks noGrp="1" noRot="1" noChangeAspect="1" noChangeArrowheads="1" noTextEdit="1"/>
          </p:cNvSpPr>
          <p:nvPr>
            <p:ph type="sldImg"/>
          </p:nvPr>
        </p:nvSpPr>
        <p:spPr>
          <a:xfrm>
            <a:off x="381000" y="685800"/>
            <a:ext cx="6096000" cy="3429000"/>
          </a:xfrm>
          <a:ln/>
        </p:spPr>
      </p:sp>
      <p:sp>
        <p:nvSpPr>
          <p:cNvPr id="1075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381000" y="685800"/>
            <a:ext cx="6096000" cy="3429000"/>
          </a:xfrm>
          <a:ln/>
        </p:spPr>
      </p:sp>
      <p:sp>
        <p:nvSpPr>
          <p:cNvPr id="108547" name="Notes Placeholder 2"/>
          <p:cNvSpPr>
            <a:spLocks noGrp="1"/>
          </p:cNvSpPr>
          <p:nvPr>
            <p:ph type="body" idx="1"/>
          </p:nvPr>
        </p:nvSpPr>
        <p:spPr>
          <a:noFill/>
          <a:ln/>
        </p:spPr>
        <p:txBody>
          <a:bodyPr/>
          <a:lstStyle/>
          <a:p>
            <a:endParaRPr lang="en-US"/>
          </a:p>
        </p:txBody>
      </p:sp>
      <p:sp>
        <p:nvSpPr>
          <p:cNvPr id="108548" name="Slide Number Placeholder 3"/>
          <p:cNvSpPr>
            <a:spLocks noGrp="1"/>
          </p:cNvSpPr>
          <p:nvPr>
            <p:ph type="sldNum" sz="quarter" idx="5"/>
          </p:nvPr>
        </p:nvSpPr>
        <p:spPr>
          <a:noFill/>
        </p:spPr>
        <p:txBody>
          <a:bodyPr/>
          <a:lstStyle/>
          <a:p>
            <a:fld id="{7B1030AD-4271-4396-8D36-D392B8AA63F0}"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5A443F4-F1DD-4F3D-BE87-1515B670B5CA}" type="slidenum">
              <a:rPr lang="en-US" smtClean="0"/>
              <a:pPr/>
              <a:t>3</a:t>
            </a:fld>
            <a:endParaRPr lang="en-US"/>
          </a:p>
        </p:txBody>
      </p:sp>
      <p:sp>
        <p:nvSpPr>
          <p:cNvPr id="60419" name="Rectangle 2"/>
          <p:cNvSpPr>
            <a:spLocks noGrp="1" noRot="1" noChangeAspect="1" noChangeArrowheads="1" noTextEdit="1"/>
          </p:cNvSpPr>
          <p:nvPr>
            <p:ph type="sldImg"/>
          </p:nvPr>
        </p:nvSpPr>
        <p:spPr>
          <a:xfrm>
            <a:off x="381000" y="685800"/>
            <a:ext cx="6096000" cy="3429000"/>
          </a:xfrm>
          <a:ln/>
        </p:spPr>
      </p:sp>
      <p:sp>
        <p:nvSpPr>
          <p:cNvPr id="60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03F1DE8-790E-432D-A153-C368C166C867}" type="slidenum">
              <a:rPr lang="en-US" smtClean="0"/>
              <a:pPr/>
              <a:t>22</a:t>
            </a:fld>
            <a:endParaRPr lang="en-US"/>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BDDA48D4-B57F-4833-A1EF-F6E39F2F5D60}" type="slidenum">
              <a:rPr lang="en-US" smtClean="0"/>
              <a:pPr/>
              <a:t>23</a:t>
            </a:fld>
            <a:endParaRPr lang="en-US"/>
          </a:p>
        </p:txBody>
      </p:sp>
      <p:sp>
        <p:nvSpPr>
          <p:cNvPr id="112643" name="Rectangle 2"/>
          <p:cNvSpPr>
            <a:spLocks noGrp="1" noRot="1" noChangeAspect="1" noChangeArrowheads="1" noTextEdit="1"/>
          </p:cNvSpPr>
          <p:nvPr>
            <p:ph type="sldImg"/>
          </p:nvPr>
        </p:nvSpPr>
        <p:spPr>
          <a:xfrm>
            <a:off x="381000" y="685800"/>
            <a:ext cx="6096000" cy="3429000"/>
          </a:xfrm>
          <a:ln/>
        </p:spPr>
      </p:sp>
      <p:sp>
        <p:nvSpPr>
          <p:cNvPr id="1126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016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DAE50C5-ED82-4D69-9E9B-6AB8E4A83822}" type="slidenum">
              <a:rPr lang="en-US" smtClean="0"/>
              <a:pPr/>
              <a:t>4</a:t>
            </a:fld>
            <a:endParaRPr lang="en-US"/>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FECE4CE-3038-4766-BF7A-6B1C587C1398}" type="slidenum">
              <a:rPr lang="en-US" smtClean="0"/>
              <a:pPr/>
              <a:t>5</a:t>
            </a:fld>
            <a:endParaRPr lang="en-US"/>
          </a:p>
        </p:txBody>
      </p:sp>
      <p:sp>
        <p:nvSpPr>
          <p:cNvPr id="68611" name="Rectangle 2"/>
          <p:cNvSpPr>
            <a:spLocks noGrp="1" noRot="1" noChangeAspect="1" noChangeArrowheads="1" noTextEdit="1"/>
          </p:cNvSpPr>
          <p:nvPr>
            <p:ph type="sldImg"/>
          </p:nvPr>
        </p:nvSpPr>
        <p:spPr>
          <a:xfrm>
            <a:off x="381000" y="685800"/>
            <a:ext cx="6096000" cy="3429000"/>
          </a:xfrm>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7A27803-7D23-456C-949E-C11EC0B6B666}" type="slidenum">
              <a:rPr lang="en-US" smtClean="0"/>
              <a:pPr/>
              <a:t>6</a:t>
            </a:fld>
            <a:endParaRPr lang="en-US"/>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xfrm>
            <a:off x="974725" y="4560888"/>
            <a:ext cx="5365750" cy="4319587"/>
          </a:xfrm>
          <a:noFill/>
          <a:ln/>
        </p:spPr>
        <p:txBody>
          <a:bodyPr/>
          <a:lstStyle/>
          <a:p>
            <a:pPr eaLnBrk="1" hangingPunct="1"/>
            <a:r>
              <a:rPr lang="en-US"/>
              <a:t>I gave each pixel the mean intensity or mean color of its cluster --- this is basically just vector quantizing the image intensities/colors.  Notice that there is no requirement that clusters be spatially localized and they’re not.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732C4F1-11BA-4D8B-9C02-3FCE4096DA0E}" type="slidenum">
              <a:rPr lang="en-US" smtClean="0"/>
              <a:pPr/>
              <a:t>7</a:t>
            </a:fld>
            <a:endParaRPr lang="en-US"/>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1115CBA-78B5-47DB-BE44-1EA03F634FB2}" type="slidenum">
              <a:rPr lang="en-US" smtClean="0"/>
              <a:pPr/>
              <a:t>8</a:t>
            </a:fld>
            <a:endParaRPr lang="en-US"/>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xfrm>
            <a:off x="974725" y="4560888"/>
            <a:ext cx="5365750" cy="4319587"/>
          </a:xfrm>
          <a:noFill/>
          <a:ln/>
        </p:spPr>
        <p:txBody>
          <a:bodyPr/>
          <a:lstStyle/>
          <a:p>
            <a:pPr eaLnBrk="1" hangingPunct="1"/>
            <a:r>
              <a:rPr lang="en-US"/>
              <a:t>I gave each pixel the mean intensity or mean color of its cluster --- this is basically just vector quantizing the image intensities/colors.  Notice that there is no requirement that clusters be spatially localized and they’re not.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2894609-652C-4817-BCC2-62AC982F7882}" type="slidenum">
              <a:rPr lang="en-US" smtClean="0"/>
              <a:pPr/>
              <a:t>9</a:t>
            </a:fld>
            <a:endParaRPr lang="en-US"/>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2035B43-98FB-489F-BD4F-32717503CA27}" type="slidenum">
              <a:rPr lang="en-US" smtClean="0"/>
              <a:pPr/>
              <a:t>10</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371600" y="3507329"/>
            <a:ext cx="20828000" cy="1787541"/>
          </a:xfrm>
          <a:prstGeom prst="rect">
            <a:avLst/>
          </a:prstGeom>
        </p:spPr>
        <p:txBody>
          <a:bodyPr anchor="b"/>
          <a:lstStyle>
            <a:lvl1pPr>
              <a:defRPr>
                <a:latin typeface="Helvetica Neue Medium"/>
                <a:ea typeface="Helvetica Neue Medium"/>
                <a:cs typeface="Helvetica Neue Medium"/>
                <a:sym typeface="Helvetica Neue Medium"/>
              </a:defRPr>
            </a:lvl1pPr>
          </a:lstStyle>
          <a:p>
            <a:r>
              <a:t>Title Text</a:t>
            </a:r>
          </a:p>
        </p:txBody>
      </p:sp>
      <p:sp>
        <p:nvSpPr>
          <p:cNvPr id="13" name="Section title"/>
          <p:cNvSpPr txBox="1">
            <a:spLocks noGrp="1"/>
          </p:cNvSpPr>
          <p:nvPr>
            <p:ph type="body" sz="quarter" idx="21"/>
          </p:nvPr>
        </p:nvSpPr>
        <p:spPr>
          <a:xfrm>
            <a:off x="3564280" y="5275205"/>
            <a:ext cx="9378364" cy="1787541"/>
          </a:xfrm>
          <a:prstGeom prst="rect">
            <a:avLst/>
          </a:prstGeom>
        </p:spPr>
        <p:txBody>
          <a:bodyPr>
            <a:noAutofit/>
          </a:bodyPr>
          <a:lstStyle>
            <a:lvl1pPr marL="0" indent="0">
              <a:spcBef>
                <a:spcPts val="0"/>
              </a:spcBef>
              <a:buSzTx/>
              <a:buNone/>
              <a:defRPr sz="10000"/>
            </a:lvl1pPr>
          </a:lstStyle>
          <a:p>
            <a:r>
              <a:t>Section title </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6673453" y="3442394"/>
            <a:ext cx="11037095" cy="3482579"/>
          </a:xfrm>
          <a:prstGeom prst="rect">
            <a:avLst/>
          </a:prstGeom>
        </p:spPr>
        <p:txBody>
          <a:bodyPr lIns="53578" tIns="53578" rIns="53578" bIns="53578" anchor="b"/>
          <a:lstStyle>
            <a:lvl1pPr algn="ctr" defTabSz="821531">
              <a:defRPr sz="10800">
                <a:latin typeface="Helvetica Neue Medium"/>
                <a:ea typeface="Helvetica Neue Medium"/>
                <a:cs typeface="Helvetica Neue Medium"/>
                <a:sym typeface="Helvetica Neue Medium"/>
              </a:defRPr>
            </a:lvl1pPr>
          </a:lstStyle>
          <a:p>
            <a:r>
              <a:t>Title Text</a:t>
            </a:r>
          </a:p>
        </p:txBody>
      </p:sp>
      <p:sp>
        <p:nvSpPr>
          <p:cNvPr id="171" name="Body Level One…"/>
          <p:cNvSpPr txBox="1">
            <a:spLocks noGrp="1"/>
          </p:cNvSpPr>
          <p:nvPr>
            <p:ph type="body" sz="quarter" idx="1"/>
          </p:nvPr>
        </p:nvSpPr>
        <p:spPr>
          <a:xfrm>
            <a:off x="6673453" y="7032128"/>
            <a:ext cx="11037095" cy="1192115"/>
          </a:xfrm>
          <a:prstGeom prst="rect">
            <a:avLst/>
          </a:prstGeom>
        </p:spPr>
        <p:txBody>
          <a:bodyPr lIns="53578" tIns="53578" rIns="53578" bIns="53578" anchor="t"/>
          <a:lstStyle>
            <a:lvl1pPr marL="0" indent="0" algn="ctr" defTabSz="821531">
              <a:spcBef>
                <a:spcPts val="0"/>
              </a:spcBef>
              <a:buSzTx/>
              <a:buNone/>
              <a:defRPr sz="5000"/>
            </a:lvl1pPr>
            <a:lvl2pPr marL="0" indent="0" algn="ctr" defTabSz="821531">
              <a:spcBef>
                <a:spcPts val="0"/>
              </a:spcBef>
              <a:buSzTx/>
              <a:buNone/>
              <a:defRPr sz="5000"/>
            </a:lvl2pPr>
            <a:lvl3pPr marL="0" indent="0" algn="ctr" defTabSz="821531">
              <a:spcBef>
                <a:spcPts val="0"/>
              </a:spcBef>
              <a:buSzTx/>
              <a:buNone/>
              <a:defRPr sz="5000"/>
            </a:lvl3pPr>
            <a:lvl4pPr marL="0" indent="0" algn="ctr" defTabSz="821531">
              <a:spcBef>
                <a:spcPts val="0"/>
              </a:spcBef>
              <a:buSzTx/>
              <a:buNone/>
              <a:defRPr sz="5000"/>
            </a:lvl4pPr>
            <a:lvl5pPr marL="0" indent="0" algn="ctr" defTabSz="821531">
              <a:spcBef>
                <a:spcPts val="0"/>
              </a:spcBef>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12001398" y="11519296"/>
            <a:ext cx="374060" cy="379927"/>
          </a:xfrm>
          <a:prstGeom prst="rect">
            <a:avLst/>
          </a:prstGeom>
        </p:spPr>
        <p:txBody>
          <a:bodyPr lIns="53578" tIns="53578" rIns="53578" bIns="53578"/>
          <a:lstStyle>
            <a:lvl1pPr defTabSz="821531">
              <a:defRPr sz="18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3048000" y="0"/>
            <a:ext cx="18288000" cy="1828800"/>
          </a:xfrm>
          <a:prstGeom prst="rect">
            <a:avLst/>
          </a:prstGeom>
        </p:spPr>
        <p:txBody>
          <a:bodyPr lIns="76200" tIns="76200" rIns="76200" bIns="76200">
            <a:noAutofit/>
          </a:bodyPr>
          <a:lstStyle>
            <a:lvl1pPr algn="ctr" defTabSz="1828800">
              <a:defRPr sz="8800">
                <a:uFill>
                  <a:solidFill>
                    <a:srgbClr val="000000"/>
                  </a:solidFill>
                </a:uFill>
                <a:latin typeface="Arial"/>
                <a:ea typeface="Arial"/>
                <a:cs typeface="Arial"/>
                <a:sym typeface="Arial"/>
              </a:defRPr>
            </a:lvl1pPr>
          </a:lstStyle>
          <a:p>
            <a:r>
              <a:t>Title Text</a:t>
            </a:r>
          </a:p>
        </p:txBody>
      </p:sp>
      <p:sp>
        <p:nvSpPr>
          <p:cNvPr id="180" name="Body Level One…"/>
          <p:cNvSpPr txBox="1">
            <a:spLocks noGrp="1"/>
          </p:cNvSpPr>
          <p:nvPr>
            <p:ph type="body" idx="1"/>
          </p:nvPr>
        </p:nvSpPr>
        <p:spPr>
          <a:xfrm>
            <a:off x="3962400" y="3200399"/>
            <a:ext cx="16459200" cy="10515602"/>
          </a:xfrm>
          <a:prstGeom prst="rect">
            <a:avLst/>
          </a:prstGeom>
        </p:spPr>
        <p:txBody>
          <a:bodyPr lIns="76200" tIns="76200" rIns="76200" bIns="76200" anchor="t">
            <a:noAutofit/>
          </a:bodyPr>
          <a:lstStyle>
            <a:lvl1pPr marL="685800" indent="-685800" defTabSz="1828800">
              <a:spcBef>
                <a:spcPts val="1500"/>
              </a:spcBef>
              <a:buClr>
                <a:srgbClr val="000000"/>
              </a:buClr>
              <a:buSzPct val="100000"/>
              <a:defRPr sz="6400">
                <a:uFill>
                  <a:solidFill>
                    <a:srgbClr val="000000"/>
                  </a:solidFill>
                </a:uFill>
                <a:latin typeface="Arial"/>
                <a:ea typeface="Arial"/>
                <a:cs typeface="Arial"/>
                <a:sym typeface="Arial"/>
              </a:defRPr>
            </a:lvl1pPr>
            <a:lvl2pPr marL="1028700" indent="-571500" defTabSz="1828800">
              <a:spcBef>
                <a:spcPts val="1300"/>
              </a:spcBef>
              <a:buClr>
                <a:srgbClr val="000000"/>
              </a:buClr>
              <a:buSzPct val="100000"/>
              <a:buChar char="–"/>
              <a:defRPr sz="5600">
                <a:uFill>
                  <a:solidFill>
                    <a:srgbClr val="000000"/>
                  </a:solidFill>
                </a:uFill>
                <a:latin typeface="Arial"/>
                <a:ea typeface="Arial"/>
                <a:cs typeface="Arial"/>
                <a:sym typeface="Arial"/>
              </a:defRPr>
            </a:lvl2pPr>
            <a:lvl3pPr marL="1371600" indent="-457200" defTabSz="1828800">
              <a:spcBef>
                <a:spcPts val="1100"/>
              </a:spcBef>
              <a:buClr>
                <a:srgbClr val="000000"/>
              </a:buClr>
              <a:buSzPct val="100000"/>
              <a:defRPr sz="4800">
                <a:uFill>
                  <a:solidFill>
                    <a:srgbClr val="000000"/>
                  </a:solidFill>
                </a:uFill>
                <a:latin typeface="Arial"/>
                <a:ea typeface="Arial"/>
                <a:cs typeface="Arial"/>
                <a:sym typeface="Arial"/>
              </a:defRPr>
            </a:lvl3pPr>
            <a:lvl4pPr marL="1828800" indent="-457200" defTabSz="1828800">
              <a:spcBef>
                <a:spcPts val="900"/>
              </a:spcBef>
              <a:buClr>
                <a:srgbClr val="000000"/>
              </a:buClr>
              <a:buSzPct val="100000"/>
              <a:buChar char="–"/>
              <a:defRPr sz="4000">
                <a:uFill>
                  <a:solidFill>
                    <a:srgbClr val="000000"/>
                  </a:solidFill>
                </a:uFill>
                <a:latin typeface="Arial"/>
                <a:ea typeface="Arial"/>
                <a:cs typeface="Arial"/>
                <a:sym typeface="Arial"/>
              </a:defRPr>
            </a:lvl4pPr>
            <a:lvl5pPr marL="2286000" indent="-457200" defTabSz="1828800">
              <a:spcBef>
                <a:spcPts val="900"/>
              </a:spcBef>
              <a:buClr>
                <a:srgbClr val="000000"/>
              </a:buClr>
              <a:buSzPct val="100000"/>
              <a:buChar char="»"/>
              <a:defRPr sz="4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19860964" y="12895783"/>
            <a:ext cx="560636" cy="547167"/>
          </a:xfrm>
          <a:prstGeom prst="rect">
            <a:avLst/>
          </a:prstGeom>
          <a:ln>
            <a:round/>
          </a:ln>
        </p:spPr>
        <p:txBody>
          <a:bodyPr lIns="76200" tIns="76200" rIns="76200" bIns="76200" anchor="b"/>
          <a:lstStyle>
            <a:lvl1pPr algn="r" defTabSz="914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88" name="Rectangle"/>
          <p:cNvSpPr/>
          <p:nvPr/>
        </p:nvSpPr>
        <p:spPr>
          <a:xfrm>
            <a:off x="2923337" y="11103534"/>
            <a:ext cx="18537327" cy="952501"/>
          </a:xfrm>
          <a:prstGeom prst="rect">
            <a:avLst/>
          </a:prstGeom>
          <a:solidFill>
            <a:srgbClr val="FFFFFF"/>
          </a:solidFill>
          <a:ln w="3175">
            <a:solidFill>
              <a:srgbClr val="000000"/>
            </a:solidFill>
            <a:miter lim="400000"/>
          </a:ln>
        </p:spPr>
        <p:txBody>
          <a:bodyPr lIns="0" tIns="0" rIns="0" bIns="0" anchor="ctr"/>
          <a:lstStyle/>
          <a:p>
            <a:pPr>
              <a:defRPr sz="3200" b="0">
                <a:solidFill>
                  <a:srgbClr val="FFFFFF"/>
                </a:solidFill>
              </a:defRPr>
            </a:pPr>
            <a:endParaRPr/>
          </a:p>
        </p:txBody>
      </p:sp>
      <p:pic>
        <p:nvPicPr>
          <p:cNvPr id="189" name="ADE_val_00000807_seg.png" descr="ADE_val_00000807_seg.png"/>
          <p:cNvPicPr>
            <a:picLocks noChangeAspect="1"/>
          </p:cNvPicPr>
          <p:nvPr/>
        </p:nvPicPr>
        <p:blipFill>
          <a:blip r:embed="rId2"/>
          <a:srcRect t="15623" b="16323"/>
          <a:stretch>
            <a:fillRect/>
          </a:stretch>
        </p:blipFill>
        <p:spPr>
          <a:xfrm>
            <a:off x="2980598" y="1680976"/>
            <a:ext cx="18422779" cy="9403053"/>
          </a:xfrm>
          <a:prstGeom prst="rect">
            <a:avLst/>
          </a:prstGeom>
          <a:ln w="12700">
            <a:miter lim="400000"/>
          </a:ln>
        </p:spPr>
      </p:pic>
      <p:sp>
        <p:nvSpPr>
          <p:cNvPr id="190" name="Title Text"/>
          <p:cNvSpPr txBox="1">
            <a:spLocks noGrp="1"/>
          </p:cNvSpPr>
          <p:nvPr>
            <p:ph type="title"/>
          </p:nvPr>
        </p:nvSpPr>
        <p:spPr>
          <a:xfrm>
            <a:off x="4076700" y="4344996"/>
            <a:ext cx="15621000" cy="1340657"/>
          </a:xfrm>
          <a:prstGeom prst="rect">
            <a:avLst/>
          </a:prstGeom>
        </p:spPr>
        <p:txBody>
          <a:bodyPr lIns="38100" tIns="38100" rIns="38100" bIns="38100" anchor="b"/>
          <a:lstStyle>
            <a:lvl1pPr>
              <a:defRPr>
                <a:latin typeface="Helvetica Neue Medium"/>
                <a:ea typeface="Helvetica Neue Medium"/>
                <a:cs typeface="Helvetica Neue Medium"/>
                <a:sym typeface="Helvetica Neue Medium"/>
              </a:defRPr>
            </a:lvl1pPr>
          </a:lstStyle>
          <a:p>
            <a:r>
              <a:t>Title Text</a:t>
            </a:r>
          </a:p>
        </p:txBody>
      </p:sp>
      <p:sp>
        <p:nvSpPr>
          <p:cNvPr id="191" name="Section title"/>
          <p:cNvSpPr txBox="1">
            <a:spLocks noGrp="1"/>
          </p:cNvSpPr>
          <p:nvPr>
            <p:ph type="body" sz="quarter" idx="21"/>
          </p:nvPr>
        </p:nvSpPr>
        <p:spPr>
          <a:xfrm>
            <a:off x="5721210" y="5670903"/>
            <a:ext cx="7033773" cy="1340657"/>
          </a:xfrm>
          <a:prstGeom prst="rect">
            <a:avLst/>
          </a:prstGeom>
        </p:spPr>
        <p:txBody>
          <a:bodyPr lIns="38100" tIns="38100" rIns="38100" bIns="38100">
            <a:noAutofit/>
          </a:bodyPr>
          <a:lstStyle>
            <a:lvl1pPr marL="0" indent="0">
              <a:spcBef>
                <a:spcPts val="0"/>
              </a:spcBef>
              <a:buSzTx/>
              <a:buNone/>
              <a:defRPr sz="10000"/>
            </a:lvl1pPr>
          </a:lstStyle>
          <a:p>
            <a:r>
              <a:t>Section title </a:t>
            </a:r>
          </a:p>
        </p:txBody>
      </p:sp>
      <p:sp>
        <p:nvSpPr>
          <p:cNvPr id="192" name="6.8300/6.8301 Advances in Computer Vision"/>
          <p:cNvSpPr txBox="1"/>
          <p:nvPr/>
        </p:nvSpPr>
        <p:spPr>
          <a:xfrm>
            <a:off x="10408267" y="11106046"/>
            <a:ext cx="8527390" cy="559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457200">
              <a:lnSpc>
                <a:spcPts val="6600"/>
              </a:lnSpc>
              <a:spcBef>
                <a:spcPts val="1600"/>
              </a:spcBef>
              <a:defRPr sz="3200">
                <a:solidFill>
                  <a:srgbClr val="A21F34"/>
                </a:solidFill>
              </a:defRPr>
            </a:lvl1pPr>
          </a:lstStyle>
          <a:p>
            <a:r>
              <a:t>6.8300/6.8301 Advances in Computer Vision</a:t>
            </a:r>
          </a:p>
        </p:txBody>
      </p:sp>
      <p:sp>
        <p:nvSpPr>
          <p:cNvPr id="193" name="Spring 2023"/>
          <p:cNvSpPr txBox="1"/>
          <p:nvPr/>
        </p:nvSpPr>
        <p:spPr>
          <a:xfrm>
            <a:off x="19298854" y="11152962"/>
            <a:ext cx="2019098" cy="4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457200">
              <a:lnSpc>
                <a:spcPts val="4700"/>
              </a:lnSpc>
              <a:defRPr sz="2800" b="0"/>
            </a:lvl1pPr>
          </a:lstStyle>
          <a:p>
            <a:r>
              <a:t>Spring 2023</a:t>
            </a:r>
          </a:p>
        </p:txBody>
      </p:sp>
      <p:sp>
        <p:nvSpPr>
          <p:cNvPr id="194" name="Vincent Sitzmann, Mina Konaković Luković, Bill Freeman"/>
          <p:cNvSpPr txBox="1"/>
          <p:nvPr/>
        </p:nvSpPr>
        <p:spPr>
          <a:xfrm>
            <a:off x="10431360" y="11612220"/>
            <a:ext cx="8312100" cy="435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457200">
              <a:lnSpc>
                <a:spcPts val="5600"/>
              </a:lnSpc>
              <a:spcBef>
                <a:spcPts val="1600"/>
              </a:spcBef>
              <a:defRPr sz="2400"/>
            </a:lvl1pPr>
          </a:lstStyle>
          <a:p>
            <a:r>
              <a:t>Vincent Sitzmann, Mina Konaković Luković, Bill Freeman</a:t>
            </a:r>
          </a:p>
        </p:txBody>
      </p:sp>
      <p:pic>
        <p:nvPicPr>
          <p:cNvPr id="195" name="mit_pe_horiz_large_alpha.png" descr="mit_pe_horiz_large_alpha.png"/>
          <p:cNvPicPr>
            <a:picLocks noChangeAspect="1"/>
          </p:cNvPicPr>
          <p:nvPr/>
        </p:nvPicPr>
        <p:blipFill>
          <a:blip r:embed="rId3"/>
          <a:srcRect r="76207"/>
          <a:stretch>
            <a:fillRect/>
          </a:stretch>
        </p:blipFill>
        <p:spPr>
          <a:xfrm>
            <a:off x="3162300" y="11076389"/>
            <a:ext cx="1219716" cy="1025307"/>
          </a:xfrm>
          <a:prstGeom prst="rect">
            <a:avLst/>
          </a:prstGeom>
          <a:ln w="12700">
            <a:miter lim="400000"/>
          </a:ln>
        </p:spPr>
      </p:pic>
      <p:pic>
        <p:nvPicPr>
          <p:cNvPr id="196" name="Picture 6" descr="Picture 6"/>
          <p:cNvPicPr>
            <a:picLocks noChangeAspect="1"/>
          </p:cNvPicPr>
          <p:nvPr/>
        </p:nvPicPr>
        <p:blipFill>
          <a:blip r:embed="rId4"/>
          <a:srcRect r="85120"/>
          <a:stretch>
            <a:fillRect/>
          </a:stretch>
        </p:blipFill>
        <p:spPr>
          <a:xfrm>
            <a:off x="4469865" y="11140832"/>
            <a:ext cx="1018192" cy="839392"/>
          </a:xfrm>
          <a:prstGeom prst="rect">
            <a:avLst/>
          </a:prstGeom>
          <a:ln w="12700">
            <a:miter lim="400000"/>
          </a:ln>
        </p:spPr>
      </p:pic>
      <p:sp>
        <p:nvSpPr>
          <p:cNvPr id="197" name="Slide Number"/>
          <p:cNvSpPr txBox="1">
            <a:spLocks noGrp="1"/>
          </p:cNvSpPr>
          <p:nvPr>
            <p:ph type="sldNum" sz="quarter" idx="2"/>
          </p:nvPr>
        </p:nvSpPr>
        <p:spPr>
          <a:xfrm>
            <a:off x="11973318" y="11525250"/>
            <a:ext cx="427839" cy="435659"/>
          </a:xfrm>
          <a:prstGeom prst="rect">
            <a:avLst/>
          </a:prstGeom>
        </p:spPr>
        <p:txBody>
          <a:bodyPr lIns="38100" tIns="38100" rIns="38100" bIns="38100"/>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12" name="Title Text"/>
          <p:cNvSpPr txBox="1">
            <a:spLocks noGrp="1"/>
          </p:cNvSpPr>
          <p:nvPr>
            <p:ph type="title"/>
          </p:nvPr>
        </p:nvSpPr>
        <p:spPr>
          <a:prstGeom prst="rect">
            <a:avLst/>
          </a:prstGeom>
        </p:spPr>
        <p:txBody>
          <a:bodyPr/>
          <a:lstStyle/>
          <a:p>
            <a:r>
              <a:t>Title Text</a:t>
            </a:r>
          </a:p>
        </p:txBody>
      </p:sp>
      <p:sp>
        <p:nvSpPr>
          <p:cNvPr id="213" name="Rectangle"/>
          <p:cNvSpPr/>
          <p:nvPr/>
        </p:nvSpPr>
        <p:spPr>
          <a:xfrm>
            <a:off x="-108931" y="12518712"/>
            <a:ext cx="24716435" cy="1270001"/>
          </a:xfrm>
          <a:prstGeom prst="rect">
            <a:avLst/>
          </a:prstGeom>
          <a:solidFill>
            <a:srgbClr val="F7FF96">
              <a:alpha val="28702"/>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214" name="Jul 6, 2020 - Jul 10, 2020"/>
          <p:cNvSpPr txBox="1"/>
          <p:nvPr/>
        </p:nvSpPr>
        <p:spPr>
          <a:xfrm>
            <a:off x="9998443" y="12645356"/>
            <a:ext cx="4535545"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5100"/>
              </a:lnSpc>
              <a:defRPr sz="3100" b="0">
                <a:latin typeface="Helvetica"/>
                <a:ea typeface="Helvetica"/>
                <a:cs typeface="Helvetica"/>
                <a:sym typeface="Helvetica"/>
              </a:defRPr>
            </a:lvl1pPr>
          </a:lstStyle>
          <a:p>
            <a:r>
              <a:t>Jul 6, 2020 - Jul 10, 2020</a:t>
            </a:r>
          </a:p>
        </p:txBody>
      </p:sp>
      <p:sp>
        <p:nvSpPr>
          <p:cNvPr id="215" name="Phillip Isola &amp; Antonio Torralba"/>
          <p:cNvSpPr txBox="1"/>
          <p:nvPr/>
        </p:nvSpPr>
        <p:spPr>
          <a:xfrm>
            <a:off x="10049358" y="13245591"/>
            <a:ext cx="4619031" cy="104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5600"/>
              </a:lnSpc>
              <a:spcBef>
                <a:spcPts val="1600"/>
              </a:spcBef>
              <a:defRPr sz="2400">
                <a:latin typeface="Helvetica"/>
                <a:ea typeface="Helvetica"/>
                <a:cs typeface="Helvetica"/>
                <a:sym typeface="Helvetica"/>
              </a:defRPr>
            </a:lvl1pPr>
          </a:lstStyle>
          <a:p>
            <a:r>
              <a:t>Phillip Isola &amp; Antonio Torralba</a:t>
            </a:r>
          </a:p>
        </p:txBody>
      </p:sp>
      <p:pic>
        <p:nvPicPr>
          <p:cNvPr id="216" name="mit_pe_horiz_large_alpha.png" descr="mit_pe_horiz_large_alpha.png"/>
          <p:cNvPicPr>
            <a:picLocks noChangeAspect="1"/>
          </p:cNvPicPr>
          <p:nvPr/>
        </p:nvPicPr>
        <p:blipFill>
          <a:blip r:embed="rId2"/>
          <a:stretch>
            <a:fillRect/>
          </a:stretch>
        </p:blipFill>
        <p:spPr>
          <a:xfrm>
            <a:off x="152400" y="12482519"/>
            <a:ext cx="6835372" cy="1367075"/>
          </a:xfrm>
          <a:prstGeom prst="rect">
            <a:avLst/>
          </a:prstGeom>
          <a:ln w="12700">
            <a:miter lim="400000"/>
          </a:ln>
        </p:spPr>
      </p:pic>
      <p:sp>
        <p:nvSpPr>
          <p:cNvPr id="217" name="Deep Learning for AI and Computer Vision"/>
          <p:cNvSpPr txBox="1"/>
          <p:nvPr/>
        </p:nvSpPr>
        <p:spPr>
          <a:xfrm>
            <a:off x="15941437" y="12898848"/>
            <a:ext cx="8288736" cy="1271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6600"/>
              </a:lnSpc>
              <a:spcBef>
                <a:spcPts val="1600"/>
              </a:spcBef>
              <a:defRPr sz="3200">
                <a:solidFill>
                  <a:srgbClr val="A21F34"/>
                </a:solidFill>
                <a:latin typeface="Helvetica"/>
                <a:ea typeface="Helvetica"/>
                <a:cs typeface="Helvetica"/>
                <a:sym typeface="Helvetica"/>
              </a:defRPr>
            </a:lvl1pPr>
          </a:lstStyle>
          <a:p>
            <a:r>
              <a:t>Deep Learning for AI and Computer Vision</a:t>
            </a:r>
          </a:p>
        </p:txBody>
      </p:sp>
      <p:sp>
        <p:nvSpPr>
          <p:cNvPr id="2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5" name="Title Text"/>
          <p:cNvSpPr txBox="1">
            <a:spLocks noGrp="1"/>
          </p:cNvSpPr>
          <p:nvPr>
            <p:ph type="title"/>
          </p:nvPr>
        </p:nvSpPr>
        <p:spPr>
          <a:xfrm>
            <a:off x="3962400" y="0"/>
            <a:ext cx="16459200" cy="1784350"/>
          </a:xfrm>
          <a:prstGeom prst="rect">
            <a:avLst/>
          </a:prstGeom>
        </p:spPr>
        <p:txBody>
          <a:bodyPr lIns="91437" tIns="91437" rIns="91437" bIns="91437"/>
          <a:lstStyle>
            <a:lvl1pPr algn="ctr" defTabSz="914400">
              <a:defRPr sz="8800">
                <a:latin typeface="Calibri"/>
                <a:ea typeface="Calibri"/>
                <a:cs typeface="Calibri"/>
                <a:sym typeface="Calibri"/>
              </a:defRPr>
            </a:lvl1pPr>
          </a:lstStyle>
          <a:p>
            <a:r>
              <a:t>Title Text</a:t>
            </a:r>
          </a:p>
        </p:txBody>
      </p:sp>
      <p:sp>
        <p:nvSpPr>
          <p:cNvPr id="226" name="Slide Number"/>
          <p:cNvSpPr txBox="1">
            <a:spLocks noGrp="1"/>
          </p:cNvSpPr>
          <p:nvPr>
            <p:ph type="sldNum" sz="quarter" idx="2"/>
          </p:nvPr>
        </p:nvSpPr>
        <p:spPr>
          <a:xfrm>
            <a:off x="19917056" y="12835872"/>
            <a:ext cx="504544" cy="483906"/>
          </a:xfrm>
          <a:prstGeom prst="rect">
            <a:avLst/>
          </a:prstGeom>
        </p:spPr>
        <p:txBody>
          <a:bodyPr lIns="91437" tIns="91437" rIns="91437" bIns="91437" anchor="ctr"/>
          <a:lstStyle>
            <a:lvl1pPr algn="r" defTabSz="91438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7"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4" name="Title Text"/>
          <p:cNvSpPr txBox="1">
            <a:spLocks noGrp="1"/>
          </p:cNvSpPr>
          <p:nvPr>
            <p:ph type="title"/>
          </p:nvPr>
        </p:nvSpPr>
        <p:spPr>
          <a:xfrm>
            <a:off x="3962400" y="549276"/>
            <a:ext cx="16459200" cy="2286001"/>
          </a:xfrm>
          <a:prstGeom prst="rect">
            <a:avLst/>
          </a:prstGeom>
        </p:spPr>
        <p:txBody>
          <a:bodyPr lIns="91439" tIns="91439" rIns="91439" bIns="91439"/>
          <a:lstStyle>
            <a:lvl1pPr algn="ctr" defTabSz="1828800">
              <a:defRPr sz="8800">
                <a:latin typeface="Arial"/>
                <a:ea typeface="Arial"/>
                <a:cs typeface="Arial"/>
                <a:sym typeface="Arial"/>
              </a:defRPr>
            </a:lvl1pPr>
          </a:lstStyle>
          <a:p>
            <a:r>
              <a:t>Title Text</a:t>
            </a:r>
          </a:p>
        </p:txBody>
      </p:sp>
      <p:sp>
        <p:nvSpPr>
          <p:cNvPr id="85"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3962400" y="0"/>
            <a:ext cx="16459200" cy="1784350"/>
          </a:xfrm>
          <a:prstGeom prst="rect">
            <a:avLst/>
          </a:prstGeom>
        </p:spPr>
        <p:txBody>
          <a:bodyPr lIns="91439" tIns="91439" rIns="91439" bIns="91439"/>
          <a:lstStyle>
            <a:lvl1pPr algn="ctr" defTabSz="914400">
              <a:defRPr sz="8800">
                <a:latin typeface="Calibri"/>
                <a:ea typeface="Calibri"/>
                <a:cs typeface="Calibri"/>
                <a:sym typeface="Calibri"/>
              </a:defRPr>
            </a:lvl1pPr>
          </a:lstStyle>
          <a:p>
            <a:r>
              <a:t>Title Text</a:t>
            </a:r>
          </a:p>
        </p:txBody>
      </p:sp>
      <p:sp>
        <p:nvSpPr>
          <p:cNvPr id="102" name="Slide Number"/>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3962400" y="69850"/>
            <a:ext cx="16459200" cy="2286000"/>
          </a:xfrm>
          <a:prstGeom prst="rect">
            <a:avLst/>
          </a:prstGeom>
        </p:spPr>
        <p:txBody>
          <a:bodyPr lIns="91439" tIns="91439" rIns="91439" bIns="91439"/>
          <a:lstStyle>
            <a:lvl1pPr algn="ctr" defTabSz="914400">
              <a:defRPr sz="8800">
                <a:latin typeface="Calibri"/>
                <a:ea typeface="Calibri"/>
                <a:cs typeface="Calibri"/>
                <a:sym typeface="Calibri"/>
              </a:defRPr>
            </a:lvl1pPr>
          </a:lstStyle>
          <a:p>
            <a:r>
              <a:t>Title Text</a:t>
            </a:r>
          </a:p>
        </p:txBody>
      </p:sp>
      <p:sp>
        <p:nvSpPr>
          <p:cNvPr id="110" name="Slide Number"/>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3962400" y="0"/>
            <a:ext cx="16459200" cy="1784350"/>
          </a:xfrm>
          <a:prstGeom prst="rect">
            <a:avLst/>
          </a:prstGeom>
        </p:spPr>
        <p:txBody>
          <a:bodyPr lIns="91439" tIns="91439" rIns="91439" bIns="91439"/>
          <a:lstStyle>
            <a:lvl1pPr algn="ctr" defTabSz="914400">
              <a:defRPr sz="8800">
                <a:latin typeface="Calibri"/>
                <a:ea typeface="Calibri"/>
                <a:cs typeface="Calibri"/>
                <a:sym typeface="Calibri"/>
              </a:defRPr>
            </a:lvl1pPr>
          </a:lstStyle>
          <a:p>
            <a:r>
              <a:t>Title Text</a:t>
            </a:r>
          </a:p>
        </p:txBody>
      </p:sp>
      <p:sp>
        <p:nvSpPr>
          <p:cNvPr id="118" name="Body Level One…"/>
          <p:cNvSpPr txBox="1">
            <a:spLocks noGrp="1"/>
          </p:cNvSpPr>
          <p:nvPr>
            <p:ph type="body" idx="1"/>
          </p:nvPr>
        </p:nvSpPr>
        <p:spPr>
          <a:xfrm>
            <a:off x="3962400" y="2162175"/>
            <a:ext cx="16459200" cy="10090151"/>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3962400" y="0"/>
            <a:ext cx="16459200" cy="1784350"/>
          </a:xfrm>
          <a:prstGeom prst="rect">
            <a:avLst/>
          </a:prstGeom>
        </p:spPr>
        <p:txBody>
          <a:bodyPr lIns="91439" tIns="91439" rIns="91439" bIns="91439"/>
          <a:lstStyle>
            <a:lvl1pPr algn="ctr" defTabSz="914400">
              <a:defRPr sz="8800">
                <a:latin typeface="Calibri"/>
                <a:ea typeface="Calibri"/>
                <a:cs typeface="Calibri"/>
                <a:sym typeface="Calibri"/>
              </a:defRPr>
            </a:lvl1pPr>
          </a:lstStyle>
          <a:p>
            <a:r>
              <a:t>Title Text</a:t>
            </a:r>
          </a:p>
        </p:txBody>
      </p:sp>
      <p:sp>
        <p:nvSpPr>
          <p:cNvPr id="127" name="Slide Number"/>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3962400" y="180976"/>
            <a:ext cx="16459200" cy="3016251"/>
          </a:xfrm>
          <a:prstGeom prst="rect">
            <a:avLst/>
          </a:prstGeom>
        </p:spPr>
        <p:txBody>
          <a:bodyPr lIns="101600" tIns="101600" rIns="101600" bIns="101600"/>
          <a:lstStyle>
            <a:lvl1pPr indent="39687" algn="ctr" defTabSz="1828800">
              <a:defRPr sz="7200">
                <a:latin typeface="Times New Roman"/>
                <a:ea typeface="Times New Roman"/>
                <a:cs typeface="Times New Roman"/>
                <a:sym typeface="Times New Roman"/>
              </a:defRPr>
            </a:lvl1pPr>
          </a:lstStyle>
          <a:p>
            <a:r>
              <a:t>Title Text</a:t>
            </a:r>
          </a:p>
        </p:txBody>
      </p:sp>
      <p:sp>
        <p:nvSpPr>
          <p:cNvPr id="144" name="Body Level One…"/>
          <p:cNvSpPr txBox="1">
            <a:spLocks noGrp="1"/>
          </p:cNvSpPr>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400"/>
              </a:spcBef>
              <a:buSzPct val="100000"/>
              <a:defRPr sz="6400">
                <a:latin typeface="Times New Roman"/>
                <a:ea typeface="Times New Roman"/>
                <a:cs typeface="Times New Roman"/>
                <a:sym typeface="Times New Roman"/>
              </a:defRPr>
            </a:lvl1pPr>
            <a:lvl2pPr marL="1150937" indent="-654050" defTabSz="1828800">
              <a:spcBef>
                <a:spcPts val="1400"/>
              </a:spcBef>
              <a:buSzPct val="100000"/>
              <a:defRPr sz="6400">
                <a:latin typeface="Times New Roman"/>
                <a:ea typeface="Times New Roman"/>
                <a:cs typeface="Times New Roman"/>
                <a:sym typeface="Times New Roman"/>
              </a:defRPr>
            </a:lvl2pPr>
            <a:lvl3pPr marL="1563687" indent="-609600" defTabSz="1828800">
              <a:spcBef>
                <a:spcPts val="1400"/>
              </a:spcBef>
              <a:buSzPct val="100000"/>
              <a:defRPr sz="6400">
                <a:latin typeface="Times New Roman"/>
                <a:ea typeface="Times New Roman"/>
                <a:cs typeface="Times New Roman"/>
                <a:sym typeface="Times New Roman"/>
              </a:defRPr>
            </a:lvl3pPr>
            <a:lvl4pPr marL="2144712" indent="-733425" defTabSz="1828800">
              <a:spcBef>
                <a:spcPts val="1400"/>
              </a:spcBef>
              <a:buSzPct val="100000"/>
              <a:defRPr sz="6400">
                <a:latin typeface="Times New Roman"/>
                <a:ea typeface="Times New Roman"/>
                <a:cs typeface="Times New Roman"/>
                <a:sym typeface="Times New Roman"/>
              </a:defRPr>
            </a:lvl4pPr>
            <a:lvl5pPr marL="2601913" indent="-733426" defTabSz="1828800">
              <a:spcBef>
                <a:spcPts val="1400"/>
              </a:spcBef>
              <a:buSzPct val="100000"/>
              <a:defRPr sz="6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7980696" y="12490450"/>
            <a:ext cx="611436" cy="597967"/>
          </a:xfrm>
          <a:prstGeom prst="rect">
            <a:avLst/>
          </a:prstGeom>
        </p:spPr>
        <p:txBody>
          <a:bodyPr lIns="101600" tIns="101600" rIns="101600" bIns="101600"/>
          <a:lstStyle>
            <a:lvl1pPr defTabSz="11684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220406" y="549176"/>
            <a:ext cx="21943220" cy="2286001"/>
          </a:xfrm>
          <a:prstGeom prst="rect">
            <a:avLst/>
          </a:prstGeom>
        </p:spPr>
        <p:txBody>
          <a:bodyPr lIns="108243" tIns="108243" rIns="108243" bIns="108243"/>
          <a:lstStyle>
            <a:lvl1pPr algn="ctr" defTabSz="1524000">
              <a:defRPr sz="10000">
                <a:latin typeface="Arial"/>
                <a:ea typeface="Arial"/>
                <a:cs typeface="Arial"/>
                <a:sym typeface="Arial"/>
              </a:defRPr>
            </a:lvl1pPr>
          </a:lstStyle>
          <a:p>
            <a:r>
              <a:t>Title Text</a:t>
            </a:r>
          </a:p>
        </p:txBody>
      </p:sp>
      <p:sp>
        <p:nvSpPr>
          <p:cNvPr id="153" name="Body Level One…"/>
          <p:cNvSpPr txBox="1">
            <a:spLocks noGrp="1"/>
          </p:cNvSpPr>
          <p:nvPr>
            <p:ph type="body" idx="1"/>
          </p:nvPr>
        </p:nvSpPr>
        <p:spPr>
          <a:xfrm>
            <a:off x="1220406" y="3201323"/>
            <a:ext cx="21943220" cy="9050240"/>
          </a:xfrm>
          <a:prstGeom prst="rect">
            <a:avLst/>
          </a:prstGeom>
        </p:spPr>
        <p:txBody>
          <a:bodyPr lIns="108243" tIns="108243" rIns="108243" bIns="108243" anchor="t"/>
          <a:lstStyle>
            <a:lvl1pPr marL="757433" indent="-757433" defTabSz="1524000">
              <a:spcBef>
                <a:spcPts val="1800"/>
              </a:spcBef>
              <a:buSzPct val="100000"/>
              <a:defRPr sz="7200">
                <a:latin typeface="Arial"/>
                <a:ea typeface="Arial"/>
                <a:cs typeface="Arial"/>
                <a:sym typeface="Arial"/>
              </a:defRPr>
            </a:lvl1pPr>
            <a:lvl2pPr marL="1373042" indent="-722541" defTabSz="1524000">
              <a:spcBef>
                <a:spcPts val="1800"/>
              </a:spcBef>
              <a:buSzPct val="100000"/>
              <a:buChar char="–"/>
              <a:defRPr sz="7200">
                <a:latin typeface="Arial"/>
                <a:ea typeface="Arial"/>
                <a:cs typeface="Arial"/>
                <a:sym typeface="Arial"/>
              </a:defRPr>
            </a:lvl2pPr>
            <a:lvl3pPr marL="1978107" indent="-678682" defTabSz="1524000">
              <a:spcBef>
                <a:spcPts val="1800"/>
              </a:spcBef>
              <a:buSzPct val="100000"/>
              <a:defRPr sz="7200">
                <a:latin typeface="Arial"/>
                <a:ea typeface="Arial"/>
                <a:cs typeface="Arial"/>
                <a:sym typeface="Arial"/>
              </a:defRPr>
            </a:lvl3pPr>
            <a:lvl4pPr marL="2774042" indent="-824114" defTabSz="1524000">
              <a:spcBef>
                <a:spcPts val="1800"/>
              </a:spcBef>
              <a:buSzPct val="100000"/>
              <a:buChar char="–"/>
              <a:defRPr sz="7200">
                <a:latin typeface="Arial"/>
                <a:ea typeface="Arial"/>
                <a:cs typeface="Arial"/>
                <a:sym typeface="Arial"/>
              </a:defRPr>
            </a:lvl4pPr>
            <a:lvl5pPr marL="3422963" indent="-824114" defTabSz="1524000">
              <a:spcBef>
                <a:spcPts val="1800"/>
              </a:spcBef>
              <a:buSzPct val="100000"/>
              <a:buChar char="»"/>
              <a:defRPr sz="7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2510642" y="12490400"/>
            <a:ext cx="652976" cy="635823"/>
          </a:xfrm>
          <a:prstGeom prst="rect">
            <a:avLst/>
          </a:prstGeom>
        </p:spPr>
        <p:txBody>
          <a:bodyPr lIns="108243" tIns="108243" rIns="108243" bIns="108243"/>
          <a:lstStyle>
            <a:lvl1pPr algn="r" defTabSz="2172273">
              <a:defRPr sz="30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46386" y="0"/>
            <a:ext cx="21005801"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9" r:id="rId4"/>
    <p:sldLayoutId id="2147483660" r:id="rId5"/>
    <p:sldLayoutId id="2147483661" r:id="rId6"/>
    <p:sldLayoutId id="2147483662" r:id="rId7"/>
    <p:sldLayoutId id="2147483664" r:id="rId8"/>
    <p:sldLayoutId id="2147483665" r:id="rId9"/>
    <p:sldLayoutId id="2147483667" r:id="rId10"/>
    <p:sldLayoutId id="2147483668" r:id="rId11"/>
    <p:sldLayoutId id="2147483669" r:id="rId12"/>
    <p:sldLayoutId id="2147483671" r:id="rId13"/>
    <p:sldLayoutId id="2147483672" r:id="rId14"/>
  </p:sldLayoutIdLst>
  <p:transition spd="med"/>
  <p:txStyles>
    <p:title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1pPr>
      <a:lvl2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2pPr>
      <a:lvl3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3pPr>
      <a:lvl4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4pPr>
      <a:lvl5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5pPr>
      <a:lvl6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6pPr>
      <a:lvl7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7pPr>
      <a:lvl8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8pPr>
      <a:lvl9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customXml" Target="../ink/ink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customXml" Target="../ink/ink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customXml" Target="../ink/ink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hyperlink" Target="http://www.cs.berkeley.edu/~malik/papers/MalikBLS.pdf"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7.wmf"/></Relationships>
</file>

<file path=ppt/slides/_rels/slide16.xml.rels><?xml version="1.0" encoding="UTF-8" standalone="yes"?>
<Relationships xmlns="http://schemas.openxmlformats.org/package/2006/relationships"><Relationship Id="rId3" Type="http://schemas.openxmlformats.org/officeDocument/2006/relationships/hyperlink" Target="http://www.cs.berkeley.edu/~malik/papers/MalikBLS.pdf"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hyperlink" Target="http://www.cs.berkeley.edu/~malik/papers/MalikBLS.pdf"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www.cs.berkeley.edu/~malik/papers/MalikBLS.pdf"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hyperlink" Target="http://www.cs.berkeley.edu/~fowlkes/BSE/" TargetMode="External"/><Relationship Id="rId4" Type="http://schemas.openxmlformats.org/officeDocument/2006/relationships/image" Target="../media/image53.jpe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video" Target="file:///E:/IBMResearchDaily/Personal/Stevens/Teaching/CS558--Computer%20Vision/Lecture%20V%20--%20Segmentation%20and%20Grouping/Movielevelsetexplain_topology.mpeg" TargetMode="Externa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hyperlink" Target="http://www.wisdom.weizmann.ac.il/~levina/papers/CRFs-eccv06.pdf" TargetMode="External"/><Relationship Id="rId3" Type="http://schemas.openxmlformats.org/officeDocument/2006/relationships/image" Target="../media/image63.jpeg"/><Relationship Id="rId7" Type="http://schemas.openxmlformats.org/officeDocument/2006/relationships/hyperlink" Target="http://www.msri.org/people/members/eranb/class_specific_top_down.pdf"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www.wisdom.weizmann.ac.il/~levina/papers/CRFs-eccv06.pdf" TargetMode="External"/><Relationship Id="rId4" Type="http://schemas.openxmlformats.org/officeDocument/2006/relationships/hyperlink" Target="http://www.msri.org/people/members/eranb/class_specific_top_down.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eecs.berkeley.edu/Research/Projects/CS/vision/grouping/segbench/"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ustomXml" Target="../ink/ink1.xml"/><Relationship Id="rId5" Type="http://schemas.openxmlformats.org/officeDocument/2006/relationships/hyperlink" Target="http://ttic.uchicago.edu/~xren/research/iccv2003/"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customXml" Target="../ink/ink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Lecture 1"/>
          <p:cNvSpPr txBox="1">
            <a:spLocks noGrp="1"/>
          </p:cNvSpPr>
          <p:nvPr>
            <p:ph type="ctrTitle"/>
          </p:nvPr>
        </p:nvSpPr>
        <p:spPr>
          <a:xfrm>
            <a:off x="0" y="-182571"/>
            <a:ext cx="20828000" cy="1787541"/>
          </a:xfrm>
          <a:prstGeom prst="rect">
            <a:avLst/>
          </a:prstGeom>
        </p:spPr>
        <p:txBody>
          <a:bodyPr>
            <a:normAutofit fontScale="90000"/>
          </a:bodyPr>
          <a:lstStyle/>
          <a:p>
            <a:r>
              <a:rPr dirty="0"/>
              <a:t>Lecture </a:t>
            </a:r>
            <a:r>
              <a:rPr lang="en-US" dirty="0"/>
              <a:t>5</a:t>
            </a:r>
            <a:endParaRPr dirty="0"/>
          </a:p>
        </p:txBody>
      </p:sp>
      <p:sp>
        <p:nvSpPr>
          <p:cNvPr id="236" name="Introduction to computer vision"/>
          <p:cNvSpPr txBox="1">
            <a:spLocks noGrp="1"/>
          </p:cNvSpPr>
          <p:nvPr>
            <p:ph type="body" idx="21"/>
          </p:nvPr>
        </p:nvSpPr>
        <p:spPr>
          <a:xfrm>
            <a:off x="1371600" y="5768733"/>
            <a:ext cx="11019764" cy="5304796"/>
          </a:xfrm>
          <a:prstGeom prst="rect">
            <a:avLst/>
          </a:prstGeom>
          <a:effectLst>
            <a:outerShdw blurRad="673100" dir="5400000" rotWithShape="0">
              <a:srgbClr val="FFFFFF"/>
            </a:outerShdw>
          </a:effectLst>
        </p:spPr>
        <p:txBody>
          <a:bodyPr/>
          <a:lstStyle/>
          <a:p>
            <a:endParaRPr lang="en-US" dirty="0"/>
          </a:p>
          <a:p>
            <a:endParaRPr dirty="0"/>
          </a:p>
        </p:txBody>
      </p:sp>
      <p:pic>
        <p:nvPicPr>
          <p:cNvPr id="3" name="Picture 2" descr="A diagram of a model&#10;&#10;Description automatically generated">
            <a:extLst>
              <a:ext uri="{FF2B5EF4-FFF2-40B4-BE49-F238E27FC236}">
                <a16:creationId xmlns:a16="http://schemas.microsoft.com/office/drawing/2014/main" id="{FFB7A19D-8EB4-3B5F-3732-B0BFBEDDF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554" y="1448266"/>
            <a:ext cx="19835446" cy="11132137"/>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negoiu_s"/>
          <p:cNvPicPr>
            <a:picLocks noChangeAspect="1" noChangeArrowheads="1"/>
          </p:cNvPicPr>
          <p:nvPr/>
        </p:nvPicPr>
        <p:blipFill>
          <a:blip r:embed="rId3" cstate="print"/>
          <a:srcRect/>
          <a:stretch>
            <a:fillRect/>
          </a:stretch>
        </p:blipFill>
        <p:spPr bwMode="auto">
          <a:xfrm>
            <a:off x="12661900" y="7505700"/>
            <a:ext cx="7454900" cy="5095876"/>
          </a:xfrm>
          <a:prstGeom prst="rect">
            <a:avLst/>
          </a:prstGeom>
          <a:noFill/>
          <a:ln w="9525">
            <a:noFill/>
            <a:miter lim="800000"/>
            <a:headEnd/>
            <a:tailEnd/>
          </a:ln>
        </p:spPr>
      </p:pic>
      <p:pic>
        <p:nvPicPr>
          <p:cNvPr id="31747" name="Picture 4" descr="campus"/>
          <p:cNvPicPr>
            <a:picLocks noChangeAspect="1" noChangeArrowheads="1"/>
          </p:cNvPicPr>
          <p:nvPr/>
        </p:nvPicPr>
        <p:blipFill>
          <a:blip r:embed="rId4" cstate="print"/>
          <a:srcRect/>
          <a:stretch>
            <a:fillRect/>
          </a:stretch>
        </p:blipFill>
        <p:spPr bwMode="auto">
          <a:xfrm>
            <a:off x="4264026" y="2355850"/>
            <a:ext cx="7467600" cy="4800600"/>
          </a:xfrm>
          <a:prstGeom prst="rect">
            <a:avLst/>
          </a:prstGeom>
          <a:noFill/>
          <a:ln w="9525">
            <a:noFill/>
            <a:miter lim="800000"/>
            <a:headEnd/>
            <a:tailEnd/>
          </a:ln>
        </p:spPr>
      </p:pic>
      <p:pic>
        <p:nvPicPr>
          <p:cNvPr id="31748" name="Picture 5" descr="campus_s"/>
          <p:cNvPicPr>
            <a:picLocks noChangeAspect="1" noChangeArrowheads="1"/>
          </p:cNvPicPr>
          <p:nvPr/>
        </p:nvPicPr>
        <p:blipFill>
          <a:blip r:embed="rId5" cstate="print"/>
          <a:srcRect/>
          <a:stretch>
            <a:fillRect/>
          </a:stretch>
        </p:blipFill>
        <p:spPr bwMode="auto">
          <a:xfrm>
            <a:off x="12630150" y="2286000"/>
            <a:ext cx="7467600" cy="4800600"/>
          </a:xfrm>
          <a:prstGeom prst="rect">
            <a:avLst/>
          </a:prstGeom>
          <a:noFill/>
          <a:ln w="9525">
            <a:noFill/>
            <a:miter lim="800000"/>
            <a:headEnd/>
            <a:tailEnd/>
          </a:ln>
        </p:spPr>
      </p:pic>
      <p:pic>
        <p:nvPicPr>
          <p:cNvPr id="31749" name="Picture 6" descr="negoiu"/>
          <p:cNvPicPr>
            <a:picLocks noChangeAspect="1" noChangeArrowheads="1"/>
          </p:cNvPicPr>
          <p:nvPr/>
        </p:nvPicPr>
        <p:blipFill>
          <a:blip r:embed="rId6" cstate="print"/>
          <a:srcRect/>
          <a:stretch>
            <a:fillRect/>
          </a:stretch>
        </p:blipFill>
        <p:spPr bwMode="auto">
          <a:xfrm>
            <a:off x="4292600" y="7505700"/>
            <a:ext cx="7458076" cy="5095876"/>
          </a:xfrm>
          <a:prstGeom prst="rect">
            <a:avLst/>
          </a:prstGeom>
          <a:noFill/>
          <a:ln w="9525">
            <a:noFill/>
            <a:miter lim="800000"/>
            <a:headEnd/>
            <a:tailEnd/>
          </a:ln>
        </p:spPr>
      </p:pic>
      <p:sp>
        <p:nvSpPr>
          <p:cNvPr id="31750" name="Rectangle 7"/>
          <p:cNvSpPr>
            <a:spLocks noChangeArrowheads="1"/>
          </p:cNvSpPr>
          <p:nvPr/>
        </p:nvSpPr>
        <p:spPr bwMode="auto">
          <a:xfrm>
            <a:off x="4719329" y="12649201"/>
            <a:ext cx="14640546" cy="646331"/>
          </a:xfrm>
          <a:prstGeom prst="rect">
            <a:avLst/>
          </a:prstGeom>
          <a:noFill/>
          <a:ln w="9525">
            <a:noFill/>
            <a:miter lim="800000"/>
            <a:headEnd/>
            <a:tailEnd/>
          </a:ln>
        </p:spPr>
        <p:txBody>
          <a:bodyPr wrap="none">
            <a:spAutoFit/>
          </a:bodyPr>
          <a:lstStyle/>
          <a:p>
            <a:pPr eaLnBrk="1" hangingPunct="1"/>
            <a:r>
              <a:rPr lang="en-US" sz="3600" b="0"/>
              <a:t>http://www.caip.rutgers.edu/~comanici/MSPAMI/msPamiResults.html</a:t>
            </a:r>
          </a:p>
        </p:txBody>
      </p:sp>
      <p:sp>
        <p:nvSpPr>
          <p:cNvPr id="31751" name="Rectangle 8"/>
          <p:cNvSpPr>
            <a:spLocks noGrp="1" noChangeArrowheads="1"/>
          </p:cNvSpPr>
          <p:nvPr>
            <p:ph type="title"/>
          </p:nvPr>
        </p:nvSpPr>
        <p:spPr>
          <a:xfrm>
            <a:off x="3962400" y="60324"/>
            <a:ext cx="14935200" cy="1463676"/>
          </a:xfrm>
        </p:spPr>
        <p:txBody>
          <a:bodyPr>
            <a:normAutofit fontScale="90000"/>
          </a:bodyPr>
          <a:lstStyle/>
          <a:p>
            <a:r>
              <a:rPr lang="en-US" dirty="0"/>
              <a:t>Mean shift segmentation results</a:t>
            </a: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2CAE0913-2702-BF5B-8FD1-60F79D81D102}"/>
                  </a:ext>
                </a:extLst>
              </p14:cNvPr>
              <p14:cNvContentPartPr/>
              <p14:nvPr/>
            </p14:nvContentPartPr>
            <p14:xfrm>
              <a:off x="3229560" y="9373320"/>
              <a:ext cx="527760" cy="276120"/>
            </p14:xfrm>
          </p:contentPart>
        </mc:Choice>
        <mc:Fallback xmlns="">
          <p:pic>
            <p:nvPicPr>
              <p:cNvPr id="2" name="Ink 1">
                <a:extLst>
                  <a:ext uri="{FF2B5EF4-FFF2-40B4-BE49-F238E27FC236}">
                    <a16:creationId xmlns:a16="http://schemas.microsoft.com/office/drawing/2014/main" id="{2CAE0913-2702-BF5B-8FD1-60F79D81D102}"/>
                  </a:ext>
                </a:extLst>
              </p:cNvPr>
              <p:cNvPicPr/>
              <p:nvPr/>
            </p:nvPicPr>
            <p:blipFill>
              <a:blip r:embed="rId8"/>
              <a:stretch>
                <a:fillRect/>
              </a:stretch>
            </p:blipFill>
            <p:spPr>
              <a:xfrm>
                <a:off x="3220200" y="9363960"/>
                <a:ext cx="546480" cy="294840"/>
              </a:xfrm>
              <a:prstGeom prst="rect">
                <a:avLst/>
              </a:prstGeom>
            </p:spPr>
          </p:pic>
        </mc:Fallback>
      </mc:AlternateContent>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962400" y="457200"/>
            <a:ext cx="14935200" cy="1463676"/>
          </a:xfrm>
        </p:spPr>
        <p:txBody>
          <a:bodyPr>
            <a:normAutofit fontScale="90000"/>
          </a:bodyPr>
          <a:lstStyle/>
          <a:p>
            <a:r>
              <a:rPr lang="en-US" dirty="0"/>
              <a:t>More results</a:t>
            </a:r>
          </a:p>
        </p:txBody>
      </p:sp>
      <p:pic>
        <p:nvPicPr>
          <p:cNvPr id="32772" name="Picture 4"/>
          <p:cNvPicPr>
            <a:picLocks noChangeAspect="1" noChangeArrowheads="1"/>
          </p:cNvPicPr>
          <p:nvPr/>
        </p:nvPicPr>
        <p:blipFill>
          <a:blip r:embed="rId3" cstate="print"/>
          <a:srcRect/>
          <a:stretch>
            <a:fillRect/>
          </a:stretch>
        </p:blipFill>
        <p:spPr bwMode="auto">
          <a:xfrm>
            <a:off x="4724400" y="2590800"/>
            <a:ext cx="15087600" cy="10160000"/>
          </a:xfrm>
          <a:prstGeom prst="rect">
            <a:avLst/>
          </a:prstGeom>
          <a:noFill/>
          <a:ln w="9525">
            <a:noFill/>
            <a:miter lim="800000"/>
            <a:headEnd/>
            <a:tailEnd/>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962400" y="152400"/>
            <a:ext cx="14935200" cy="1616076"/>
          </a:xfrm>
        </p:spPr>
        <p:txBody>
          <a:bodyPr/>
          <a:lstStyle/>
          <a:p>
            <a:r>
              <a:rPr lang="en-US" dirty="0"/>
              <a:t>More results</a:t>
            </a:r>
          </a:p>
        </p:txBody>
      </p:sp>
      <p:pic>
        <p:nvPicPr>
          <p:cNvPr id="33796" name="Picture 4"/>
          <p:cNvPicPr>
            <a:picLocks noChangeAspect="1" noChangeArrowheads="1"/>
          </p:cNvPicPr>
          <p:nvPr/>
        </p:nvPicPr>
        <p:blipFill>
          <a:blip r:embed="rId3" cstate="print"/>
          <a:srcRect/>
          <a:stretch>
            <a:fillRect/>
          </a:stretch>
        </p:blipFill>
        <p:spPr bwMode="auto">
          <a:xfrm>
            <a:off x="669925" y="2120901"/>
            <a:ext cx="11017250" cy="5549900"/>
          </a:xfrm>
          <a:prstGeom prst="rect">
            <a:avLst/>
          </a:prstGeom>
          <a:noFill/>
          <a:ln w="9525">
            <a:noFill/>
            <a:miter lim="800000"/>
            <a:headEnd/>
            <a:tailEnd/>
          </a:ln>
        </p:spPr>
      </p:pic>
      <p:pic>
        <p:nvPicPr>
          <p:cNvPr id="33797" name="Picture 5"/>
          <p:cNvPicPr>
            <a:picLocks noChangeAspect="1" noChangeArrowheads="1"/>
          </p:cNvPicPr>
          <p:nvPr/>
        </p:nvPicPr>
        <p:blipFill>
          <a:blip r:embed="rId4" cstate="print"/>
          <a:srcRect/>
          <a:stretch>
            <a:fillRect/>
          </a:stretch>
        </p:blipFill>
        <p:spPr bwMode="auto">
          <a:xfrm>
            <a:off x="615950" y="7670801"/>
            <a:ext cx="11125200" cy="5530850"/>
          </a:xfrm>
          <a:prstGeom prst="rect">
            <a:avLst/>
          </a:prstGeom>
          <a:noFill/>
          <a:ln w="9525">
            <a:noFill/>
            <a:miter lim="800000"/>
            <a:headEnd/>
            <a:tailEnd/>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3962401" y="2038351"/>
            <a:ext cx="16710026" cy="11677650"/>
          </a:xfrm>
          <a:prstGeom prst="rect">
            <a:avLst/>
          </a:prstGeom>
          <a:noFill/>
          <a:ln w="9525">
            <a:noFill/>
            <a:miter lim="800000"/>
            <a:headEnd/>
            <a:tailEnd/>
          </a:ln>
        </p:spPr>
      </p:pic>
      <p:sp>
        <p:nvSpPr>
          <p:cNvPr id="45059" name="Rectangle 5"/>
          <p:cNvSpPr>
            <a:spLocks noGrp="1" noChangeArrowheads="1"/>
          </p:cNvSpPr>
          <p:nvPr>
            <p:ph type="title"/>
          </p:nvPr>
        </p:nvSpPr>
        <p:spPr>
          <a:xfrm>
            <a:off x="3962400" y="0"/>
            <a:ext cx="14935200" cy="1616076"/>
          </a:xfrm>
        </p:spPr>
        <p:txBody>
          <a:bodyPr>
            <a:normAutofit fontScale="90000"/>
          </a:bodyPr>
          <a:lstStyle/>
          <a:p>
            <a:r>
              <a:rPr lang="en-US" dirty="0"/>
              <a:t>Example result – Normalized Cut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E4D4071-09B9-0BF0-2D23-71B96CE859F9}"/>
                  </a:ext>
                </a:extLst>
              </p14:cNvPr>
              <p14:cNvContentPartPr/>
              <p14:nvPr/>
            </p14:nvContentPartPr>
            <p14:xfrm>
              <a:off x="6337080" y="2402640"/>
              <a:ext cx="11616480" cy="2219040"/>
            </p14:xfrm>
          </p:contentPart>
        </mc:Choice>
        <mc:Fallback xmlns="">
          <p:pic>
            <p:nvPicPr>
              <p:cNvPr id="2" name="Ink 1">
                <a:extLst>
                  <a:ext uri="{FF2B5EF4-FFF2-40B4-BE49-F238E27FC236}">
                    <a16:creationId xmlns:a16="http://schemas.microsoft.com/office/drawing/2014/main" id="{8E4D4071-09B9-0BF0-2D23-71B96CE859F9}"/>
                  </a:ext>
                </a:extLst>
              </p:cNvPr>
              <p:cNvPicPr/>
              <p:nvPr/>
            </p:nvPicPr>
            <p:blipFill>
              <a:blip r:embed="rId5"/>
              <a:stretch>
                <a:fillRect/>
              </a:stretch>
            </p:blipFill>
            <p:spPr>
              <a:xfrm>
                <a:off x="6327720" y="2393280"/>
                <a:ext cx="11635200" cy="2237760"/>
              </a:xfrm>
              <a:prstGeom prst="rect">
                <a:avLst/>
              </a:prstGeom>
            </p:spPr>
          </p:pic>
        </mc:Fallback>
      </mc:AlternateContent>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962400" y="0"/>
            <a:ext cx="14935200" cy="1616076"/>
          </a:xfrm>
        </p:spPr>
        <p:txBody>
          <a:bodyPr/>
          <a:lstStyle/>
          <a:p>
            <a:r>
              <a:rPr lang="en-US" dirty="0"/>
              <a:t>Challenge</a:t>
            </a:r>
          </a:p>
        </p:txBody>
      </p:sp>
      <p:sp>
        <p:nvSpPr>
          <p:cNvPr id="46083" name="Content Placeholder 2"/>
          <p:cNvSpPr>
            <a:spLocks noGrp="1"/>
          </p:cNvSpPr>
          <p:nvPr>
            <p:ph sz="quarter" idx="1"/>
          </p:nvPr>
        </p:nvSpPr>
        <p:spPr>
          <a:xfrm>
            <a:off x="3962400" y="1981200"/>
            <a:ext cx="14935200" cy="9747504"/>
          </a:xfrm>
        </p:spPr>
        <p:txBody>
          <a:bodyPr/>
          <a:lstStyle/>
          <a:p>
            <a:pPr>
              <a:buFontTx/>
              <a:buChar char="•"/>
            </a:pPr>
            <a:r>
              <a:rPr lang="en-US"/>
              <a:t>How to segment images that are a “mosaic of textures”?</a:t>
            </a:r>
          </a:p>
        </p:txBody>
      </p:sp>
      <p:pic>
        <p:nvPicPr>
          <p:cNvPr id="46084" name="Picture 2"/>
          <p:cNvPicPr>
            <a:picLocks noChangeAspect="1" noChangeArrowheads="1"/>
          </p:cNvPicPr>
          <p:nvPr/>
        </p:nvPicPr>
        <p:blipFill>
          <a:blip r:embed="rId3" cstate="print"/>
          <a:srcRect/>
          <a:stretch>
            <a:fillRect/>
          </a:stretch>
        </p:blipFill>
        <p:spPr bwMode="auto">
          <a:xfrm>
            <a:off x="3505200" y="4267201"/>
            <a:ext cx="8724900" cy="6245226"/>
          </a:xfrm>
          <a:prstGeom prst="rect">
            <a:avLst/>
          </a:prstGeom>
          <a:noFill/>
          <a:ln w="9525">
            <a:noFill/>
            <a:miter lim="800000"/>
            <a:headEnd/>
            <a:tailEnd/>
          </a:ln>
        </p:spPr>
      </p:pic>
      <p:pic>
        <p:nvPicPr>
          <p:cNvPr id="46085" name="Picture 4"/>
          <p:cNvPicPr>
            <a:picLocks noChangeAspect="1" noChangeArrowheads="1"/>
          </p:cNvPicPr>
          <p:nvPr/>
        </p:nvPicPr>
        <p:blipFill>
          <a:blip r:embed="rId4" cstate="print"/>
          <a:srcRect/>
          <a:stretch>
            <a:fillRect/>
          </a:stretch>
        </p:blipFill>
        <p:spPr bwMode="auto">
          <a:xfrm>
            <a:off x="12496801" y="3276600"/>
            <a:ext cx="8248650" cy="952500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4D5B02BC-192A-2A80-8752-D226FC28D102}"/>
                  </a:ext>
                </a:extLst>
              </p14:cNvPr>
              <p14:cNvContentPartPr/>
              <p14:nvPr/>
            </p14:nvContentPartPr>
            <p14:xfrm>
              <a:off x="5183280" y="7057440"/>
              <a:ext cx="2768040" cy="835920"/>
            </p14:xfrm>
          </p:contentPart>
        </mc:Choice>
        <mc:Fallback xmlns="">
          <p:pic>
            <p:nvPicPr>
              <p:cNvPr id="2" name="Ink 1">
                <a:extLst>
                  <a:ext uri="{FF2B5EF4-FFF2-40B4-BE49-F238E27FC236}">
                    <a16:creationId xmlns:a16="http://schemas.microsoft.com/office/drawing/2014/main" id="{4D5B02BC-192A-2A80-8752-D226FC28D102}"/>
                  </a:ext>
                </a:extLst>
              </p:cNvPr>
              <p:cNvPicPr/>
              <p:nvPr/>
            </p:nvPicPr>
            <p:blipFill>
              <a:blip r:embed="rId6"/>
              <a:stretch>
                <a:fillRect/>
              </a:stretch>
            </p:blipFill>
            <p:spPr>
              <a:xfrm>
                <a:off x="5173920" y="7048080"/>
                <a:ext cx="2786760" cy="854640"/>
              </a:xfrm>
              <a:prstGeom prst="rect">
                <a:avLst/>
              </a:prstGeom>
            </p:spPr>
          </p:pic>
        </mc:Fallback>
      </mc:AlternateContent>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r>
              <a:rPr lang="en-US"/>
              <a:t>Using texture features for segmentation</a:t>
            </a:r>
          </a:p>
        </p:txBody>
      </p:sp>
      <p:sp>
        <p:nvSpPr>
          <p:cNvPr id="47107" name="Rectangle 6"/>
          <p:cNvSpPr>
            <a:spLocks noGrp="1" noChangeArrowheads="1"/>
          </p:cNvSpPr>
          <p:nvPr>
            <p:ph sz="quarter" idx="1"/>
          </p:nvPr>
        </p:nvSpPr>
        <p:spPr/>
        <p:txBody>
          <a:bodyPr/>
          <a:lstStyle/>
          <a:p>
            <a:pPr>
              <a:buFontTx/>
              <a:buChar char="•"/>
            </a:pPr>
            <a:r>
              <a:rPr lang="en-US"/>
              <a:t>Convolve image with a bank of filters</a:t>
            </a:r>
          </a:p>
        </p:txBody>
      </p:sp>
      <p:sp>
        <p:nvSpPr>
          <p:cNvPr id="47108" name="Rectangle 7"/>
          <p:cNvSpPr>
            <a:spLocks noChangeArrowheads="1"/>
          </p:cNvSpPr>
          <p:nvPr/>
        </p:nvSpPr>
        <p:spPr bwMode="auto">
          <a:xfrm>
            <a:off x="3352800" y="12200206"/>
            <a:ext cx="17678400" cy="1323439"/>
          </a:xfrm>
          <a:prstGeom prst="rect">
            <a:avLst/>
          </a:prstGeom>
          <a:noFill/>
          <a:ln w="9525">
            <a:noFill/>
            <a:miter lim="800000"/>
            <a:headEnd/>
            <a:tailEnd/>
          </a:ln>
        </p:spPr>
        <p:txBody>
          <a:bodyPr anchor="ctr">
            <a:spAutoFit/>
          </a:bodyPr>
          <a:lstStyle/>
          <a:p>
            <a:pPr eaLnBrk="1" hangingPunct="1"/>
            <a:r>
              <a:rPr lang="en-US" sz="4000" b="0"/>
              <a:t>J. Malik, S. Belongie, T. Leung and J. Shi. </a:t>
            </a:r>
            <a:r>
              <a:rPr lang="en-US" sz="4000" b="0">
                <a:hlinkClick r:id="rId3"/>
              </a:rPr>
              <a:t>"</a:t>
            </a:r>
            <a:r>
              <a:rPr lang="en-US" sz="4000" b="0" i="1">
                <a:hlinkClick r:id="rId3"/>
              </a:rPr>
              <a:t>Contour and Texture Analysis for Image Segmentation</a:t>
            </a:r>
            <a:r>
              <a:rPr lang="en-US" sz="4000" b="0">
                <a:hlinkClick r:id="rId3"/>
              </a:rPr>
              <a:t>"</a:t>
            </a:r>
            <a:r>
              <a:rPr lang="en-US" sz="4000" b="0"/>
              <a:t>. IJCV 43(1),7-27,2001.</a:t>
            </a:r>
            <a:r>
              <a:rPr lang="en-US" sz="4000"/>
              <a:t> </a:t>
            </a:r>
          </a:p>
        </p:txBody>
      </p:sp>
      <p:pic>
        <p:nvPicPr>
          <p:cNvPr id="47109" name="Picture 8"/>
          <p:cNvPicPr>
            <a:picLocks noChangeAspect="1" noChangeArrowheads="1"/>
          </p:cNvPicPr>
          <p:nvPr/>
        </p:nvPicPr>
        <p:blipFill>
          <a:blip r:embed="rId4" cstate="print"/>
          <a:srcRect/>
          <a:stretch>
            <a:fillRect/>
          </a:stretch>
        </p:blipFill>
        <p:spPr bwMode="auto">
          <a:xfrm>
            <a:off x="4572000" y="4419601"/>
            <a:ext cx="15392400" cy="5937250"/>
          </a:xfrm>
          <a:prstGeom prst="rect">
            <a:avLst/>
          </a:prstGeom>
          <a:noFill/>
          <a:ln w="9525">
            <a:noFill/>
            <a:miter lim="800000"/>
            <a:headEnd/>
            <a:tailEnd/>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962400" y="60324"/>
            <a:ext cx="14935200" cy="1463676"/>
          </a:xfrm>
        </p:spPr>
        <p:txBody>
          <a:bodyPr>
            <a:normAutofit fontScale="90000"/>
          </a:bodyPr>
          <a:lstStyle/>
          <a:p>
            <a:r>
              <a:rPr lang="en-US" dirty="0"/>
              <a:t>Using texture features for segmentation</a:t>
            </a:r>
          </a:p>
        </p:txBody>
      </p:sp>
      <p:sp>
        <p:nvSpPr>
          <p:cNvPr id="48131" name="Rectangle 6"/>
          <p:cNvSpPr>
            <a:spLocks noGrp="1" noChangeArrowheads="1"/>
          </p:cNvSpPr>
          <p:nvPr>
            <p:ph sz="quarter" idx="1"/>
          </p:nvPr>
        </p:nvSpPr>
        <p:spPr>
          <a:xfrm>
            <a:off x="4419600" y="1828800"/>
            <a:ext cx="16002000" cy="10515600"/>
          </a:xfrm>
        </p:spPr>
        <p:txBody>
          <a:bodyPr/>
          <a:lstStyle/>
          <a:p>
            <a:pPr>
              <a:buFontTx/>
              <a:buChar char="•"/>
            </a:pPr>
            <a:r>
              <a:rPr lang="en-US"/>
              <a:t>Convolve image with a bank of filters</a:t>
            </a:r>
          </a:p>
          <a:p>
            <a:pPr>
              <a:buFontTx/>
              <a:buChar char="•"/>
            </a:pPr>
            <a:r>
              <a:rPr lang="en-US"/>
              <a:t>Find </a:t>
            </a:r>
            <a:r>
              <a:rPr lang="en-US" i="1"/>
              <a:t>textons</a:t>
            </a:r>
            <a:r>
              <a:rPr lang="en-US"/>
              <a:t> by clustering vectors of filter bank outputs</a:t>
            </a:r>
          </a:p>
          <a:p>
            <a:endParaRPr lang="en-US"/>
          </a:p>
        </p:txBody>
      </p:sp>
      <p:sp>
        <p:nvSpPr>
          <p:cNvPr id="48132" name="Rectangle 7"/>
          <p:cNvSpPr>
            <a:spLocks noChangeArrowheads="1"/>
          </p:cNvSpPr>
          <p:nvPr/>
        </p:nvSpPr>
        <p:spPr bwMode="auto">
          <a:xfrm>
            <a:off x="3352800" y="12200206"/>
            <a:ext cx="17678400" cy="1323439"/>
          </a:xfrm>
          <a:prstGeom prst="rect">
            <a:avLst/>
          </a:prstGeom>
          <a:noFill/>
          <a:ln w="9525">
            <a:noFill/>
            <a:miter lim="800000"/>
            <a:headEnd/>
            <a:tailEnd/>
          </a:ln>
        </p:spPr>
        <p:txBody>
          <a:bodyPr anchor="ctr">
            <a:spAutoFit/>
          </a:bodyPr>
          <a:lstStyle/>
          <a:p>
            <a:pPr eaLnBrk="1" hangingPunct="1"/>
            <a:r>
              <a:rPr lang="en-US" sz="4000" b="0"/>
              <a:t>J. Malik, S. Belongie, T. Leung and J. Shi. </a:t>
            </a:r>
            <a:r>
              <a:rPr lang="en-US" sz="4000" b="0">
                <a:hlinkClick r:id="rId3"/>
              </a:rPr>
              <a:t>"</a:t>
            </a:r>
            <a:r>
              <a:rPr lang="en-US" sz="4000" b="0" i="1">
                <a:hlinkClick r:id="rId3"/>
              </a:rPr>
              <a:t>Contour and Texture Analysis for Image Segmentation</a:t>
            </a:r>
            <a:r>
              <a:rPr lang="en-US" sz="4000" b="0">
                <a:hlinkClick r:id="rId3"/>
              </a:rPr>
              <a:t>"</a:t>
            </a:r>
            <a:r>
              <a:rPr lang="en-US" sz="4000" b="0"/>
              <a:t>. IJCV 43(1),7-27,2001.</a:t>
            </a:r>
            <a:r>
              <a:rPr lang="en-US" sz="4000"/>
              <a:t> </a:t>
            </a:r>
          </a:p>
        </p:txBody>
      </p:sp>
      <p:pic>
        <p:nvPicPr>
          <p:cNvPr id="48133" name="Picture 2"/>
          <p:cNvPicPr>
            <a:picLocks noChangeAspect="1" noChangeArrowheads="1"/>
          </p:cNvPicPr>
          <p:nvPr/>
        </p:nvPicPr>
        <p:blipFill>
          <a:blip r:embed="rId4" cstate="print"/>
          <a:srcRect/>
          <a:stretch>
            <a:fillRect/>
          </a:stretch>
        </p:blipFill>
        <p:spPr bwMode="auto">
          <a:xfrm>
            <a:off x="12649200" y="5334000"/>
            <a:ext cx="4460876" cy="6705600"/>
          </a:xfrm>
          <a:prstGeom prst="rect">
            <a:avLst/>
          </a:prstGeom>
          <a:noFill/>
          <a:ln w="9525">
            <a:noFill/>
            <a:miter lim="800000"/>
            <a:headEnd/>
            <a:tailEnd/>
          </a:ln>
        </p:spPr>
      </p:pic>
      <p:pic>
        <p:nvPicPr>
          <p:cNvPr id="48134" name="Picture 3"/>
          <p:cNvPicPr>
            <a:picLocks noChangeAspect="1" noChangeArrowheads="1"/>
          </p:cNvPicPr>
          <p:nvPr/>
        </p:nvPicPr>
        <p:blipFill>
          <a:blip r:embed="rId5" cstate="print"/>
          <a:srcRect/>
          <a:stretch>
            <a:fillRect/>
          </a:stretch>
        </p:blipFill>
        <p:spPr bwMode="auto">
          <a:xfrm>
            <a:off x="7924800" y="5334000"/>
            <a:ext cx="4473576" cy="6705600"/>
          </a:xfrm>
          <a:prstGeom prst="rect">
            <a:avLst/>
          </a:prstGeom>
          <a:noFill/>
          <a:ln w="9525">
            <a:noFill/>
            <a:miter lim="800000"/>
            <a:headEnd/>
            <a:tailEnd/>
          </a:ln>
        </p:spPr>
      </p:pic>
      <p:sp>
        <p:nvSpPr>
          <p:cNvPr id="48135" name="TextBox 7"/>
          <p:cNvSpPr txBox="1">
            <a:spLocks noChangeArrowheads="1"/>
          </p:cNvSpPr>
          <p:nvPr/>
        </p:nvSpPr>
        <p:spPr bwMode="auto">
          <a:xfrm>
            <a:off x="13604609" y="4572001"/>
            <a:ext cx="2648482" cy="646331"/>
          </a:xfrm>
          <a:prstGeom prst="rect">
            <a:avLst/>
          </a:prstGeom>
          <a:noFill/>
          <a:ln w="9525">
            <a:noFill/>
            <a:miter lim="800000"/>
            <a:headEnd/>
            <a:tailEnd/>
          </a:ln>
        </p:spPr>
        <p:txBody>
          <a:bodyPr wrap="none">
            <a:spAutoFit/>
          </a:bodyPr>
          <a:lstStyle/>
          <a:p>
            <a:r>
              <a:rPr lang="en-US" sz="3600" b="0"/>
              <a:t>Texton map</a:t>
            </a:r>
          </a:p>
        </p:txBody>
      </p:sp>
      <p:sp>
        <p:nvSpPr>
          <p:cNvPr id="48136" name="TextBox 8"/>
          <p:cNvSpPr txBox="1">
            <a:spLocks noChangeArrowheads="1"/>
          </p:cNvSpPr>
          <p:nvPr/>
        </p:nvSpPr>
        <p:spPr bwMode="auto">
          <a:xfrm>
            <a:off x="9569372" y="4572001"/>
            <a:ext cx="1460656" cy="646331"/>
          </a:xfrm>
          <a:prstGeom prst="rect">
            <a:avLst/>
          </a:prstGeom>
          <a:noFill/>
          <a:ln w="9525">
            <a:noFill/>
            <a:miter lim="800000"/>
            <a:headEnd/>
            <a:tailEnd/>
          </a:ln>
        </p:spPr>
        <p:txBody>
          <a:bodyPr wrap="none">
            <a:spAutoFit/>
          </a:bodyPr>
          <a:lstStyle/>
          <a:p>
            <a:r>
              <a:rPr lang="en-US" sz="3600" b="0"/>
              <a:t>Image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962400" y="0"/>
            <a:ext cx="14935200" cy="1463676"/>
          </a:xfrm>
        </p:spPr>
        <p:txBody>
          <a:bodyPr>
            <a:normAutofit fontScale="90000"/>
          </a:bodyPr>
          <a:lstStyle/>
          <a:p>
            <a:r>
              <a:rPr lang="en-US" dirty="0"/>
              <a:t>Using texture features for segmentation</a:t>
            </a:r>
          </a:p>
        </p:txBody>
      </p:sp>
      <p:sp>
        <p:nvSpPr>
          <p:cNvPr id="49155" name="Rectangle 6"/>
          <p:cNvSpPr>
            <a:spLocks noGrp="1" noChangeArrowheads="1"/>
          </p:cNvSpPr>
          <p:nvPr>
            <p:ph sz="quarter" idx="1"/>
          </p:nvPr>
        </p:nvSpPr>
        <p:spPr>
          <a:xfrm>
            <a:off x="4419600" y="1828800"/>
            <a:ext cx="16002000" cy="10515600"/>
          </a:xfrm>
        </p:spPr>
        <p:txBody>
          <a:bodyPr/>
          <a:lstStyle/>
          <a:p>
            <a:pPr>
              <a:buFontTx/>
              <a:buChar char="•"/>
            </a:pPr>
            <a:r>
              <a:rPr lang="en-US"/>
              <a:t>Convolve image with a bank of filters</a:t>
            </a:r>
          </a:p>
          <a:p>
            <a:pPr>
              <a:buFontTx/>
              <a:buChar char="•"/>
            </a:pPr>
            <a:r>
              <a:rPr lang="en-US"/>
              <a:t>Find </a:t>
            </a:r>
            <a:r>
              <a:rPr lang="en-US" i="1"/>
              <a:t>textons</a:t>
            </a:r>
            <a:r>
              <a:rPr lang="en-US"/>
              <a:t> by clustering vectors of filter bank outputs</a:t>
            </a:r>
          </a:p>
          <a:p>
            <a:pPr>
              <a:buFontTx/>
              <a:buChar char="•"/>
            </a:pPr>
            <a:r>
              <a:rPr lang="en-US"/>
              <a:t>The final texture feature is a texton histogram computed over image windows at some “local scale”</a:t>
            </a:r>
          </a:p>
          <a:p>
            <a:endParaRPr lang="en-US"/>
          </a:p>
        </p:txBody>
      </p:sp>
      <p:sp>
        <p:nvSpPr>
          <p:cNvPr id="49156" name="Rectangle 7"/>
          <p:cNvSpPr>
            <a:spLocks noChangeArrowheads="1"/>
          </p:cNvSpPr>
          <p:nvPr/>
        </p:nvSpPr>
        <p:spPr bwMode="auto">
          <a:xfrm>
            <a:off x="3352800" y="12200206"/>
            <a:ext cx="17678400" cy="1323439"/>
          </a:xfrm>
          <a:prstGeom prst="rect">
            <a:avLst/>
          </a:prstGeom>
          <a:noFill/>
          <a:ln w="9525">
            <a:noFill/>
            <a:miter lim="800000"/>
            <a:headEnd/>
            <a:tailEnd/>
          </a:ln>
        </p:spPr>
        <p:txBody>
          <a:bodyPr anchor="ctr">
            <a:spAutoFit/>
          </a:bodyPr>
          <a:lstStyle/>
          <a:p>
            <a:pPr eaLnBrk="1" hangingPunct="1"/>
            <a:r>
              <a:rPr lang="en-US" sz="4000" b="0"/>
              <a:t>J. Malik, S. Belongie, T. Leung and J. Shi. </a:t>
            </a:r>
            <a:r>
              <a:rPr lang="en-US" sz="4000" b="0">
                <a:hlinkClick r:id="rId3"/>
              </a:rPr>
              <a:t>"</a:t>
            </a:r>
            <a:r>
              <a:rPr lang="en-US" sz="4000" b="0" i="1">
                <a:hlinkClick r:id="rId3"/>
              </a:rPr>
              <a:t>Contour and Texture Analysis for Image Segmentation</a:t>
            </a:r>
            <a:r>
              <a:rPr lang="en-US" sz="4000" b="0">
                <a:hlinkClick r:id="rId3"/>
              </a:rPr>
              <a:t>"</a:t>
            </a:r>
            <a:r>
              <a:rPr lang="en-US" sz="4000" b="0"/>
              <a:t>. IJCV 43(1),7-27,2001.</a:t>
            </a:r>
            <a:r>
              <a:rPr lang="en-US" sz="4000"/>
              <a:t> </a:t>
            </a:r>
          </a:p>
        </p:txBody>
      </p:sp>
      <p:pic>
        <p:nvPicPr>
          <p:cNvPr id="49157" name="Picture 4"/>
          <p:cNvPicPr>
            <a:picLocks noChangeAspect="1" noChangeArrowheads="1"/>
          </p:cNvPicPr>
          <p:nvPr/>
        </p:nvPicPr>
        <p:blipFill>
          <a:blip r:embed="rId4" cstate="print"/>
          <a:srcRect/>
          <a:stretch>
            <a:fillRect/>
          </a:stretch>
        </p:blipFill>
        <p:spPr bwMode="auto">
          <a:xfrm>
            <a:off x="10210801" y="6858000"/>
            <a:ext cx="5099050" cy="5029200"/>
          </a:xfrm>
          <a:prstGeom prst="rect">
            <a:avLst/>
          </a:prstGeom>
          <a:noFill/>
          <a:ln w="9525">
            <a:noFill/>
            <a:miter lim="800000"/>
            <a:headEnd/>
            <a:tailEnd/>
          </a:ln>
        </p:spPr>
      </p:pic>
      <p:sp>
        <p:nvSpPr>
          <p:cNvPr id="11" name="Oval 10"/>
          <p:cNvSpPr/>
          <p:nvPr/>
        </p:nvSpPr>
        <p:spPr bwMode="auto">
          <a:xfrm>
            <a:off x="10363200" y="9296400"/>
            <a:ext cx="1371600" cy="1371600"/>
          </a:xfrm>
          <a:prstGeom prst="ellipse">
            <a:avLst/>
          </a:prstGeom>
          <a:noFill/>
          <a:ln w="50800" cap="flat" cmpd="sng" algn="ctr">
            <a:solidFill>
              <a:schemeClr val="accent3"/>
            </a:solidFill>
            <a:prstDash val="solid"/>
            <a:round/>
            <a:headEnd type="none" w="med" len="med"/>
            <a:tailEnd type="none" w="med" len="med"/>
          </a:ln>
          <a:effectLst/>
        </p:spPr>
        <p:txBody>
          <a:bodyPr/>
          <a:lstStyle/>
          <a:p>
            <a:pPr>
              <a:defRPr/>
            </a:pPr>
            <a:endParaRPr lang="en-US" sz="6000"/>
          </a:p>
        </p:txBody>
      </p:sp>
      <p:sp>
        <p:nvSpPr>
          <p:cNvPr id="12" name="Oval 11"/>
          <p:cNvSpPr/>
          <p:nvPr/>
        </p:nvSpPr>
        <p:spPr bwMode="auto">
          <a:xfrm>
            <a:off x="11734800" y="10363200"/>
            <a:ext cx="1371600" cy="1371600"/>
          </a:xfrm>
          <a:prstGeom prst="ellipse">
            <a:avLst/>
          </a:prstGeom>
          <a:noFill/>
          <a:ln w="50800" cap="flat" cmpd="sng" algn="ctr">
            <a:solidFill>
              <a:schemeClr val="accent3"/>
            </a:solidFill>
            <a:prstDash val="solid"/>
            <a:round/>
            <a:headEnd type="none" w="med" len="med"/>
            <a:tailEnd type="none" w="med" len="med"/>
          </a:ln>
          <a:effectLst/>
        </p:spPr>
        <p:txBody>
          <a:bodyPr/>
          <a:lstStyle/>
          <a:p>
            <a:pPr>
              <a:defRPr/>
            </a:pPr>
            <a:endParaRPr lang="en-US" sz="6000"/>
          </a:p>
        </p:txBody>
      </p:sp>
      <p:sp>
        <p:nvSpPr>
          <p:cNvPr id="13" name="Oval 12"/>
          <p:cNvSpPr/>
          <p:nvPr/>
        </p:nvSpPr>
        <p:spPr bwMode="auto">
          <a:xfrm>
            <a:off x="11430000" y="7315200"/>
            <a:ext cx="1371600" cy="1371600"/>
          </a:xfrm>
          <a:prstGeom prst="ellipse">
            <a:avLst/>
          </a:prstGeom>
          <a:noFill/>
          <a:ln w="50800" cap="flat" cmpd="sng" algn="ctr">
            <a:solidFill>
              <a:schemeClr val="accent3"/>
            </a:solidFill>
            <a:prstDash val="solid"/>
            <a:round/>
            <a:headEnd type="none" w="med" len="med"/>
            <a:tailEnd type="none" w="med" len="med"/>
          </a:ln>
          <a:effectLst/>
        </p:spPr>
        <p:txBody>
          <a:bodyPr/>
          <a:lstStyle/>
          <a:p>
            <a:pPr>
              <a:defRPr/>
            </a:pPr>
            <a:endParaRPr lang="en-US" sz="600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505200" y="152400"/>
            <a:ext cx="14935200" cy="1616076"/>
          </a:xfrm>
        </p:spPr>
        <p:txBody>
          <a:bodyPr/>
          <a:lstStyle/>
          <a:p>
            <a:r>
              <a:rPr lang="en-US" dirty="0"/>
              <a:t>Pitfall of texture features</a:t>
            </a:r>
          </a:p>
        </p:txBody>
      </p:sp>
      <p:pic>
        <p:nvPicPr>
          <p:cNvPr id="50180" name="Picture 4"/>
          <p:cNvPicPr>
            <a:picLocks noChangeAspect="1" noChangeArrowheads="1"/>
          </p:cNvPicPr>
          <p:nvPr/>
        </p:nvPicPr>
        <p:blipFill>
          <a:blip r:embed="rId3" cstate="print"/>
          <a:srcRect t="9409"/>
          <a:stretch>
            <a:fillRect/>
          </a:stretch>
        </p:blipFill>
        <p:spPr bwMode="auto">
          <a:xfrm>
            <a:off x="3505200" y="3048000"/>
            <a:ext cx="17360900" cy="5384800"/>
          </a:xfrm>
          <a:prstGeom prst="rect">
            <a:avLst/>
          </a:prstGeom>
          <a:noFill/>
          <a:ln w="9525">
            <a:noFill/>
            <a:miter lim="800000"/>
            <a:headEnd/>
            <a:tailEnd/>
          </a:ln>
        </p:spPr>
      </p:pic>
      <p:sp>
        <p:nvSpPr>
          <p:cNvPr id="50181" name="Rectangle 5"/>
          <p:cNvSpPr>
            <a:spLocks noChangeArrowheads="1"/>
          </p:cNvSpPr>
          <p:nvPr/>
        </p:nvSpPr>
        <p:spPr bwMode="auto">
          <a:xfrm>
            <a:off x="3352800" y="12200206"/>
            <a:ext cx="17678400" cy="1323439"/>
          </a:xfrm>
          <a:prstGeom prst="rect">
            <a:avLst/>
          </a:prstGeom>
          <a:noFill/>
          <a:ln w="9525">
            <a:noFill/>
            <a:miter lim="800000"/>
            <a:headEnd/>
            <a:tailEnd/>
          </a:ln>
        </p:spPr>
        <p:txBody>
          <a:bodyPr anchor="ctr">
            <a:spAutoFit/>
          </a:bodyPr>
          <a:lstStyle/>
          <a:p>
            <a:pPr eaLnBrk="1" hangingPunct="1"/>
            <a:r>
              <a:rPr lang="en-US" sz="4000" b="0"/>
              <a:t>J. Malik, S. Belongie, T. Leung and J. Shi. </a:t>
            </a:r>
            <a:r>
              <a:rPr lang="en-US" sz="4000" b="0">
                <a:hlinkClick r:id="rId4"/>
              </a:rPr>
              <a:t>"</a:t>
            </a:r>
            <a:r>
              <a:rPr lang="en-US" sz="4000" b="0" i="1">
                <a:hlinkClick r:id="rId4"/>
              </a:rPr>
              <a:t>Contour and Texture Analysis for Image Segmentation</a:t>
            </a:r>
            <a:r>
              <a:rPr lang="en-US" sz="4000" b="0">
                <a:hlinkClick r:id="rId4"/>
              </a:rPr>
              <a:t>"</a:t>
            </a:r>
            <a:r>
              <a:rPr lang="en-US" sz="4000" b="0"/>
              <a:t>. IJCV 43(1),7-27,2001.</a:t>
            </a:r>
            <a:r>
              <a:rPr lang="en-US" sz="4000"/>
              <a:t> </a:t>
            </a:r>
          </a:p>
        </p:txBody>
      </p:sp>
      <p:sp>
        <p:nvSpPr>
          <p:cNvPr id="3" name="Text Placeholder 2">
            <a:extLst>
              <a:ext uri="{FF2B5EF4-FFF2-40B4-BE49-F238E27FC236}">
                <a16:creationId xmlns:a16="http://schemas.microsoft.com/office/drawing/2014/main" id="{4B369B70-AAE3-F184-3937-9CC8C88DF049}"/>
              </a:ext>
            </a:extLst>
          </p:cNvPr>
          <p:cNvSpPr>
            <a:spLocks noGrp="1"/>
          </p:cNvSpPr>
          <p:nvPr>
            <p:ph type="body" idx="1"/>
          </p:nvPr>
        </p:nvSpPr>
        <p:spPr/>
        <p:txBody>
          <a:bodyPr/>
          <a:lstStyle/>
          <a:p>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Example results</a:t>
            </a:r>
          </a:p>
        </p:txBody>
      </p:sp>
      <p:pic>
        <p:nvPicPr>
          <p:cNvPr id="51203" name="Picture 2"/>
          <p:cNvPicPr>
            <a:picLocks noChangeAspect="1" noChangeArrowheads="1"/>
          </p:cNvPicPr>
          <p:nvPr/>
        </p:nvPicPr>
        <p:blipFill>
          <a:blip r:embed="rId3" cstate="print"/>
          <a:srcRect/>
          <a:stretch>
            <a:fillRect/>
          </a:stretch>
        </p:blipFill>
        <p:spPr bwMode="auto">
          <a:xfrm>
            <a:off x="3657600" y="1981200"/>
            <a:ext cx="5486400" cy="3657600"/>
          </a:xfrm>
          <a:prstGeom prst="rect">
            <a:avLst/>
          </a:prstGeom>
          <a:noFill/>
          <a:ln w="9525">
            <a:noFill/>
            <a:miter lim="800000"/>
            <a:headEnd/>
            <a:tailEnd/>
          </a:ln>
        </p:spPr>
      </p:pic>
      <p:pic>
        <p:nvPicPr>
          <p:cNvPr id="51204" name="Picture 3"/>
          <p:cNvPicPr>
            <a:picLocks noChangeAspect="1" noChangeArrowheads="1"/>
          </p:cNvPicPr>
          <p:nvPr/>
        </p:nvPicPr>
        <p:blipFill>
          <a:blip r:embed="rId4" cstate="print"/>
          <a:srcRect/>
          <a:stretch>
            <a:fillRect/>
          </a:stretch>
        </p:blipFill>
        <p:spPr bwMode="auto">
          <a:xfrm>
            <a:off x="9448800" y="1981200"/>
            <a:ext cx="5486400" cy="3657600"/>
          </a:xfrm>
          <a:prstGeom prst="rect">
            <a:avLst/>
          </a:prstGeom>
          <a:noFill/>
          <a:ln w="9525">
            <a:noFill/>
            <a:miter lim="800000"/>
            <a:headEnd/>
            <a:tailEnd/>
          </a:ln>
        </p:spPr>
      </p:pic>
      <p:pic>
        <p:nvPicPr>
          <p:cNvPr id="51205" name="Picture 4"/>
          <p:cNvPicPr>
            <a:picLocks noChangeAspect="1" noChangeArrowheads="1"/>
          </p:cNvPicPr>
          <p:nvPr/>
        </p:nvPicPr>
        <p:blipFill>
          <a:blip r:embed="rId5" cstate="print"/>
          <a:srcRect/>
          <a:stretch>
            <a:fillRect/>
          </a:stretch>
        </p:blipFill>
        <p:spPr bwMode="auto">
          <a:xfrm>
            <a:off x="15240000" y="1981200"/>
            <a:ext cx="5486400" cy="3657600"/>
          </a:xfrm>
          <a:prstGeom prst="rect">
            <a:avLst/>
          </a:prstGeom>
          <a:noFill/>
          <a:ln w="9525">
            <a:noFill/>
            <a:miter lim="800000"/>
            <a:headEnd/>
            <a:tailEnd/>
          </a:ln>
        </p:spPr>
      </p:pic>
      <p:pic>
        <p:nvPicPr>
          <p:cNvPr id="51206" name="Picture 5"/>
          <p:cNvPicPr>
            <a:picLocks noChangeAspect="1" noChangeArrowheads="1"/>
          </p:cNvPicPr>
          <p:nvPr/>
        </p:nvPicPr>
        <p:blipFill>
          <a:blip r:embed="rId6" cstate="print"/>
          <a:srcRect/>
          <a:stretch>
            <a:fillRect/>
          </a:stretch>
        </p:blipFill>
        <p:spPr bwMode="auto">
          <a:xfrm>
            <a:off x="3657600" y="5943600"/>
            <a:ext cx="5486400" cy="3657600"/>
          </a:xfrm>
          <a:prstGeom prst="rect">
            <a:avLst/>
          </a:prstGeom>
          <a:noFill/>
          <a:ln w="9525">
            <a:noFill/>
            <a:miter lim="800000"/>
            <a:headEnd/>
            <a:tailEnd/>
          </a:ln>
        </p:spPr>
      </p:pic>
      <p:pic>
        <p:nvPicPr>
          <p:cNvPr id="51207" name="Picture 6"/>
          <p:cNvPicPr>
            <a:picLocks noChangeAspect="1" noChangeArrowheads="1"/>
          </p:cNvPicPr>
          <p:nvPr/>
        </p:nvPicPr>
        <p:blipFill>
          <a:blip r:embed="rId7" cstate="print"/>
          <a:srcRect/>
          <a:stretch>
            <a:fillRect/>
          </a:stretch>
        </p:blipFill>
        <p:spPr bwMode="auto">
          <a:xfrm>
            <a:off x="9448800" y="5943600"/>
            <a:ext cx="5486400" cy="3657600"/>
          </a:xfrm>
          <a:prstGeom prst="rect">
            <a:avLst/>
          </a:prstGeom>
          <a:noFill/>
          <a:ln w="9525">
            <a:noFill/>
            <a:miter lim="800000"/>
            <a:headEnd/>
            <a:tailEnd/>
          </a:ln>
        </p:spPr>
      </p:pic>
      <p:pic>
        <p:nvPicPr>
          <p:cNvPr id="51208" name="Picture 7"/>
          <p:cNvPicPr>
            <a:picLocks noChangeAspect="1" noChangeArrowheads="1"/>
          </p:cNvPicPr>
          <p:nvPr/>
        </p:nvPicPr>
        <p:blipFill>
          <a:blip r:embed="rId8" cstate="print"/>
          <a:srcRect/>
          <a:stretch>
            <a:fillRect/>
          </a:stretch>
        </p:blipFill>
        <p:spPr bwMode="auto">
          <a:xfrm>
            <a:off x="15240000" y="5943600"/>
            <a:ext cx="5486400" cy="3657600"/>
          </a:xfrm>
          <a:prstGeom prst="rect">
            <a:avLst/>
          </a:prstGeom>
          <a:noFill/>
          <a:ln w="9525">
            <a:noFill/>
            <a:miter lim="800000"/>
            <a:headEnd/>
            <a:tailEnd/>
          </a:ln>
        </p:spPr>
      </p:pic>
      <p:pic>
        <p:nvPicPr>
          <p:cNvPr id="51209" name="Picture 8"/>
          <p:cNvPicPr>
            <a:picLocks noChangeAspect="1" noChangeArrowheads="1"/>
          </p:cNvPicPr>
          <p:nvPr/>
        </p:nvPicPr>
        <p:blipFill>
          <a:blip r:embed="rId9" cstate="print"/>
          <a:srcRect/>
          <a:stretch>
            <a:fillRect/>
          </a:stretch>
        </p:blipFill>
        <p:spPr bwMode="auto">
          <a:xfrm>
            <a:off x="3657600" y="9906000"/>
            <a:ext cx="5486400" cy="3657600"/>
          </a:xfrm>
          <a:prstGeom prst="rect">
            <a:avLst/>
          </a:prstGeom>
          <a:noFill/>
          <a:ln w="9525">
            <a:noFill/>
            <a:miter lim="800000"/>
            <a:headEnd/>
            <a:tailEnd/>
          </a:ln>
        </p:spPr>
      </p:pic>
      <p:pic>
        <p:nvPicPr>
          <p:cNvPr id="51210" name="Picture 9"/>
          <p:cNvPicPr>
            <a:picLocks noChangeAspect="1" noChangeArrowheads="1"/>
          </p:cNvPicPr>
          <p:nvPr/>
        </p:nvPicPr>
        <p:blipFill>
          <a:blip r:embed="rId10" cstate="print"/>
          <a:srcRect/>
          <a:stretch>
            <a:fillRect/>
          </a:stretch>
        </p:blipFill>
        <p:spPr bwMode="auto">
          <a:xfrm>
            <a:off x="9448800" y="9906000"/>
            <a:ext cx="5486400" cy="3657600"/>
          </a:xfrm>
          <a:prstGeom prst="rect">
            <a:avLst/>
          </a:prstGeom>
          <a:noFill/>
          <a:ln w="9525">
            <a:noFill/>
            <a:miter lim="800000"/>
            <a:headEnd/>
            <a:tailEnd/>
          </a:ln>
        </p:spPr>
      </p:pic>
      <p:pic>
        <p:nvPicPr>
          <p:cNvPr id="51211" name="Picture 10"/>
          <p:cNvPicPr>
            <a:picLocks noChangeAspect="1" noChangeArrowheads="1"/>
          </p:cNvPicPr>
          <p:nvPr/>
        </p:nvPicPr>
        <p:blipFill>
          <a:blip r:embed="rId11" cstate="print"/>
          <a:srcRect/>
          <a:stretch>
            <a:fillRect/>
          </a:stretch>
        </p:blipFill>
        <p:spPr bwMode="auto">
          <a:xfrm>
            <a:off x="15240000" y="9906000"/>
            <a:ext cx="5486400" cy="3657600"/>
          </a:xfrm>
          <a:prstGeom prst="rect">
            <a:avLst/>
          </a:prstGeom>
          <a:noFill/>
          <a:ln w="9525">
            <a:noFill/>
            <a:miter lim="800000"/>
            <a:headEnd/>
            <a:tailEnd/>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B916A5-88FD-61AD-280F-14FE88FF398B}"/>
              </a:ext>
            </a:extLst>
          </p:cNvPr>
          <p:cNvSpPr txBox="1"/>
          <p:nvPr/>
        </p:nvSpPr>
        <p:spPr>
          <a:xfrm>
            <a:off x="455005" y="2510821"/>
            <a:ext cx="719707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Buckle up!  Today were going to explore a lot of computer vision history</a:t>
            </a:r>
          </a:p>
        </p:txBody>
      </p:sp>
      <p:pic>
        <p:nvPicPr>
          <p:cNvPr id="5" name="Picture 4">
            <a:extLst>
              <a:ext uri="{FF2B5EF4-FFF2-40B4-BE49-F238E27FC236}">
                <a16:creationId xmlns:a16="http://schemas.microsoft.com/office/drawing/2014/main" id="{F14B2175-093B-DE88-B005-194BCF9E4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0662" y="-1"/>
            <a:ext cx="12778333" cy="13155919"/>
          </a:xfrm>
          <a:prstGeom prst="rect">
            <a:avLst/>
          </a:prstGeom>
        </p:spPr>
      </p:pic>
    </p:spTree>
    <p:extLst>
      <p:ext uri="{BB962C8B-B14F-4D97-AF65-F5344CB8AC3E}">
        <p14:creationId xmlns:p14="http://schemas.microsoft.com/office/powerpoint/2010/main" val="386388490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267200" y="152400"/>
            <a:ext cx="18164174" cy="1676400"/>
          </a:xfrm>
        </p:spPr>
        <p:txBody>
          <a:bodyPr>
            <a:normAutofit/>
          </a:bodyPr>
          <a:lstStyle/>
          <a:p>
            <a:r>
              <a:rPr lang="en-US" dirty="0"/>
              <a:t>Results: Berkeley Segmentation Engine</a:t>
            </a:r>
          </a:p>
        </p:txBody>
      </p:sp>
      <p:pic>
        <p:nvPicPr>
          <p:cNvPr id="52227" name="Picture 2"/>
          <p:cNvPicPr>
            <a:picLocks noChangeAspect="1" noChangeArrowheads="1"/>
          </p:cNvPicPr>
          <p:nvPr/>
        </p:nvPicPr>
        <p:blipFill>
          <a:blip r:embed="rId3" cstate="print"/>
          <a:srcRect/>
          <a:stretch>
            <a:fillRect/>
          </a:stretch>
        </p:blipFill>
        <p:spPr bwMode="auto">
          <a:xfrm>
            <a:off x="3657600" y="2133600"/>
            <a:ext cx="3048000" cy="4572000"/>
          </a:xfrm>
          <a:prstGeom prst="rect">
            <a:avLst/>
          </a:prstGeom>
          <a:noFill/>
          <a:ln w="9525">
            <a:noFill/>
            <a:miter lim="800000"/>
            <a:headEnd/>
            <a:tailEnd/>
          </a:ln>
        </p:spPr>
      </p:pic>
      <p:pic>
        <p:nvPicPr>
          <p:cNvPr id="52228" name="Picture 3"/>
          <p:cNvPicPr>
            <a:picLocks noChangeAspect="1" noChangeArrowheads="1"/>
          </p:cNvPicPr>
          <p:nvPr/>
        </p:nvPicPr>
        <p:blipFill>
          <a:blip r:embed="rId4" cstate="print"/>
          <a:srcRect/>
          <a:stretch>
            <a:fillRect/>
          </a:stretch>
        </p:blipFill>
        <p:spPr bwMode="auto">
          <a:xfrm>
            <a:off x="7162800" y="2133600"/>
            <a:ext cx="3048000" cy="4572000"/>
          </a:xfrm>
          <a:prstGeom prst="rect">
            <a:avLst/>
          </a:prstGeom>
          <a:noFill/>
          <a:ln w="9525">
            <a:noFill/>
            <a:miter lim="800000"/>
            <a:headEnd/>
            <a:tailEnd/>
          </a:ln>
        </p:spPr>
      </p:pic>
      <p:pic>
        <p:nvPicPr>
          <p:cNvPr id="52229" name="Picture 4"/>
          <p:cNvPicPr>
            <a:picLocks noChangeAspect="1" noChangeArrowheads="1"/>
          </p:cNvPicPr>
          <p:nvPr/>
        </p:nvPicPr>
        <p:blipFill>
          <a:blip r:embed="rId5" cstate="print"/>
          <a:srcRect/>
          <a:stretch>
            <a:fillRect/>
          </a:stretch>
        </p:blipFill>
        <p:spPr bwMode="auto">
          <a:xfrm>
            <a:off x="10668000" y="2133600"/>
            <a:ext cx="3048000" cy="4572000"/>
          </a:xfrm>
          <a:prstGeom prst="rect">
            <a:avLst/>
          </a:prstGeom>
          <a:noFill/>
          <a:ln w="9525">
            <a:noFill/>
            <a:miter lim="800000"/>
            <a:headEnd/>
            <a:tailEnd/>
          </a:ln>
        </p:spPr>
      </p:pic>
      <p:pic>
        <p:nvPicPr>
          <p:cNvPr id="52230" name="Picture 5"/>
          <p:cNvPicPr>
            <a:picLocks noChangeAspect="1" noChangeArrowheads="1"/>
          </p:cNvPicPr>
          <p:nvPr/>
        </p:nvPicPr>
        <p:blipFill>
          <a:blip r:embed="rId6" cstate="print"/>
          <a:srcRect/>
          <a:stretch>
            <a:fillRect/>
          </a:stretch>
        </p:blipFill>
        <p:spPr bwMode="auto">
          <a:xfrm>
            <a:off x="14173200" y="2133600"/>
            <a:ext cx="3048000" cy="4572000"/>
          </a:xfrm>
          <a:prstGeom prst="rect">
            <a:avLst/>
          </a:prstGeom>
          <a:noFill/>
          <a:ln w="9525">
            <a:noFill/>
            <a:miter lim="800000"/>
            <a:headEnd/>
            <a:tailEnd/>
          </a:ln>
        </p:spPr>
      </p:pic>
      <p:pic>
        <p:nvPicPr>
          <p:cNvPr id="52232" name="Picture 7"/>
          <p:cNvPicPr>
            <a:picLocks noChangeAspect="1" noChangeArrowheads="1"/>
          </p:cNvPicPr>
          <p:nvPr/>
        </p:nvPicPr>
        <p:blipFill>
          <a:blip r:embed="rId6" cstate="print"/>
          <a:srcRect/>
          <a:stretch>
            <a:fillRect/>
          </a:stretch>
        </p:blipFill>
        <p:spPr bwMode="auto">
          <a:xfrm>
            <a:off x="3657600" y="7315200"/>
            <a:ext cx="3048000" cy="4572000"/>
          </a:xfrm>
          <a:prstGeom prst="rect">
            <a:avLst/>
          </a:prstGeom>
          <a:noFill/>
          <a:ln w="9525">
            <a:noFill/>
            <a:miter lim="800000"/>
            <a:headEnd/>
            <a:tailEnd/>
          </a:ln>
        </p:spPr>
      </p:pic>
      <p:pic>
        <p:nvPicPr>
          <p:cNvPr id="52233" name="Picture 8"/>
          <p:cNvPicPr>
            <a:picLocks noChangeAspect="1" noChangeArrowheads="1"/>
          </p:cNvPicPr>
          <p:nvPr/>
        </p:nvPicPr>
        <p:blipFill>
          <a:blip r:embed="rId7" cstate="print"/>
          <a:srcRect/>
          <a:stretch>
            <a:fillRect/>
          </a:stretch>
        </p:blipFill>
        <p:spPr bwMode="auto">
          <a:xfrm>
            <a:off x="7162800" y="7315200"/>
            <a:ext cx="3048000" cy="4572000"/>
          </a:xfrm>
          <a:prstGeom prst="rect">
            <a:avLst/>
          </a:prstGeom>
          <a:noFill/>
          <a:ln w="9525">
            <a:noFill/>
            <a:miter lim="800000"/>
            <a:headEnd/>
            <a:tailEnd/>
          </a:ln>
        </p:spPr>
      </p:pic>
      <p:pic>
        <p:nvPicPr>
          <p:cNvPr id="52234" name="Picture 9"/>
          <p:cNvPicPr>
            <a:picLocks noChangeAspect="1" noChangeArrowheads="1"/>
          </p:cNvPicPr>
          <p:nvPr/>
        </p:nvPicPr>
        <p:blipFill>
          <a:blip r:embed="rId8" cstate="print"/>
          <a:srcRect/>
          <a:stretch>
            <a:fillRect/>
          </a:stretch>
        </p:blipFill>
        <p:spPr bwMode="auto">
          <a:xfrm>
            <a:off x="10668000" y="7315200"/>
            <a:ext cx="3048000" cy="4572000"/>
          </a:xfrm>
          <a:prstGeom prst="rect">
            <a:avLst/>
          </a:prstGeom>
          <a:noFill/>
          <a:ln w="9525">
            <a:noFill/>
            <a:miter lim="800000"/>
            <a:headEnd/>
            <a:tailEnd/>
          </a:ln>
        </p:spPr>
      </p:pic>
      <p:pic>
        <p:nvPicPr>
          <p:cNvPr id="52235" name="Picture 10"/>
          <p:cNvPicPr>
            <a:picLocks noChangeAspect="1" noChangeArrowheads="1"/>
          </p:cNvPicPr>
          <p:nvPr/>
        </p:nvPicPr>
        <p:blipFill>
          <a:blip r:embed="rId9" cstate="print"/>
          <a:srcRect/>
          <a:stretch>
            <a:fillRect/>
          </a:stretch>
        </p:blipFill>
        <p:spPr bwMode="auto">
          <a:xfrm>
            <a:off x="14173200" y="7315200"/>
            <a:ext cx="3048000" cy="4572000"/>
          </a:xfrm>
          <a:prstGeom prst="rect">
            <a:avLst/>
          </a:prstGeom>
          <a:noFill/>
          <a:ln w="9525">
            <a:noFill/>
            <a:miter lim="800000"/>
            <a:headEnd/>
            <a:tailEnd/>
          </a:ln>
        </p:spPr>
      </p:pic>
      <p:sp>
        <p:nvSpPr>
          <p:cNvPr id="52237" name="Rectangle 13"/>
          <p:cNvSpPr>
            <a:spLocks noChangeArrowheads="1"/>
          </p:cNvSpPr>
          <p:nvPr/>
        </p:nvSpPr>
        <p:spPr bwMode="auto">
          <a:xfrm>
            <a:off x="5638799" y="12344400"/>
            <a:ext cx="16792575" cy="1015663"/>
          </a:xfrm>
          <a:prstGeom prst="rect">
            <a:avLst/>
          </a:prstGeom>
          <a:noFill/>
          <a:ln w="9525">
            <a:noFill/>
            <a:miter lim="800000"/>
            <a:headEnd/>
            <a:tailEnd/>
          </a:ln>
        </p:spPr>
        <p:txBody>
          <a:bodyPr wrap="square">
            <a:spAutoFit/>
          </a:bodyPr>
          <a:lstStyle/>
          <a:p>
            <a:r>
              <a:rPr lang="en-US" sz="6000" dirty="0">
                <a:hlinkClick r:id="rId10"/>
              </a:rPr>
              <a:t>http://www.cs.berkeley.edu/~fowlkes/BSE/</a:t>
            </a:r>
            <a:endParaRPr lang="en-US" sz="60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Representations of regions:</a:t>
            </a:r>
            <a:br>
              <a:rPr lang="en-US" dirty="0"/>
            </a:br>
            <a:r>
              <a:rPr lang="en-US" dirty="0"/>
              <a:t>Active contour and level set</a:t>
            </a:r>
          </a:p>
        </p:txBody>
      </p:sp>
      <p:pic>
        <p:nvPicPr>
          <p:cNvPr id="97282" name="Picture 2"/>
          <p:cNvPicPr>
            <a:picLocks noChangeAspect="1" noChangeArrowheads="1"/>
          </p:cNvPicPr>
          <p:nvPr/>
        </p:nvPicPr>
        <p:blipFill>
          <a:blip r:embed="rId3" cstate="print"/>
          <a:srcRect/>
          <a:stretch>
            <a:fillRect/>
          </a:stretch>
        </p:blipFill>
        <p:spPr bwMode="auto">
          <a:xfrm>
            <a:off x="3657600" y="3657600"/>
            <a:ext cx="3962400" cy="3962400"/>
          </a:xfrm>
          <a:prstGeom prst="rect">
            <a:avLst/>
          </a:prstGeom>
          <a:noFill/>
          <a:ln w="9525">
            <a:noFill/>
            <a:miter lim="800000"/>
            <a:headEnd/>
            <a:tailEnd/>
          </a:ln>
        </p:spPr>
      </p:pic>
      <p:pic>
        <p:nvPicPr>
          <p:cNvPr id="97283" name="Picture 3"/>
          <p:cNvPicPr>
            <a:picLocks noChangeAspect="1" noChangeArrowheads="1"/>
          </p:cNvPicPr>
          <p:nvPr/>
        </p:nvPicPr>
        <p:blipFill>
          <a:blip r:embed="rId4" cstate="print"/>
          <a:srcRect/>
          <a:stretch>
            <a:fillRect/>
          </a:stretch>
        </p:blipFill>
        <p:spPr bwMode="auto">
          <a:xfrm>
            <a:off x="8077200" y="3756990"/>
            <a:ext cx="3810000" cy="3810000"/>
          </a:xfrm>
          <a:prstGeom prst="rect">
            <a:avLst/>
          </a:prstGeom>
          <a:noFill/>
          <a:ln w="9525">
            <a:noFill/>
            <a:miter lim="800000"/>
            <a:headEnd/>
            <a:tailEnd/>
          </a:ln>
        </p:spPr>
      </p:pic>
      <p:pic>
        <p:nvPicPr>
          <p:cNvPr id="97284" name="Picture 4"/>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2344401" y="3352801"/>
            <a:ext cx="8210550" cy="4400550"/>
          </a:xfrm>
          <a:prstGeom prst="rect">
            <a:avLst/>
          </a:prstGeom>
          <a:noFill/>
          <a:ln w="9525">
            <a:noFill/>
            <a:miter lim="800000"/>
            <a:headEnd/>
            <a:tailEnd/>
          </a:ln>
        </p:spPr>
      </p:pic>
      <p:sp>
        <p:nvSpPr>
          <p:cNvPr id="7" name="TextBox 6"/>
          <p:cNvSpPr txBox="1"/>
          <p:nvPr/>
        </p:nvSpPr>
        <p:spPr>
          <a:xfrm>
            <a:off x="5123137" y="7643337"/>
            <a:ext cx="5208477" cy="646331"/>
          </a:xfrm>
          <a:prstGeom prst="rect">
            <a:avLst/>
          </a:prstGeom>
          <a:noFill/>
        </p:spPr>
        <p:txBody>
          <a:bodyPr wrap="none" rtlCol="0">
            <a:spAutoFit/>
          </a:bodyPr>
          <a:lstStyle/>
          <a:p>
            <a:r>
              <a:rPr lang="en-US" sz="3600" dirty="0"/>
              <a:t>Active contour method</a:t>
            </a:r>
          </a:p>
        </p:txBody>
      </p:sp>
      <p:sp>
        <p:nvSpPr>
          <p:cNvPr id="8" name="TextBox 7"/>
          <p:cNvSpPr txBox="1"/>
          <p:nvPr/>
        </p:nvSpPr>
        <p:spPr>
          <a:xfrm>
            <a:off x="14110953" y="7448551"/>
            <a:ext cx="4429418" cy="646331"/>
          </a:xfrm>
          <a:prstGeom prst="rect">
            <a:avLst/>
          </a:prstGeom>
          <a:noFill/>
        </p:spPr>
        <p:txBody>
          <a:bodyPr wrap="none" rtlCol="0">
            <a:spAutoFit/>
          </a:bodyPr>
          <a:lstStyle/>
          <a:p>
            <a:r>
              <a:rPr lang="en-US" sz="3600" dirty="0"/>
              <a:t>A level-set function</a:t>
            </a:r>
          </a:p>
        </p:txBody>
      </p:sp>
      <p:pic>
        <p:nvPicPr>
          <p:cNvPr id="9" name="Movielevelsetexplain_topology.mpeg">
            <a:hlinkClick r:id="" action="ppaction://media"/>
          </p:cNvPr>
          <p:cNvPicPr>
            <a:picLocks noRot="1" noChangeAspect="1"/>
          </p:cNvPicPr>
          <p:nvPr>
            <a:videoFile r:link="rId1"/>
          </p:nvPr>
        </p:nvPicPr>
        <p:blipFill>
          <a:blip r:embed="rId6" cstate="print"/>
          <a:stretch>
            <a:fillRect/>
          </a:stretch>
        </p:blipFill>
        <p:spPr>
          <a:xfrm>
            <a:off x="9753600" y="8686800"/>
            <a:ext cx="4267200" cy="4572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horses_Y_038"/>
          <p:cNvPicPr>
            <a:picLocks noChangeAspect="1" noChangeArrowheads="1"/>
          </p:cNvPicPr>
          <p:nvPr/>
        </p:nvPicPr>
        <p:blipFill>
          <a:blip r:embed="rId3" cstate="print"/>
          <a:srcRect/>
          <a:stretch>
            <a:fillRect/>
          </a:stretch>
        </p:blipFill>
        <p:spPr bwMode="auto">
          <a:xfrm>
            <a:off x="3200401" y="3048000"/>
            <a:ext cx="5670550" cy="4241800"/>
          </a:xfrm>
          <a:prstGeom prst="rect">
            <a:avLst/>
          </a:prstGeom>
          <a:noFill/>
          <a:ln w="9525">
            <a:noFill/>
            <a:miter lim="800000"/>
            <a:headEnd/>
            <a:tailEnd/>
          </a:ln>
        </p:spPr>
      </p:pic>
      <p:pic>
        <p:nvPicPr>
          <p:cNvPr id="87050" name="Picture 10" descr="horses_filt_itr07"/>
          <p:cNvPicPr>
            <a:picLocks noChangeAspect="1" noChangeArrowheads="1"/>
          </p:cNvPicPr>
          <p:nvPr/>
        </p:nvPicPr>
        <p:blipFill>
          <a:blip r:embed="rId4" cstate="print"/>
          <a:srcRect/>
          <a:stretch>
            <a:fillRect/>
          </a:stretch>
        </p:blipFill>
        <p:spPr bwMode="auto">
          <a:xfrm>
            <a:off x="3352801" y="3517900"/>
            <a:ext cx="1406526" cy="2362200"/>
          </a:xfrm>
          <a:prstGeom prst="rect">
            <a:avLst/>
          </a:prstGeom>
          <a:noFill/>
          <a:ln w="9525">
            <a:noFill/>
            <a:miter lim="800000"/>
            <a:headEnd/>
            <a:tailEnd/>
          </a:ln>
        </p:spPr>
      </p:pic>
      <p:pic>
        <p:nvPicPr>
          <p:cNvPr id="87850" name="Picture 810" descr="horses_muContour_038_itr07"/>
          <p:cNvPicPr>
            <a:picLocks noChangeAspect="1" noChangeArrowheads="1"/>
          </p:cNvPicPr>
          <p:nvPr/>
        </p:nvPicPr>
        <p:blipFill>
          <a:blip r:embed="rId5" cstate="print"/>
          <a:srcRect/>
          <a:stretch>
            <a:fillRect/>
          </a:stretch>
        </p:blipFill>
        <p:spPr bwMode="auto">
          <a:xfrm>
            <a:off x="15208251" y="2895601"/>
            <a:ext cx="5822950" cy="4391026"/>
          </a:xfrm>
          <a:prstGeom prst="rect">
            <a:avLst/>
          </a:prstGeom>
          <a:noFill/>
          <a:ln w="9525">
            <a:noFill/>
            <a:miter lim="800000"/>
            <a:headEnd/>
            <a:tailEnd/>
          </a:ln>
        </p:spPr>
      </p:pic>
      <p:pic>
        <p:nvPicPr>
          <p:cNvPr id="87851" name="Picture 811" descr="horses_dContour_038_itr07"/>
          <p:cNvPicPr>
            <a:picLocks noChangeAspect="1" noChangeArrowheads="1"/>
          </p:cNvPicPr>
          <p:nvPr/>
        </p:nvPicPr>
        <p:blipFill>
          <a:blip r:embed="rId6" cstate="print"/>
          <a:srcRect/>
          <a:stretch>
            <a:fillRect/>
          </a:stretch>
        </p:blipFill>
        <p:spPr bwMode="auto">
          <a:xfrm>
            <a:off x="9144000" y="2949576"/>
            <a:ext cx="5816600" cy="4365624"/>
          </a:xfrm>
          <a:prstGeom prst="rect">
            <a:avLst/>
          </a:prstGeom>
          <a:noFill/>
          <a:ln w="9525">
            <a:noFill/>
            <a:miter lim="800000"/>
            <a:headEnd/>
            <a:tailEnd/>
          </a:ln>
        </p:spPr>
      </p:pic>
      <p:sp>
        <p:nvSpPr>
          <p:cNvPr id="55302" name="Title 16"/>
          <p:cNvSpPr>
            <a:spLocks noGrp="1"/>
          </p:cNvSpPr>
          <p:nvPr>
            <p:ph type="title"/>
          </p:nvPr>
        </p:nvSpPr>
        <p:spPr>
          <a:xfrm>
            <a:off x="3352800" y="212724"/>
            <a:ext cx="14935200" cy="1616076"/>
          </a:xfrm>
        </p:spPr>
        <p:txBody>
          <a:bodyPr/>
          <a:lstStyle/>
          <a:p>
            <a:r>
              <a:rPr lang="en-US" dirty="0"/>
              <a:t>Top-down segmentation</a:t>
            </a:r>
          </a:p>
        </p:txBody>
      </p:sp>
      <p:sp>
        <p:nvSpPr>
          <p:cNvPr id="55303" name="Content Placeholder 20"/>
          <p:cNvSpPr>
            <a:spLocks noGrp="1"/>
          </p:cNvSpPr>
          <p:nvPr>
            <p:ph sz="quarter" idx="1"/>
          </p:nvPr>
        </p:nvSpPr>
        <p:spPr>
          <a:xfrm>
            <a:off x="3048000" y="9448800"/>
            <a:ext cx="18288000" cy="3352800"/>
          </a:xfrm>
        </p:spPr>
        <p:txBody>
          <a:bodyPr>
            <a:normAutofit fontScale="92500" lnSpcReduction="20000"/>
          </a:bodyPr>
          <a:lstStyle/>
          <a:p>
            <a:r>
              <a:rPr lang="en-US"/>
              <a:t>E. Borenstein and S. Ullman, </a:t>
            </a:r>
            <a:r>
              <a:rPr lang="en-US">
                <a:hlinkClick r:id="rId7"/>
              </a:rPr>
              <a:t>“Class-specific, top-down segmentation,”</a:t>
            </a:r>
            <a:r>
              <a:rPr lang="en-US"/>
              <a:t> ECCV 2002</a:t>
            </a:r>
          </a:p>
          <a:p>
            <a:r>
              <a:rPr lang="en-US"/>
              <a:t>A. Levin and Y. Weiss, </a:t>
            </a:r>
            <a:r>
              <a:rPr lang="en-US">
                <a:hlinkClick r:id="rId8"/>
              </a:rPr>
              <a:t>“Learning to Combine Bottom-Up and Top-Down Segmentation,”</a:t>
            </a:r>
            <a:r>
              <a:rPr lang="en-US"/>
              <a:t> ECCV 2006.</a:t>
            </a:r>
          </a:p>
        </p:txBody>
      </p:sp>
      <p:pic>
        <p:nvPicPr>
          <p:cNvPr id="21" name="Picture 826" descr="horses_filt_itr05"/>
          <p:cNvPicPr>
            <a:picLocks noChangeAspect="1" noChangeArrowheads="1"/>
          </p:cNvPicPr>
          <p:nvPr/>
        </p:nvPicPr>
        <p:blipFill>
          <a:blip r:embed="rId9" cstate="print"/>
          <a:srcRect/>
          <a:stretch>
            <a:fillRect/>
          </a:stretch>
        </p:blipFill>
        <p:spPr bwMode="auto">
          <a:xfrm>
            <a:off x="4419601" y="4419601"/>
            <a:ext cx="2282826" cy="2381250"/>
          </a:xfrm>
          <a:prstGeom prst="rect">
            <a:avLst/>
          </a:prstGeom>
          <a:noFill/>
          <a:ln w="9525">
            <a:noFill/>
            <a:miter lim="800000"/>
            <a:headEnd/>
            <a:tailEnd/>
          </a:ln>
        </p:spPr>
      </p:pic>
      <p:pic>
        <p:nvPicPr>
          <p:cNvPr id="20" name="Picture 819" descr="horses_filt_itr06"/>
          <p:cNvPicPr>
            <a:picLocks noChangeAspect="1" noChangeArrowheads="1"/>
          </p:cNvPicPr>
          <p:nvPr/>
        </p:nvPicPr>
        <p:blipFill>
          <a:blip r:embed="rId10" cstate="print"/>
          <a:srcRect/>
          <a:stretch>
            <a:fillRect/>
          </a:stretch>
        </p:blipFill>
        <p:spPr bwMode="auto">
          <a:xfrm>
            <a:off x="5661027" y="2994027"/>
            <a:ext cx="2568574" cy="233997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8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6572251" y="1828800"/>
            <a:ext cx="14611350" cy="7924800"/>
          </a:xfrm>
          <a:prstGeom prst="rect">
            <a:avLst/>
          </a:prstGeom>
          <a:noFill/>
          <a:ln w="9525">
            <a:noFill/>
            <a:miter lim="800000"/>
            <a:headEnd/>
            <a:tailEnd/>
          </a:ln>
        </p:spPr>
      </p:pic>
      <p:sp>
        <p:nvSpPr>
          <p:cNvPr id="56323" name="Title 16"/>
          <p:cNvSpPr>
            <a:spLocks noGrp="1"/>
          </p:cNvSpPr>
          <p:nvPr>
            <p:ph type="title"/>
          </p:nvPr>
        </p:nvSpPr>
        <p:spPr>
          <a:xfrm>
            <a:off x="3657600" y="304800"/>
            <a:ext cx="14935200" cy="1463676"/>
          </a:xfrm>
        </p:spPr>
        <p:txBody>
          <a:bodyPr>
            <a:normAutofit fontScale="90000"/>
          </a:bodyPr>
          <a:lstStyle/>
          <a:p>
            <a:r>
              <a:rPr lang="en-US" dirty="0"/>
              <a:t>Top-down segmentation</a:t>
            </a:r>
          </a:p>
        </p:txBody>
      </p:sp>
      <p:sp>
        <p:nvSpPr>
          <p:cNvPr id="56324" name="Content Placeholder 20"/>
          <p:cNvSpPr>
            <a:spLocks noGrp="1"/>
          </p:cNvSpPr>
          <p:nvPr>
            <p:ph sz="quarter" idx="1"/>
          </p:nvPr>
        </p:nvSpPr>
        <p:spPr>
          <a:xfrm>
            <a:off x="3352800" y="9601200"/>
            <a:ext cx="18288000" cy="3352800"/>
          </a:xfrm>
        </p:spPr>
        <p:txBody>
          <a:bodyPr>
            <a:normAutofit fontScale="92500" lnSpcReduction="20000"/>
          </a:bodyPr>
          <a:lstStyle/>
          <a:p>
            <a:r>
              <a:rPr lang="en-US" dirty="0"/>
              <a:t>E. </a:t>
            </a:r>
            <a:r>
              <a:rPr lang="en-US" dirty="0" err="1"/>
              <a:t>Borenstein</a:t>
            </a:r>
            <a:r>
              <a:rPr lang="en-US" dirty="0"/>
              <a:t> and S. </a:t>
            </a:r>
            <a:r>
              <a:rPr lang="en-US" dirty="0" err="1"/>
              <a:t>Ullman</a:t>
            </a:r>
            <a:r>
              <a:rPr lang="en-US" dirty="0"/>
              <a:t>, </a:t>
            </a:r>
            <a:r>
              <a:rPr lang="en-US" dirty="0">
                <a:hlinkClick r:id="rId4"/>
              </a:rPr>
              <a:t>“Class-specific, top-down segmentation,”</a:t>
            </a:r>
            <a:r>
              <a:rPr lang="en-US" dirty="0"/>
              <a:t> ECCV 2002</a:t>
            </a:r>
          </a:p>
          <a:p>
            <a:r>
              <a:rPr lang="en-US" dirty="0"/>
              <a:t>A. Levin and Y. Weiss, </a:t>
            </a:r>
            <a:r>
              <a:rPr lang="en-US" dirty="0">
                <a:hlinkClick r:id="rId5"/>
              </a:rPr>
              <a:t>“Learning to Combine Bottom-Up and Top-Down Segmentation,”</a:t>
            </a:r>
            <a:r>
              <a:rPr lang="en-US" dirty="0"/>
              <a:t> ECCV 2006.</a:t>
            </a:r>
          </a:p>
        </p:txBody>
      </p:sp>
      <p:sp>
        <p:nvSpPr>
          <p:cNvPr id="56325" name="TextBox 10"/>
          <p:cNvSpPr txBox="1">
            <a:spLocks noChangeArrowheads="1"/>
          </p:cNvSpPr>
          <p:nvPr/>
        </p:nvSpPr>
        <p:spPr bwMode="auto">
          <a:xfrm>
            <a:off x="3505200" y="5181600"/>
            <a:ext cx="3048000" cy="1200329"/>
          </a:xfrm>
          <a:prstGeom prst="rect">
            <a:avLst/>
          </a:prstGeom>
          <a:noFill/>
          <a:ln w="9525">
            <a:noFill/>
            <a:miter lim="800000"/>
            <a:headEnd/>
            <a:tailEnd/>
          </a:ln>
        </p:spPr>
        <p:txBody>
          <a:bodyPr>
            <a:spAutoFit/>
          </a:bodyPr>
          <a:lstStyle/>
          <a:p>
            <a:pPr algn="ctr"/>
            <a:r>
              <a:rPr lang="en-US" sz="3600" b="0"/>
              <a:t>Normalized cuts</a:t>
            </a:r>
          </a:p>
        </p:txBody>
      </p:sp>
      <p:sp>
        <p:nvSpPr>
          <p:cNvPr id="56326" name="TextBox 11"/>
          <p:cNvSpPr txBox="1">
            <a:spLocks noChangeArrowheads="1"/>
          </p:cNvSpPr>
          <p:nvPr/>
        </p:nvSpPr>
        <p:spPr bwMode="auto">
          <a:xfrm>
            <a:off x="3352800" y="7467600"/>
            <a:ext cx="3352800" cy="1200329"/>
          </a:xfrm>
          <a:prstGeom prst="rect">
            <a:avLst/>
          </a:prstGeom>
          <a:noFill/>
          <a:ln w="9525">
            <a:noFill/>
            <a:miter lim="800000"/>
            <a:headEnd/>
            <a:tailEnd/>
          </a:ln>
        </p:spPr>
        <p:txBody>
          <a:bodyPr>
            <a:spAutoFit/>
          </a:bodyPr>
          <a:lstStyle/>
          <a:p>
            <a:pPr algn="ctr"/>
            <a:r>
              <a:rPr lang="en-US" sz="3600" b="0"/>
              <a:t>Top-down segmentation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6C98-A28D-6BB7-9039-AF85A542424C}"/>
              </a:ext>
            </a:extLst>
          </p:cNvPr>
          <p:cNvSpPr>
            <a:spLocks noGrp="1"/>
          </p:cNvSpPr>
          <p:nvPr>
            <p:ph type="title"/>
          </p:nvPr>
        </p:nvSpPr>
        <p:spPr/>
        <p:txBody>
          <a:bodyPr/>
          <a:lstStyle/>
          <a:p>
            <a:r>
              <a:rPr lang="en-US" dirty="0"/>
              <a:t>OK!</a:t>
            </a:r>
          </a:p>
        </p:txBody>
      </p:sp>
      <p:sp>
        <p:nvSpPr>
          <p:cNvPr id="3" name="Text Placeholder 2">
            <a:extLst>
              <a:ext uri="{FF2B5EF4-FFF2-40B4-BE49-F238E27FC236}">
                <a16:creationId xmlns:a16="http://schemas.microsoft.com/office/drawing/2014/main" id="{D8B99F90-5F9A-310D-27D9-5592AAE2D693}"/>
              </a:ext>
            </a:extLst>
          </p:cNvPr>
          <p:cNvSpPr>
            <a:spLocks noGrp="1"/>
          </p:cNvSpPr>
          <p:nvPr>
            <p:ph type="body" idx="1"/>
          </p:nvPr>
        </p:nvSpPr>
        <p:spPr/>
        <p:txBody>
          <a:bodyPr/>
          <a:lstStyle/>
          <a:p>
            <a:r>
              <a:rPr lang="en-US" dirty="0"/>
              <a:t>So now, let’s think about this paper:</a:t>
            </a:r>
            <a:br>
              <a:rPr lang="en-US" dirty="0"/>
            </a:br>
            <a:br>
              <a:rPr lang="en-US" dirty="0"/>
            </a:br>
            <a:r>
              <a:rPr lang="en-US" dirty="0"/>
              <a:t>In this work, our goal is to build a </a:t>
            </a:r>
            <a:r>
              <a:rPr lang="en-US" b="1" dirty="0"/>
              <a:t>foundation model</a:t>
            </a:r>
            <a:r>
              <a:rPr lang="en-US" dirty="0"/>
              <a:t> for image segmentation. That is, we seek to develop a </a:t>
            </a:r>
            <a:r>
              <a:rPr lang="en-US" dirty="0" err="1"/>
              <a:t>promptable</a:t>
            </a:r>
            <a:r>
              <a:rPr lang="en-US" dirty="0"/>
              <a:t> model and pre-train it on a broad dataset using a task that enables powerful generalization. </a:t>
            </a:r>
          </a:p>
        </p:txBody>
      </p:sp>
    </p:spTree>
    <p:extLst>
      <p:ext uri="{BB962C8B-B14F-4D97-AF65-F5344CB8AC3E}">
        <p14:creationId xmlns:p14="http://schemas.microsoft.com/office/powerpoint/2010/main" val="100609366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95E3D6-CBFC-D369-EE53-5626E0EF7CF7}"/>
              </a:ext>
            </a:extLst>
          </p:cNvPr>
          <p:cNvSpPr>
            <a:spLocks noGrp="1"/>
          </p:cNvSpPr>
          <p:nvPr>
            <p:ph type="body" idx="1"/>
          </p:nvPr>
        </p:nvSpPr>
        <p:spPr>
          <a:xfrm>
            <a:off x="0" y="0"/>
            <a:ext cx="23723600" cy="10090151"/>
          </a:xfrm>
        </p:spPr>
        <p:txBody>
          <a:bodyPr/>
          <a:lstStyle/>
          <a:p>
            <a:r>
              <a:rPr lang="en-US" dirty="0"/>
              <a:t>The success of this plan hinges on three components: task, model, and data. To develop them, we address the following questions about image segmentation: </a:t>
            </a:r>
            <a:br>
              <a:rPr lang="en-US" dirty="0"/>
            </a:br>
            <a:r>
              <a:rPr lang="en-US" dirty="0"/>
              <a:t>1. What task will enable zero-shot generalization? </a:t>
            </a:r>
            <a:br>
              <a:rPr lang="en-US" dirty="0"/>
            </a:br>
            <a:r>
              <a:rPr lang="en-US" dirty="0"/>
              <a:t>2. What is the corresponding model architecture? </a:t>
            </a:r>
            <a:br>
              <a:rPr lang="en-US" dirty="0"/>
            </a:br>
            <a:r>
              <a:rPr lang="en-US" dirty="0"/>
              <a:t>3. What data can power this task and model?</a:t>
            </a:r>
          </a:p>
        </p:txBody>
      </p:sp>
      <p:pic>
        <p:nvPicPr>
          <p:cNvPr id="7" name="Picture 6" descr="A diagram of a model&#10;&#10;Description automatically generated">
            <a:extLst>
              <a:ext uri="{FF2B5EF4-FFF2-40B4-BE49-F238E27FC236}">
                <a16:creationId xmlns:a16="http://schemas.microsoft.com/office/drawing/2014/main" id="{B0726796-47CA-81E7-9DB7-EF8CC911E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6200774"/>
            <a:ext cx="23063200" cy="7552115"/>
          </a:xfrm>
          <a:prstGeom prst="rect">
            <a:avLst/>
          </a:prstGeom>
        </p:spPr>
      </p:pic>
    </p:spTree>
    <p:extLst>
      <p:ext uri="{BB962C8B-B14F-4D97-AF65-F5344CB8AC3E}">
        <p14:creationId xmlns:p14="http://schemas.microsoft.com/office/powerpoint/2010/main" val="32950396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1C70-E3C5-4D5B-A274-AF52F7F1FEC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B7AA226-751F-D132-2F65-71DCB4DB1EC3}"/>
              </a:ext>
            </a:extLst>
          </p:cNvPr>
          <p:cNvSpPr>
            <a:spLocks noGrp="1"/>
          </p:cNvSpPr>
          <p:nvPr>
            <p:ph type="body" idx="1"/>
          </p:nvPr>
        </p:nvSpPr>
        <p:spPr/>
        <p:txBody>
          <a:bodyPr/>
          <a:lstStyle/>
          <a:p>
            <a:endParaRPr lang="en-US"/>
          </a:p>
        </p:txBody>
      </p:sp>
      <p:pic>
        <p:nvPicPr>
          <p:cNvPr id="1026" name="Picture 2" descr="Architecture of the segment anything model (SAM)">
            <a:extLst>
              <a:ext uri="{FF2B5EF4-FFF2-40B4-BE49-F238E27FC236}">
                <a16:creationId xmlns:a16="http://schemas.microsoft.com/office/drawing/2014/main" id="{6E9D7A1A-9E49-53F9-2CD5-7989F10EF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384770" cy="519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30831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D314-3678-05B3-3F4D-E8027A47088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C8497B3-C9C9-229C-C6E8-BF2E03B302C3}"/>
              </a:ext>
            </a:extLst>
          </p:cNvPr>
          <p:cNvSpPr>
            <a:spLocks noGrp="1"/>
          </p:cNvSpPr>
          <p:nvPr>
            <p:ph type="body" idx="1"/>
          </p:nvPr>
        </p:nvSpPr>
        <p:spPr>
          <a:xfrm>
            <a:off x="3962400" y="10861288"/>
            <a:ext cx="16459200" cy="1391038"/>
          </a:xfrm>
        </p:spPr>
        <p:txBody>
          <a:bodyPr/>
          <a:lstStyle/>
          <a:p>
            <a:r>
              <a:rPr lang="en-US" dirty="0"/>
              <a:t>Insane dataset</a:t>
            </a:r>
          </a:p>
        </p:txBody>
      </p:sp>
      <p:pic>
        <p:nvPicPr>
          <p:cNvPr id="2050" name="Picture 2" descr="SAM sourced images from a wide geographic distribution.">
            <a:extLst>
              <a:ext uri="{FF2B5EF4-FFF2-40B4-BE49-F238E27FC236}">
                <a16:creationId xmlns:a16="http://schemas.microsoft.com/office/drawing/2014/main" id="{72256F2C-7312-2127-3817-1FF640906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658" y="245325"/>
            <a:ext cx="18804053" cy="840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3322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DD7A-68A7-8BD9-A614-27481A55658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DF412B1-C57E-9233-C7CE-3FF9FD8209B2}"/>
              </a:ext>
            </a:extLst>
          </p:cNvPr>
          <p:cNvSpPr>
            <a:spLocks noGrp="1"/>
          </p:cNvSpPr>
          <p:nvPr>
            <p:ph type="body" idx="1"/>
          </p:nvPr>
        </p:nvSpPr>
        <p:spPr/>
        <p:txBody>
          <a:bodyPr/>
          <a:lstStyle/>
          <a:p>
            <a:endParaRPr lang="en-US"/>
          </a:p>
        </p:txBody>
      </p:sp>
      <p:pic>
        <p:nvPicPr>
          <p:cNvPr id="3074" name="Picture 2" descr="&lt;yoastmark class=">
            <a:extLst>
              <a:ext uri="{FF2B5EF4-FFF2-40B4-BE49-F238E27FC236}">
                <a16:creationId xmlns:a16="http://schemas.microsoft.com/office/drawing/2014/main" id="{56226C33-BFE5-182A-D020-7CFD5A461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418" y="-1"/>
            <a:ext cx="22194025" cy="1247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4278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0DABBE-328E-37ED-388C-27B9F3B34F36}"/>
              </a:ext>
            </a:extLst>
          </p:cNvPr>
          <p:cNvSpPr>
            <a:spLocks noGrp="1"/>
          </p:cNvSpPr>
          <p:nvPr>
            <p:ph type="title"/>
          </p:nvPr>
        </p:nvSpPr>
        <p:spPr/>
        <p:txBody>
          <a:bodyPr/>
          <a:lstStyle/>
          <a:p>
            <a:r>
              <a:rPr lang="en-US" dirty="0"/>
              <a:t>Key ideas!</a:t>
            </a:r>
          </a:p>
        </p:txBody>
      </p:sp>
      <p:sp>
        <p:nvSpPr>
          <p:cNvPr id="7" name="TextBox 6">
            <a:extLst>
              <a:ext uri="{FF2B5EF4-FFF2-40B4-BE49-F238E27FC236}">
                <a16:creationId xmlns:a16="http://schemas.microsoft.com/office/drawing/2014/main" id="{6408B779-6759-66E0-625C-3B40D52BC824}"/>
              </a:ext>
            </a:extLst>
          </p:cNvPr>
          <p:cNvSpPr txBox="1"/>
          <p:nvPr/>
        </p:nvSpPr>
        <p:spPr>
          <a:xfrm>
            <a:off x="1871662" y="2147410"/>
            <a:ext cx="16949737"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400" dirty="0"/>
              <a:t>To make SAM ambiguity-aware, we design it to predict multiple masks for a single prompt allowing SAM to naturally handle ambiguity, such as the shirt vs. person example.</a:t>
            </a:r>
          </a:p>
        </p:txBody>
      </p:sp>
      <p:sp>
        <p:nvSpPr>
          <p:cNvPr id="9" name="TextBox 8">
            <a:extLst>
              <a:ext uri="{FF2B5EF4-FFF2-40B4-BE49-F238E27FC236}">
                <a16:creationId xmlns:a16="http://schemas.microsoft.com/office/drawing/2014/main" id="{42525DD1-3405-E6D7-6856-994458746BFF}"/>
              </a:ext>
            </a:extLst>
          </p:cNvPr>
          <p:cNvSpPr txBox="1"/>
          <p:nvPr/>
        </p:nvSpPr>
        <p:spPr>
          <a:xfrm>
            <a:off x="1871661" y="6172200"/>
            <a:ext cx="16949737" cy="3477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400" dirty="0"/>
              <a:t>Dataset (§5). Our final dataset, SA-1B, includes more than 1B masks from 11M licensed and privacy-preserving images (see Fig. 2). SA-1B, collected fully automatically using the final stage of our data engine, has 400× more masks than any existing segmentation dataset </a:t>
            </a:r>
          </a:p>
        </p:txBody>
      </p:sp>
    </p:spTree>
    <p:extLst>
      <p:ext uri="{BB962C8B-B14F-4D97-AF65-F5344CB8AC3E}">
        <p14:creationId xmlns:p14="http://schemas.microsoft.com/office/powerpoint/2010/main" val="28370830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962400" y="310896"/>
            <a:ext cx="14935200" cy="1311276"/>
          </a:xfrm>
        </p:spPr>
        <p:txBody>
          <a:bodyPr>
            <a:normAutofit fontScale="90000"/>
          </a:bodyPr>
          <a:lstStyle/>
          <a:p>
            <a:r>
              <a:rPr lang="en-US" dirty="0"/>
              <a:t>The goals of segmentation</a:t>
            </a:r>
          </a:p>
        </p:txBody>
      </p:sp>
      <p:sp>
        <p:nvSpPr>
          <p:cNvPr id="7171" name="Rectangle 3"/>
          <p:cNvSpPr>
            <a:spLocks noGrp="1" noChangeArrowheads="1"/>
          </p:cNvSpPr>
          <p:nvPr>
            <p:ph sz="quarter" idx="1"/>
          </p:nvPr>
        </p:nvSpPr>
        <p:spPr>
          <a:xfrm>
            <a:off x="1366838" y="2073273"/>
            <a:ext cx="14935200" cy="9747504"/>
          </a:xfrm>
        </p:spPr>
        <p:txBody>
          <a:bodyPr/>
          <a:lstStyle/>
          <a:p>
            <a:pPr>
              <a:buFontTx/>
              <a:buChar char="•"/>
            </a:pPr>
            <a:r>
              <a:rPr lang="en-US" dirty="0"/>
              <a:t>Separate image into coherent “objects”</a:t>
            </a:r>
          </a:p>
          <a:p>
            <a:pPr lvl="1"/>
            <a:r>
              <a:rPr lang="en-US" dirty="0"/>
              <a:t>“Bottom-up” or “top-down” process?</a:t>
            </a:r>
          </a:p>
          <a:p>
            <a:pPr lvl="1"/>
            <a:r>
              <a:rPr lang="en-US" dirty="0"/>
              <a:t>Supervised or unsupervised?</a:t>
            </a:r>
          </a:p>
        </p:txBody>
      </p:sp>
      <p:sp>
        <p:nvSpPr>
          <p:cNvPr id="9220" name="Rectangle 4"/>
          <p:cNvSpPr>
            <a:spLocks noChangeArrowheads="1"/>
          </p:cNvSpPr>
          <p:nvPr/>
        </p:nvSpPr>
        <p:spPr bwMode="auto">
          <a:xfrm>
            <a:off x="8839200" y="11820777"/>
            <a:ext cx="15544800" cy="1676400"/>
          </a:xfrm>
          <a:prstGeom prst="rect">
            <a:avLst/>
          </a:prstGeom>
          <a:noFill/>
          <a:ln w="9525">
            <a:noFill/>
            <a:miter lim="800000"/>
            <a:headEnd/>
            <a:tailEnd/>
          </a:ln>
        </p:spPr>
        <p:txBody>
          <a:bodyPr/>
          <a:lstStyle/>
          <a:p>
            <a:pPr marL="685800" indent="-685800">
              <a:spcBef>
                <a:spcPct val="20000"/>
              </a:spcBef>
            </a:pPr>
            <a:r>
              <a:rPr lang="en-US" sz="6000" b="0"/>
              <a:t>Berkeley segmentation database:</a:t>
            </a:r>
            <a:br>
              <a:rPr lang="en-US" sz="6000" b="0"/>
            </a:br>
            <a:r>
              <a:rPr lang="en-US" sz="3200" b="0">
                <a:hlinkClick r:id="rId3"/>
              </a:rPr>
              <a:t>http://www.eecs.berkeley.edu/Research/Projects/CS/vision/grouping/segbench/</a:t>
            </a:r>
            <a:endParaRPr lang="en-US" sz="3200" b="0"/>
          </a:p>
        </p:txBody>
      </p:sp>
      <p:pic>
        <p:nvPicPr>
          <p:cNvPr id="9221" name="Picture 5"/>
          <p:cNvPicPr>
            <a:picLocks noChangeAspect="1" noChangeArrowheads="1"/>
          </p:cNvPicPr>
          <p:nvPr/>
        </p:nvPicPr>
        <p:blipFill>
          <a:blip r:embed="rId4" cstate="print"/>
          <a:srcRect/>
          <a:stretch>
            <a:fillRect/>
          </a:stretch>
        </p:blipFill>
        <p:spPr bwMode="auto">
          <a:xfrm>
            <a:off x="13868400" y="4597650"/>
            <a:ext cx="4876800" cy="3254376"/>
          </a:xfrm>
          <a:prstGeom prst="rect">
            <a:avLst/>
          </a:prstGeom>
          <a:noFill/>
          <a:ln w="9525">
            <a:noFill/>
            <a:miter lim="800000"/>
            <a:headEnd/>
            <a:tailEnd/>
          </a:ln>
        </p:spPr>
      </p:pic>
      <p:pic>
        <p:nvPicPr>
          <p:cNvPr id="9222" name="Picture 6"/>
          <p:cNvPicPr>
            <a:picLocks noChangeAspect="1" noChangeArrowheads="1"/>
          </p:cNvPicPr>
          <p:nvPr/>
        </p:nvPicPr>
        <p:blipFill>
          <a:blip r:embed="rId5" cstate="print"/>
          <a:srcRect/>
          <a:stretch>
            <a:fillRect/>
          </a:stretch>
        </p:blipFill>
        <p:spPr bwMode="auto">
          <a:xfrm>
            <a:off x="19497676" y="4597651"/>
            <a:ext cx="4886324" cy="3260726"/>
          </a:xfrm>
          <a:prstGeom prst="rect">
            <a:avLst/>
          </a:prstGeom>
          <a:noFill/>
          <a:ln w="9525">
            <a:noFill/>
            <a:miter lim="800000"/>
            <a:headEnd/>
            <a:tailEnd/>
          </a:ln>
        </p:spPr>
      </p:pic>
      <p:pic>
        <p:nvPicPr>
          <p:cNvPr id="9223" name="Picture 7"/>
          <p:cNvPicPr>
            <a:picLocks noChangeAspect="1" noChangeArrowheads="1"/>
          </p:cNvPicPr>
          <p:nvPr/>
        </p:nvPicPr>
        <p:blipFill>
          <a:blip r:embed="rId6" cstate="print"/>
          <a:srcRect/>
          <a:stretch>
            <a:fillRect/>
          </a:stretch>
        </p:blipFill>
        <p:spPr bwMode="auto">
          <a:xfrm>
            <a:off x="13858876" y="8560051"/>
            <a:ext cx="4886324" cy="3260726"/>
          </a:xfrm>
          <a:prstGeom prst="rect">
            <a:avLst/>
          </a:prstGeom>
          <a:noFill/>
          <a:ln w="9525">
            <a:noFill/>
            <a:miter lim="800000"/>
            <a:headEnd/>
            <a:tailEnd/>
          </a:ln>
        </p:spPr>
      </p:pic>
      <p:pic>
        <p:nvPicPr>
          <p:cNvPr id="9224" name="Picture 8"/>
          <p:cNvPicPr>
            <a:picLocks noChangeAspect="1" noChangeArrowheads="1"/>
          </p:cNvPicPr>
          <p:nvPr/>
        </p:nvPicPr>
        <p:blipFill>
          <a:blip r:embed="rId7" cstate="print"/>
          <a:srcRect/>
          <a:stretch>
            <a:fillRect/>
          </a:stretch>
        </p:blipFill>
        <p:spPr bwMode="auto">
          <a:xfrm>
            <a:off x="19497676" y="8560051"/>
            <a:ext cx="4886324" cy="3260726"/>
          </a:xfrm>
          <a:prstGeom prst="rect">
            <a:avLst/>
          </a:prstGeom>
          <a:noFill/>
          <a:ln w="9525">
            <a:noFill/>
            <a:miter lim="800000"/>
            <a:headEnd/>
            <a:tailEnd/>
          </a:ln>
        </p:spPr>
      </p:pic>
      <p:sp>
        <p:nvSpPr>
          <p:cNvPr id="9225" name="Text Box 9"/>
          <p:cNvSpPr txBox="1">
            <a:spLocks noChangeArrowheads="1"/>
          </p:cNvSpPr>
          <p:nvPr/>
        </p:nvSpPr>
        <p:spPr bwMode="auto">
          <a:xfrm>
            <a:off x="15693238" y="7826627"/>
            <a:ext cx="1443024" cy="646331"/>
          </a:xfrm>
          <a:prstGeom prst="rect">
            <a:avLst/>
          </a:prstGeom>
          <a:noFill/>
          <a:ln w="9525">
            <a:noFill/>
            <a:miter lim="800000"/>
            <a:headEnd/>
            <a:tailEnd/>
          </a:ln>
        </p:spPr>
        <p:txBody>
          <a:bodyPr wrap="none">
            <a:spAutoFit/>
          </a:bodyPr>
          <a:lstStyle/>
          <a:p>
            <a:r>
              <a:rPr lang="en-US" sz="3600" b="0"/>
              <a:t>image</a:t>
            </a:r>
          </a:p>
        </p:txBody>
      </p:sp>
      <p:sp>
        <p:nvSpPr>
          <p:cNvPr id="9226" name="Text Box 10"/>
          <p:cNvSpPr txBox="1">
            <a:spLocks noChangeArrowheads="1"/>
          </p:cNvSpPr>
          <p:nvPr/>
        </p:nvSpPr>
        <p:spPr bwMode="auto">
          <a:xfrm>
            <a:off x="19647845" y="7820277"/>
            <a:ext cx="4532010" cy="646331"/>
          </a:xfrm>
          <a:prstGeom prst="rect">
            <a:avLst/>
          </a:prstGeom>
          <a:noFill/>
          <a:ln w="9525">
            <a:noFill/>
            <a:miter lim="800000"/>
            <a:headEnd/>
            <a:tailEnd/>
          </a:ln>
        </p:spPr>
        <p:txBody>
          <a:bodyPr wrap="none">
            <a:spAutoFit/>
          </a:bodyPr>
          <a:lstStyle/>
          <a:p>
            <a:r>
              <a:rPr lang="en-US" sz="3600" b="0"/>
              <a:t>human segmentation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0C1F-DD6E-D0E2-4F74-D11F265FFDBA}"/>
              </a:ext>
            </a:extLst>
          </p:cNvPr>
          <p:cNvSpPr>
            <a:spLocks noGrp="1"/>
          </p:cNvSpPr>
          <p:nvPr>
            <p:ph type="title"/>
          </p:nvPr>
        </p:nvSpPr>
        <p:spPr/>
        <p:txBody>
          <a:bodyPr/>
          <a:lstStyle/>
          <a:p>
            <a:r>
              <a:rPr lang="en-US" dirty="0"/>
              <a:t>Unbelievable dataset</a:t>
            </a:r>
          </a:p>
        </p:txBody>
      </p:sp>
      <p:sp>
        <p:nvSpPr>
          <p:cNvPr id="3" name="Text Placeholder 2">
            <a:extLst>
              <a:ext uri="{FF2B5EF4-FFF2-40B4-BE49-F238E27FC236}">
                <a16:creationId xmlns:a16="http://schemas.microsoft.com/office/drawing/2014/main" id="{FE4C412B-1CA0-CB59-0C7E-39B2286F9395}"/>
              </a:ext>
            </a:extLst>
          </p:cNvPr>
          <p:cNvSpPr>
            <a:spLocks noGrp="1"/>
          </p:cNvSpPr>
          <p:nvPr>
            <p:ph type="body" idx="1"/>
          </p:nvPr>
        </p:nvSpPr>
        <p:spPr/>
        <p:txBody>
          <a:bodyPr/>
          <a:lstStyle/>
          <a:p>
            <a:endParaRPr lang="en-US"/>
          </a:p>
        </p:txBody>
      </p:sp>
      <p:pic>
        <p:nvPicPr>
          <p:cNvPr id="5" name="Picture 4" descr="A collage of images of various objects&#10;&#10;Description automatically generated">
            <a:extLst>
              <a:ext uri="{FF2B5EF4-FFF2-40B4-BE49-F238E27FC236}">
                <a16:creationId xmlns:a16="http://schemas.microsoft.com/office/drawing/2014/main" id="{33B666B0-9306-03EF-0315-5F29C6065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099" y="1784350"/>
            <a:ext cx="18278475" cy="11465747"/>
          </a:xfrm>
          <a:prstGeom prst="rect">
            <a:avLst/>
          </a:prstGeom>
        </p:spPr>
      </p:pic>
    </p:spTree>
    <p:extLst>
      <p:ext uri="{BB962C8B-B14F-4D97-AF65-F5344CB8AC3E}">
        <p14:creationId xmlns:p14="http://schemas.microsoft.com/office/powerpoint/2010/main" val="389601397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52E0-28D3-A8FD-8D15-B5A2F6510AD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7B49F19-1217-AA2B-0B03-8E591D66D7E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279443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41A7-C4DF-2237-21E5-089FD9AA73E2}"/>
              </a:ext>
            </a:extLst>
          </p:cNvPr>
          <p:cNvSpPr>
            <a:spLocks noGrp="1"/>
          </p:cNvSpPr>
          <p:nvPr>
            <p:ph type="title"/>
          </p:nvPr>
        </p:nvSpPr>
        <p:spPr/>
        <p:txBody>
          <a:bodyPr/>
          <a:lstStyle/>
          <a:p>
            <a:r>
              <a:rPr lang="en-US" dirty="0"/>
              <a:t>Some background questions</a:t>
            </a:r>
          </a:p>
        </p:txBody>
      </p:sp>
      <p:sp>
        <p:nvSpPr>
          <p:cNvPr id="3" name="Text Placeholder 2">
            <a:extLst>
              <a:ext uri="{FF2B5EF4-FFF2-40B4-BE49-F238E27FC236}">
                <a16:creationId xmlns:a16="http://schemas.microsoft.com/office/drawing/2014/main" id="{D7B87315-C9B8-9B0C-6FA5-BFB620E7AED2}"/>
              </a:ext>
            </a:extLst>
          </p:cNvPr>
          <p:cNvSpPr>
            <a:spLocks noGrp="1"/>
          </p:cNvSpPr>
          <p:nvPr>
            <p:ph type="body" idx="1"/>
          </p:nvPr>
        </p:nvSpPr>
        <p:spPr>
          <a:xfrm>
            <a:off x="177800" y="2209800"/>
            <a:ext cx="23952200" cy="10744200"/>
          </a:xfrm>
        </p:spPr>
        <p:txBody>
          <a:bodyPr>
            <a:normAutofit fontScale="85000" lnSpcReduction="10000"/>
          </a:bodyPr>
          <a:lstStyle/>
          <a:p>
            <a:pPr algn="l">
              <a:buFont typeface="+mj-lt"/>
              <a:buAutoNum type="arabicPeriod"/>
            </a:pPr>
            <a:r>
              <a:rPr lang="en-US" b="0" i="0" dirty="0">
                <a:solidFill>
                  <a:srgbClr val="0D0D0D"/>
                </a:solidFill>
                <a:effectLst/>
                <a:latin typeface="Söhne"/>
              </a:rPr>
              <a:t>In the article, I saw some models of Transformer and attention. I was wondering if how does it work?</a:t>
            </a:r>
          </a:p>
          <a:p>
            <a:pPr algn="l">
              <a:buFont typeface="+mj-lt"/>
              <a:buAutoNum type="arabicPeriod"/>
            </a:pPr>
            <a:r>
              <a:rPr lang="en-US" b="0" i="0" dirty="0">
                <a:solidFill>
                  <a:srgbClr val="0D0D0D"/>
                </a:solidFill>
                <a:effectLst/>
                <a:latin typeface="Söhne"/>
              </a:rPr>
              <a:t>What is the reasoning behind using an ablation as described in the study? What is it designed to test/evaluate?</a:t>
            </a:r>
          </a:p>
          <a:p>
            <a:pPr algn="l">
              <a:buFont typeface="+mj-lt"/>
              <a:buAutoNum type="arabicPeriod"/>
            </a:pPr>
            <a:r>
              <a:rPr lang="en-US" b="0" i="0" dirty="0">
                <a:solidFill>
                  <a:srgbClr val="0D0D0D"/>
                </a:solidFill>
                <a:effectLst/>
                <a:latin typeface="Söhne"/>
              </a:rPr>
              <a:t>The paper mentioned the word Mask in many places. What is the Mask meaning in the paper? Is it kind of images?</a:t>
            </a:r>
          </a:p>
          <a:p>
            <a:pPr algn="l">
              <a:buFont typeface="+mj-lt"/>
              <a:buAutoNum type="arabicPeriod"/>
            </a:pPr>
            <a:r>
              <a:rPr lang="en-US" b="0" i="0" dirty="0">
                <a:solidFill>
                  <a:srgbClr val="0D0D0D"/>
                </a:solidFill>
                <a:effectLst/>
                <a:latin typeface="Söhne"/>
              </a:rPr>
              <a:t>Can you explain focal loss.</a:t>
            </a:r>
          </a:p>
          <a:p>
            <a:pPr algn="l">
              <a:buFont typeface="+mj-lt"/>
              <a:buAutoNum type="arabicPeriod"/>
            </a:pPr>
            <a:r>
              <a:rPr lang="en-US" b="0" i="0" dirty="0">
                <a:solidFill>
                  <a:srgbClr val="0D0D0D"/>
                </a:solidFill>
                <a:effectLst/>
                <a:latin typeface="Söhne"/>
              </a:rPr>
              <a:t>Can you explain working of mask decoder.</a:t>
            </a:r>
          </a:p>
          <a:p>
            <a:pPr algn="l">
              <a:buFont typeface="+mj-lt"/>
              <a:buAutoNum type="arabicPeriod"/>
            </a:pPr>
            <a:r>
              <a:rPr lang="en-US" b="0" i="0" dirty="0">
                <a:solidFill>
                  <a:srgbClr val="0D0D0D"/>
                </a:solidFill>
                <a:effectLst/>
                <a:latin typeface="Söhne"/>
              </a:rPr>
              <a:t>What are self-attention and cross-attention?</a:t>
            </a:r>
          </a:p>
          <a:p>
            <a:pPr algn="l">
              <a:buFont typeface="+mj-lt"/>
              <a:buAutoNum type="arabicPeriod"/>
            </a:pPr>
            <a:r>
              <a:rPr lang="en-US" b="0" i="0" dirty="0">
                <a:solidFill>
                  <a:srgbClr val="0D0D0D"/>
                </a:solidFill>
                <a:effectLst/>
                <a:latin typeface="Söhne"/>
              </a:rPr>
              <a:t>What is focal loss and dice loss?</a:t>
            </a:r>
          </a:p>
          <a:p>
            <a:pPr algn="l">
              <a:buFont typeface="+mj-lt"/>
              <a:buAutoNum type="arabicPeriod"/>
            </a:pPr>
            <a:r>
              <a:rPr lang="en-US" b="0" i="0" dirty="0">
                <a:solidFill>
                  <a:srgbClr val="0D0D0D"/>
                </a:solidFill>
                <a:effectLst/>
                <a:latin typeface="Söhne"/>
              </a:rPr>
              <a:t>I need help understanding pixel-level masks. Can you please explain this in the lecture? Also, Is prompt-based modeling different than contrastive modeling?"</a:t>
            </a:r>
          </a:p>
          <a:p>
            <a:endParaRPr lang="en-US" dirty="0"/>
          </a:p>
        </p:txBody>
      </p:sp>
    </p:spTree>
    <p:extLst>
      <p:ext uri="{BB962C8B-B14F-4D97-AF65-F5344CB8AC3E}">
        <p14:creationId xmlns:p14="http://schemas.microsoft.com/office/powerpoint/2010/main" val="295073102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5CD97D-EA29-F3F5-4CDD-93B566DAFC25}"/>
              </a:ext>
            </a:extLst>
          </p:cNvPr>
          <p:cNvSpPr>
            <a:spLocks noGrp="1"/>
          </p:cNvSpPr>
          <p:nvPr>
            <p:ph type="body" idx="1"/>
          </p:nvPr>
        </p:nvSpPr>
        <p:spPr/>
        <p:txBody>
          <a:bodyPr>
            <a:normAutofit fontScale="92500"/>
          </a:bodyPr>
          <a:lstStyle/>
          <a:p>
            <a:r>
              <a:rPr lang="en-US" b="1" i="0" dirty="0">
                <a:solidFill>
                  <a:srgbClr val="0D0D0D"/>
                </a:solidFill>
                <a:effectLst/>
                <a:latin typeface="Söhne"/>
              </a:rPr>
              <a:t>Transformers and Attention Mechanisms:</a:t>
            </a:r>
            <a:r>
              <a:rPr lang="en-US" b="0" i="0" dirty="0">
                <a:solidFill>
                  <a:srgbClr val="0D0D0D"/>
                </a:solidFill>
                <a:effectLst/>
                <a:latin typeface="Söhne"/>
              </a:rPr>
              <a:t> Transformers are a type of deep learning model that rely on attention mechanisms to process data in a way that each output element is dynamically weighted by its relevance to the input elements. This is particularly effective in tasks that require understanding of context and relationships within data, such as natural language processing and, surprisingly (to som</a:t>
            </a:r>
            <a:r>
              <a:rPr lang="en-US" dirty="0">
                <a:solidFill>
                  <a:srgbClr val="0D0D0D"/>
                </a:solidFill>
                <a:latin typeface="Söhne"/>
              </a:rPr>
              <a:t>e!)</a:t>
            </a:r>
            <a:r>
              <a:rPr lang="en-US" b="0" i="0" dirty="0">
                <a:solidFill>
                  <a:srgbClr val="0D0D0D"/>
                </a:solidFill>
                <a:effectLst/>
                <a:latin typeface="Söhne"/>
              </a:rPr>
              <a:t>, computer vision.  They are an alternative to convolutional neural networks.</a:t>
            </a:r>
            <a:endParaRPr lang="en-US" dirty="0"/>
          </a:p>
        </p:txBody>
      </p:sp>
    </p:spTree>
    <p:extLst>
      <p:ext uri="{BB962C8B-B14F-4D97-AF65-F5344CB8AC3E}">
        <p14:creationId xmlns:p14="http://schemas.microsoft.com/office/powerpoint/2010/main" val="347679360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8A3D-F963-502D-18C7-581D232B7B7E}"/>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D2AD6ADA-88C7-5603-C296-36D8CC0ADF43}"/>
              </a:ext>
            </a:extLst>
          </p:cNvPr>
          <p:cNvSpPr>
            <a:spLocks noGrp="1"/>
          </p:cNvSpPr>
          <p:nvPr>
            <p:ph type="body" idx="1"/>
          </p:nvPr>
        </p:nvSpPr>
        <p:spPr/>
        <p:txBody>
          <a:bodyPr/>
          <a:lstStyle/>
          <a:p>
            <a:r>
              <a:rPr lang="en-US" b="1" i="0" dirty="0">
                <a:solidFill>
                  <a:srgbClr val="0D0D0D"/>
                </a:solidFill>
                <a:effectLst/>
                <a:latin typeface="Söhne"/>
              </a:rPr>
              <a:t>What is an ablation study?</a:t>
            </a:r>
            <a:r>
              <a:rPr lang="en-US" b="0" i="0" dirty="0">
                <a:solidFill>
                  <a:srgbClr val="0D0D0D"/>
                </a:solidFill>
                <a:effectLst/>
                <a:latin typeface="Söhne"/>
              </a:rPr>
              <a:t> An ablation study in machine learning is used to analyze the contribution of individual components of a model by systematically removing them (ablating) and observing the effect on performance. This helps in understanding the importance of each component and in validating the design choices of the model.</a:t>
            </a:r>
            <a:endParaRPr lang="en-US" dirty="0"/>
          </a:p>
        </p:txBody>
      </p:sp>
    </p:spTree>
    <p:extLst>
      <p:ext uri="{BB962C8B-B14F-4D97-AF65-F5344CB8AC3E}">
        <p14:creationId xmlns:p14="http://schemas.microsoft.com/office/powerpoint/2010/main" val="80764692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D05E-3659-E5A3-E46A-CF2BA991720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353A2CD-01CC-CF5E-0CE9-9B9F2DF5F22D}"/>
              </a:ext>
            </a:extLst>
          </p:cNvPr>
          <p:cNvSpPr>
            <a:spLocks noGrp="1"/>
          </p:cNvSpPr>
          <p:nvPr>
            <p:ph type="body" idx="1"/>
          </p:nvPr>
        </p:nvSpPr>
        <p:spPr/>
        <p:txBody>
          <a:bodyPr/>
          <a:lstStyle/>
          <a:p>
            <a:r>
              <a:rPr lang="en-US" b="1" i="0" dirty="0">
                <a:solidFill>
                  <a:srgbClr val="0D0D0D"/>
                </a:solidFill>
                <a:effectLst/>
                <a:latin typeface="Söhne"/>
              </a:rPr>
              <a:t>Masks in Image Segmentation:</a:t>
            </a:r>
            <a:r>
              <a:rPr lang="en-US" b="0" i="0" dirty="0">
                <a:solidFill>
                  <a:srgbClr val="0D0D0D"/>
                </a:solidFill>
                <a:effectLst/>
                <a:latin typeface="Söhne"/>
              </a:rPr>
              <a:t> In the context of image segmentation, a "mask" refers to an image that delineates certain parts of the image, typically used to highlight or isolate objects. </a:t>
            </a:r>
            <a:r>
              <a:rPr lang="en-US" b="0" i="1" dirty="0">
                <a:solidFill>
                  <a:srgbClr val="0D0D0D"/>
                </a:solidFill>
                <a:effectLst/>
                <a:latin typeface="Söhne"/>
              </a:rPr>
              <a:t>Each pixel in a mask corresponds to a pixel in the original image</a:t>
            </a:r>
            <a:r>
              <a:rPr lang="en-US" b="0" i="0" dirty="0">
                <a:solidFill>
                  <a:srgbClr val="0D0D0D"/>
                </a:solidFill>
                <a:effectLst/>
                <a:latin typeface="Söhne"/>
              </a:rPr>
              <a:t>, indicating whether that pixel belongs to a specific object or background.</a:t>
            </a:r>
            <a:endParaRPr lang="en-US" dirty="0"/>
          </a:p>
        </p:txBody>
      </p:sp>
    </p:spTree>
    <p:extLst>
      <p:ext uri="{BB962C8B-B14F-4D97-AF65-F5344CB8AC3E}">
        <p14:creationId xmlns:p14="http://schemas.microsoft.com/office/powerpoint/2010/main" val="317662270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248A-C826-A23B-A2C5-F8D1E16015D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37FDBCE-990C-7626-11A8-FA6C20E26A4A}"/>
              </a:ext>
            </a:extLst>
          </p:cNvPr>
          <p:cNvSpPr>
            <a:spLocks noGrp="1"/>
          </p:cNvSpPr>
          <p:nvPr>
            <p:ph type="body" idx="1"/>
          </p:nvPr>
        </p:nvSpPr>
        <p:spPr/>
        <p:txBody>
          <a:bodyPr/>
          <a:lstStyle/>
          <a:p>
            <a:r>
              <a:rPr lang="en-US" b="1" i="0" dirty="0">
                <a:solidFill>
                  <a:srgbClr val="0D0D0D"/>
                </a:solidFill>
                <a:effectLst/>
                <a:latin typeface="Söhne"/>
              </a:rPr>
              <a:t>Focal Loss and Dice Loss:</a:t>
            </a:r>
            <a:r>
              <a:rPr lang="en-US" b="0" i="0" dirty="0">
                <a:solidFill>
                  <a:srgbClr val="0D0D0D"/>
                </a:solidFill>
                <a:effectLst/>
                <a:latin typeface="Söhne"/>
              </a:rPr>
              <a:t> Focal loss is designed to address class imbalance by focusing more on hard-to-classify examples. Dice loss, often used in medical image segmentation, measures the overlap between predicted segmentation and the ground truth, promoting better precision and recall.</a:t>
            </a:r>
            <a:endParaRPr lang="en-US" dirty="0"/>
          </a:p>
        </p:txBody>
      </p:sp>
    </p:spTree>
    <p:extLst>
      <p:ext uri="{BB962C8B-B14F-4D97-AF65-F5344CB8AC3E}">
        <p14:creationId xmlns:p14="http://schemas.microsoft.com/office/powerpoint/2010/main" val="338366319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6EAE1-358F-EE7D-2550-733DF03BEE8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C421B5B-3AE8-CC39-4E34-8B43D5475523}"/>
              </a:ext>
            </a:extLst>
          </p:cNvPr>
          <p:cNvSpPr>
            <a:spLocks noGrp="1"/>
          </p:cNvSpPr>
          <p:nvPr>
            <p:ph type="body" idx="1"/>
          </p:nvPr>
        </p:nvSpPr>
        <p:spPr/>
        <p:txBody>
          <a:bodyPr>
            <a:normAutofit lnSpcReduction="10000"/>
          </a:bodyPr>
          <a:lstStyle/>
          <a:p>
            <a:r>
              <a:rPr lang="en-US" b="1" i="0" dirty="0">
                <a:solidFill>
                  <a:srgbClr val="0D0D0D"/>
                </a:solidFill>
                <a:effectLst/>
                <a:latin typeface="Söhne"/>
              </a:rPr>
              <a:t>Mask Decoder:</a:t>
            </a:r>
            <a:r>
              <a:rPr lang="en-US" b="0" i="0" dirty="0">
                <a:solidFill>
                  <a:srgbClr val="0D0D0D"/>
                </a:solidFill>
                <a:effectLst/>
                <a:latin typeface="Söhne"/>
              </a:rPr>
              <a:t> A mask decoder is a component of a segmentation model that translates the encoded features back into a spatial domain to produce a segmentation mask. It reconstructs the high-resolution details necessary for accurately delineating object boundaries.</a:t>
            </a:r>
          </a:p>
          <a:p>
            <a:r>
              <a:rPr lang="en-US" dirty="0">
                <a:solidFill>
                  <a:srgbClr val="0D0D0D"/>
                </a:solidFill>
                <a:latin typeface="Söhne"/>
              </a:rPr>
              <a:t>(It is very much like the image decoder used to create the Dall-E pictures, but it creates a mask instead of an image).</a:t>
            </a:r>
            <a:endParaRPr lang="en-US" dirty="0"/>
          </a:p>
        </p:txBody>
      </p:sp>
    </p:spTree>
    <p:extLst>
      <p:ext uri="{BB962C8B-B14F-4D97-AF65-F5344CB8AC3E}">
        <p14:creationId xmlns:p14="http://schemas.microsoft.com/office/powerpoint/2010/main" val="197158969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FD4E-9DF3-FC93-537D-3464DFF4FBBC}"/>
              </a:ext>
            </a:extLst>
          </p:cNvPr>
          <p:cNvSpPr>
            <a:spLocks noGrp="1"/>
          </p:cNvSpPr>
          <p:nvPr>
            <p:ph type="title"/>
          </p:nvPr>
        </p:nvSpPr>
        <p:spPr/>
        <p:txBody>
          <a:bodyPr/>
          <a:lstStyle/>
          <a:p>
            <a:r>
              <a:rPr lang="en-US" dirty="0"/>
              <a:t>Demo!</a:t>
            </a:r>
          </a:p>
        </p:txBody>
      </p:sp>
      <p:sp>
        <p:nvSpPr>
          <p:cNvPr id="3" name="Text Placeholder 2">
            <a:extLst>
              <a:ext uri="{FF2B5EF4-FFF2-40B4-BE49-F238E27FC236}">
                <a16:creationId xmlns:a16="http://schemas.microsoft.com/office/drawing/2014/main" id="{2FD081DF-62DB-38E4-A429-CEE4D6B56C87}"/>
              </a:ext>
            </a:extLst>
          </p:cNvPr>
          <p:cNvSpPr>
            <a:spLocks noGrp="1"/>
          </p:cNvSpPr>
          <p:nvPr>
            <p:ph type="body" idx="1"/>
          </p:nvPr>
        </p:nvSpPr>
        <p:spPr/>
        <p:txBody>
          <a:bodyPr/>
          <a:lstStyle/>
          <a:p>
            <a:r>
              <a:rPr lang="en-US" dirty="0"/>
              <a:t>segment-</a:t>
            </a:r>
            <a:r>
              <a:rPr lang="en-US" dirty="0" err="1"/>
              <a:t>anything.com</a:t>
            </a:r>
            <a:br>
              <a:rPr lang="en-US" dirty="0"/>
            </a:br>
            <a:br>
              <a:rPr lang="en-US" dirty="0"/>
            </a:br>
            <a:endParaRPr lang="en-US" dirty="0"/>
          </a:p>
        </p:txBody>
      </p:sp>
    </p:spTree>
    <p:extLst>
      <p:ext uri="{BB962C8B-B14F-4D97-AF65-F5344CB8AC3E}">
        <p14:creationId xmlns:p14="http://schemas.microsoft.com/office/powerpoint/2010/main" val="82173382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6D22F-1A4B-079F-EB0A-C40D5160AD72}"/>
              </a:ext>
            </a:extLst>
          </p:cNvPr>
          <p:cNvSpPr>
            <a:spLocks noGrp="1"/>
          </p:cNvSpPr>
          <p:nvPr>
            <p:ph type="title"/>
          </p:nvPr>
        </p:nvSpPr>
        <p:spPr/>
        <p:txBody>
          <a:bodyPr/>
          <a:lstStyle/>
          <a:p>
            <a:r>
              <a:rPr lang="en-US" dirty="0"/>
              <a:t>Project</a:t>
            </a:r>
          </a:p>
        </p:txBody>
      </p:sp>
      <p:sp>
        <p:nvSpPr>
          <p:cNvPr id="3" name="Text Placeholder 2">
            <a:extLst>
              <a:ext uri="{FF2B5EF4-FFF2-40B4-BE49-F238E27FC236}">
                <a16:creationId xmlns:a16="http://schemas.microsoft.com/office/drawing/2014/main" id="{ED7FB6E2-2704-91D7-9BD7-64DE4FFA7ECA}"/>
              </a:ext>
            </a:extLst>
          </p:cNvPr>
          <p:cNvSpPr>
            <a:spLocks noGrp="1"/>
          </p:cNvSpPr>
          <p:nvPr>
            <p:ph type="body" idx="1"/>
          </p:nvPr>
        </p:nvSpPr>
        <p:spPr/>
        <p:txBody>
          <a:bodyPr>
            <a:normAutofit lnSpcReduction="10000"/>
          </a:bodyPr>
          <a:lstStyle/>
          <a:p>
            <a:r>
              <a:rPr lang="en-US" dirty="0"/>
              <a:t>In anyway you like, build a system that measures growth or counts of something you care about.</a:t>
            </a:r>
            <a:br>
              <a:rPr lang="en-US" dirty="0"/>
            </a:br>
            <a:br>
              <a:rPr lang="en-US" dirty="0"/>
            </a:br>
            <a:r>
              <a:rPr lang="en-US" dirty="0"/>
              <a:t>How big has a plant gotten?  How many people are on a beach?  How many bits of corn has a bird eaten?</a:t>
            </a:r>
            <a:br>
              <a:rPr lang="en-US" dirty="0"/>
            </a:br>
            <a:br>
              <a:rPr lang="en-US" dirty="0"/>
            </a:br>
            <a:r>
              <a:rPr lang="en-US" dirty="0"/>
              <a:t>Show input with a time-sequence of images (at last 10) and a plot of the size or count over time.</a:t>
            </a:r>
          </a:p>
        </p:txBody>
      </p:sp>
    </p:spTree>
    <p:extLst>
      <p:ext uri="{BB962C8B-B14F-4D97-AF65-F5344CB8AC3E}">
        <p14:creationId xmlns:p14="http://schemas.microsoft.com/office/powerpoint/2010/main" val="13438048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962400" y="98172"/>
            <a:ext cx="14935200" cy="1371600"/>
          </a:xfrm>
        </p:spPr>
        <p:txBody>
          <a:bodyPr>
            <a:normAutofit fontScale="90000"/>
          </a:bodyPr>
          <a:lstStyle/>
          <a:p>
            <a:r>
              <a:rPr lang="en-US" dirty="0"/>
              <a:t>The goals of segmentation</a:t>
            </a:r>
          </a:p>
        </p:txBody>
      </p:sp>
      <p:sp>
        <p:nvSpPr>
          <p:cNvPr id="1376259" name="Rectangle 3"/>
          <p:cNvSpPr>
            <a:spLocks noGrp="1" noChangeArrowheads="1"/>
          </p:cNvSpPr>
          <p:nvPr>
            <p:ph sz="quarter" idx="1"/>
          </p:nvPr>
        </p:nvSpPr>
        <p:spPr>
          <a:xfrm>
            <a:off x="3962400" y="1834896"/>
            <a:ext cx="14935200" cy="9747504"/>
          </a:xfrm>
        </p:spPr>
        <p:txBody>
          <a:bodyPr/>
          <a:lstStyle/>
          <a:p>
            <a:pPr>
              <a:buFontTx/>
              <a:buChar char="•"/>
            </a:pPr>
            <a:r>
              <a:rPr lang="en-US" dirty="0"/>
              <a:t>Group together similar-looking pixels for efficiency of further processing</a:t>
            </a:r>
          </a:p>
          <a:p>
            <a:pPr lvl="1"/>
            <a:r>
              <a:rPr lang="en-US" dirty="0"/>
              <a:t>“Bottom-up” process</a:t>
            </a:r>
          </a:p>
          <a:p>
            <a:pPr lvl="1"/>
            <a:r>
              <a:rPr lang="en-US" dirty="0"/>
              <a:t>Unsupervised</a:t>
            </a:r>
          </a:p>
        </p:txBody>
      </p:sp>
      <p:pic>
        <p:nvPicPr>
          <p:cNvPr id="8196" name="Picture 4"/>
          <p:cNvPicPr>
            <a:picLocks noChangeAspect="1" noChangeArrowheads="1"/>
          </p:cNvPicPr>
          <p:nvPr/>
        </p:nvPicPr>
        <p:blipFill>
          <a:blip r:embed="rId3" cstate="print"/>
          <a:srcRect/>
          <a:stretch>
            <a:fillRect/>
          </a:stretch>
        </p:blipFill>
        <p:spPr bwMode="auto">
          <a:xfrm>
            <a:off x="10748546" y="5270754"/>
            <a:ext cx="5400674" cy="6613526"/>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17364077" y="5270754"/>
            <a:ext cx="5486400" cy="6610350"/>
          </a:xfrm>
          <a:prstGeom prst="rect">
            <a:avLst/>
          </a:prstGeom>
          <a:noFill/>
          <a:ln w="9525">
            <a:noFill/>
            <a:miter lim="800000"/>
            <a:headEnd/>
            <a:tailEnd/>
          </a:ln>
        </p:spPr>
      </p:pic>
      <p:sp>
        <p:nvSpPr>
          <p:cNvPr id="8198" name="Rectangle 6"/>
          <p:cNvSpPr>
            <a:spLocks noChangeArrowheads="1"/>
          </p:cNvSpPr>
          <p:nvPr/>
        </p:nvSpPr>
        <p:spPr bwMode="auto">
          <a:xfrm>
            <a:off x="3200400" y="12691158"/>
            <a:ext cx="18135600" cy="646331"/>
          </a:xfrm>
          <a:prstGeom prst="rect">
            <a:avLst/>
          </a:prstGeom>
          <a:noFill/>
          <a:ln w="9525">
            <a:noFill/>
            <a:miter lim="800000"/>
            <a:headEnd/>
            <a:tailEnd/>
          </a:ln>
        </p:spPr>
        <p:txBody>
          <a:bodyPr anchor="ctr">
            <a:spAutoFit/>
          </a:bodyPr>
          <a:lstStyle/>
          <a:p>
            <a:pPr eaLnBrk="1" hangingPunct="1"/>
            <a:r>
              <a:rPr lang="en-US" sz="3600" b="0" dirty="0"/>
              <a:t>X. </a:t>
            </a:r>
            <a:r>
              <a:rPr lang="en-US" sz="3600" b="0" dirty="0" err="1"/>
              <a:t>Ren</a:t>
            </a:r>
            <a:r>
              <a:rPr lang="en-US" sz="3600" b="0" dirty="0"/>
              <a:t> and J. </a:t>
            </a:r>
            <a:r>
              <a:rPr lang="en-US" sz="3600" b="0" dirty="0" err="1"/>
              <a:t>Malik</a:t>
            </a:r>
            <a:r>
              <a:rPr lang="en-US" sz="3600" b="0" dirty="0"/>
              <a:t>. </a:t>
            </a:r>
            <a:r>
              <a:rPr lang="en-US" sz="3600" dirty="0">
                <a:hlinkClick r:id="rId5"/>
              </a:rPr>
              <a:t>Learning a classification model for segmentation.</a:t>
            </a:r>
            <a:r>
              <a:rPr lang="en-US" sz="3600" b="0" dirty="0"/>
              <a:t> ICCV 2003.</a:t>
            </a:r>
            <a:endParaRPr lang="en-US" sz="3600" dirty="0"/>
          </a:p>
        </p:txBody>
      </p:sp>
      <p:sp>
        <p:nvSpPr>
          <p:cNvPr id="8199" name="Text Box 7"/>
          <p:cNvSpPr txBox="1">
            <a:spLocks noChangeArrowheads="1"/>
          </p:cNvSpPr>
          <p:nvPr/>
        </p:nvSpPr>
        <p:spPr bwMode="auto">
          <a:xfrm>
            <a:off x="4267200" y="7772400"/>
            <a:ext cx="5041900" cy="1015663"/>
          </a:xfrm>
          <a:prstGeom prst="rect">
            <a:avLst/>
          </a:prstGeom>
          <a:noFill/>
          <a:ln w="9525">
            <a:noFill/>
            <a:miter lim="800000"/>
            <a:headEnd/>
            <a:tailEnd/>
          </a:ln>
        </p:spPr>
        <p:txBody>
          <a:bodyPr>
            <a:spAutoFit/>
          </a:bodyPr>
          <a:lstStyle/>
          <a:p>
            <a:r>
              <a:rPr lang="en-US" sz="6000" b="0"/>
              <a:t>“superpixels”</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05C21E3F-C8B5-AFA6-6DC3-09708DB82DE8}"/>
                  </a:ext>
                </a:extLst>
              </p14:cNvPr>
              <p14:cNvContentPartPr/>
              <p14:nvPr/>
            </p14:nvContentPartPr>
            <p14:xfrm>
              <a:off x="13831920" y="7765920"/>
              <a:ext cx="1928160" cy="2173320"/>
            </p14:xfrm>
          </p:contentPart>
        </mc:Choice>
        <mc:Fallback xmlns="">
          <p:pic>
            <p:nvPicPr>
              <p:cNvPr id="2" name="Ink 1">
                <a:extLst>
                  <a:ext uri="{FF2B5EF4-FFF2-40B4-BE49-F238E27FC236}">
                    <a16:creationId xmlns:a16="http://schemas.microsoft.com/office/drawing/2014/main" id="{05C21E3F-C8B5-AFA6-6DC3-09708DB82DE8}"/>
                  </a:ext>
                </a:extLst>
              </p:cNvPr>
              <p:cNvPicPr/>
              <p:nvPr/>
            </p:nvPicPr>
            <p:blipFill>
              <a:blip r:embed="rId7"/>
              <a:stretch>
                <a:fillRect/>
              </a:stretch>
            </p:blipFill>
            <p:spPr>
              <a:xfrm>
                <a:off x="13822560" y="7756560"/>
                <a:ext cx="1946880" cy="2192040"/>
              </a:xfrm>
              <a:prstGeom prst="rect">
                <a:avLst/>
              </a:prstGeom>
            </p:spPr>
          </p:pic>
        </mc:Fallback>
      </mc:AlternateContent>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7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62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5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3962400" y="60324"/>
            <a:ext cx="14935200" cy="1463676"/>
          </a:xfrm>
        </p:spPr>
        <p:txBody>
          <a:bodyPr>
            <a:normAutofit fontScale="90000"/>
          </a:bodyPr>
          <a:lstStyle/>
          <a:p>
            <a:r>
              <a:rPr lang="en-US" dirty="0"/>
              <a:t>Segmentation as clustering</a:t>
            </a:r>
          </a:p>
        </p:txBody>
      </p:sp>
      <p:graphicFrame>
        <p:nvGraphicFramePr>
          <p:cNvPr id="1026" name="Object 4"/>
          <p:cNvGraphicFramePr>
            <a:graphicFrameLocks noGrp="1" noChangeAspect="1"/>
          </p:cNvGraphicFramePr>
          <p:nvPr>
            <p:ph sz="quarter" idx="1"/>
          </p:nvPr>
        </p:nvGraphicFramePr>
        <p:xfrm>
          <a:off x="4267200" y="2298701"/>
          <a:ext cx="15544800" cy="9572626"/>
        </p:xfrm>
        <a:graphic>
          <a:graphicData uri="http://schemas.openxmlformats.org/presentationml/2006/ole">
            <mc:AlternateContent xmlns:mc="http://schemas.openxmlformats.org/markup-compatibility/2006">
              <mc:Choice xmlns:v="urn:schemas-microsoft-com:vml" Requires="v">
                <p:oleObj name="Image" r:id="rId3" imgW="11301587" imgH="6958730" progId="">
                  <p:embed/>
                </p:oleObj>
              </mc:Choice>
              <mc:Fallback>
                <p:oleObj name="Image" r:id="rId3" imgW="11301587" imgH="6958730" progId="">
                  <p:embed/>
                  <p:pic>
                    <p:nvPicPr>
                      <p:cNvPr id="102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98701"/>
                        <a:ext cx="15544800" cy="957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6"/>
          <p:cNvSpPr txBox="1">
            <a:spLocks noChangeArrowheads="1"/>
          </p:cNvSpPr>
          <p:nvPr/>
        </p:nvSpPr>
        <p:spPr bwMode="auto">
          <a:xfrm>
            <a:off x="17658385" y="12954000"/>
            <a:ext cx="3449982" cy="523220"/>
          </a:xfrm>
          <a:prstGeom prst="rect">
            <a:avLst/>
          </a:prstGeom>
          <a:noFill/>
          <a:ln w="9525">
            <a:noFill/>
            <a:miter lim="800000"/>
            <a:headEnd/>
            <a:tailEnd/>
          </a:ln>
        </p:spPr>
        <p:txBody>
          <a:bodyPr wrap="none">
            <a:spAutoFit/>
          </a:bodyPr>
          <a:lstStyle/>
          <a:p>
            <a:r>
              <a:rPr lang="en-US" sz="2800" b="0"/>
              <a:t>Source: K. Grauman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4114800" y="6908800"/>
            <a:ext cx="5207000" cy="6502400"/>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9601200" y="6908800"/>
            <a:ext cx="5207000" cy="6502400"/>
          </a:xfrm>
          <a:prstGeom prst="rect">
            <a:avLst/>
          </a:prstGeom>
          <a:noFill/>
          <a:ln w="9525">
            <a:noFill/>
            <a:miter lim="800000"/>
            <a:headEnd/>
            <a:tailEnd/>
          </a:ln>
        </p:spPr>
      </p:pic>
      <p:pic>
        <p:nvPicPr>
          <p:cNvPr id="17412" name="Picture 4"/>
          <p:cNvPicPr>
            <a:picLocks noChangeAspect="1" noChangeArrowheads="1"/>
          </p:cNvPicPr>
          <p:nvPr/>
        </p:nvPicPr>
        <p:blipFill>
          <a:blip r:embed="rId5" cstate="print"/>
          <a:srcRect/>
          <a:stretch>
            <a:fillRect/>
          </a:stretch>
        </p:blipFill>
        <p:spPr bwMode="auto">
          <a:xfrm>
            <a:off x="15087600" y="6908800"/>
            <a:ext cx="5207000" cy="6502400"/>
          </a:xfrm>
          <a:prstGeom prst="rect">
            <a:avLst/>
          </a:prstGeom>
          <a:noFill/>
          <a:ln w="9525">
            <a:noFill/>
            <a:miter lim="800000"/>
            <a:headEnd/>
            <a:tailEnd/>
          </a:ln>
        </p:spPr>
      </p:pic>
      <p:sp>
        <p:nvSpPr>
          <p:cNvPr id="17413" name="Text Box 6"/>
          <p:cNvSpPr txBox="1">
            <a:spLocks noChangeArrowheads="1"/>
          </p:cNvSpPr>
          <p:nvPr/>
        </p:nvSpPr>
        <p:spPr bwMode="auto">
          <a:xfrm>
            <a:off x="6042536" y="5975351"/>
            <a:ext cx="1338828" cy="646331"/>
          </a:xfrm>
          <a:prstGeom prst="rect">
            <a:avLst/>
          </a:prstGeom>
          <a:noFill/>
          <a:ln w="9525">
            <a:noFill/>
            <a:miter lim="800000"/>
            <a:headEnd/>
            <a:tailEnd/>
          </a:ln>
        </p:spPr>
        <p:txBody>
          <a:bodyPr wrap="none">
            <a:spAutoFit/>
          </a:bodyPr>
          <a:lstStyle/>
          <a:p>
            <a:r>
              <a:rPr lang="en-US" sz="3600" b="0">
                <a:latin typeface="Times" charset="0"/>
              </a:rPr>
              <a:t>Image</a:t>
            </a:r>
          </a:p>
        </p:txBody>
      </p:sp>
      <p:sp>
        <p:nvSpPr>
          <p:cNvPr id="17414" name="Text Box 7"/>
          <p:cNvSpPr txBox="1">
            <a:spLocks noChangeArrowheads="1"/>
          </p:cNvSpPr>
          <p:nvPr/>
        </p:nvSpPr>
        <p:spPr bwMode="auto">
          <a:xfrm>
            <a:off x="9976795" y="6022977"/>
            <a:ext cx="4532010" cy="646331"/>
          </a:xfrm>
          <a:prstGeom prst="rect">
            <a:avLst/>
          </a:prstGeom>
          <a:noFill/>
          <a:ln w="9525">
            <a:noFill/>
            <a:miter lim="800000"/>
            <a:headEnd/>
            <a:tailEnd/>
          </a:ln>
        </p:spPr>
        <p:txBody>
          <a:bodyPr wrap="none">
            <a:spAutoFit/>
          </a:bodyPr>
          <a:lstStyle/>
          <a:p>
            <a:r>
              <a:rPr lang="en-US" sz="3600" b="0">
                <a:latin typeface="Times" charset="0"/>
              </a:rPr>
              <a:t>Intensity-based clusters</a:t>
            </a:r>
          </a:p>
        </p:txBody>
      </p:sp>
      <p:sp>
        <p:nvSpPr>
          <p:cNvPr id="17415" name="Text Box 8"/>
          <p:cNvSpPr txBox="1">
            <a:spLocks noChangeArrowheads="1"/>
          </p:cNvSpPr>
          <p:nvPr/>
        </p:nvSpPr>
        <p:spPr bwMode="auto">
          <a:xfrm>
            <a:off x="15618325" y="6022977"/>
            <a:ext cx="3967753" cy="646331"/>
          </a:xfrm>
          <a:prstGeom prst="rect">
            <a:avLst/>
          </a:prstGeom>
          <a:noFill/>
          <a:ln w="9525">
            <a:noFill/>
            <a:miter lim="800000"/>
            <a:headEnd/>
            <a:tailEnd/>
          </a:ln>
        </p:spPr>
        <p:txBody>
          <a:bodyPr wrap="none">
            <a:spAutoFit/>
          </a:bodyPr>
          <a:lstStyle/>
          <a:p>
            <a:r>
              <a:rPr lang="en-US" sz="3600" b="0">
                <a:latin typeface="Times" charset="0"/>
              </a:rPr>
              <a:t>Color-based clusters</a:t>
            </a:r>
          </a:p>
        </p:txBody>
      </p:sp>
      <p:sp>
        <p:nvSpPr>
          <p:cNvPr id="17416" name="Rectangle 9"/>
          <p:cNvSpPr>
            <a:spLocks noGrp="1" noChangeArrowheads="1"/>
          </p:cNvSpPr>
          <p:nvPr>
            <p:ph type="title"/>
          </p:nvPr>
        </p:nvSpPr>
        <p:spPr/>
        <p:txBody>
          <a:bodyPr/>
          <a:lstStyle/>
          <a:p>
            <a:r>
              <a:rPr lang="en-US"/>
              <a:t>Segmentation as clustering</a:t>
            </a:r>
          </a:p>
        </p:txBody>
      </p:sp>
      <p:sp>
        <p:nvSpPr>
          <p:cNvPr id="17417" name="Rectangle 10"/>
          <p:cNvSpPr>
            <a:spLocks noGrp="1" noChangeArrowheads="1"/>
          </p:cNvSpPr>
          <p:nvPr>
            <p:ph sz="quarter" idx="1"/>
          </p:nvPr>
        </p:nvSpPr>
        <p:spPr>
          <a:xfrm>
            <a:off x="3962400" y="1915302"/>
            <a:ext cx="18465800" cy="9747504"/>
          </a:xfrm>
        </p:spPr>
        <p:txBody>
          <a:bodyPr/>
          <a:lstStyle/>
          <a:p>
            <a:pPr>
              <a:buFontTx/>
              <a:buChar char="•"/>
            </a:pPr>
            <a:r>
              <a:rPr lang="en-US" dirty="0"/>
              <a:t>K-means clustering based on intensity or color is essentially vector quantization of the image attributes</a:t>
            </a:r>
          </a:p>
          <a:p>
            <a:pPr lvl="1"/>
            <a:r>
              <a:rPr lang="en-US" dirty="0"/>
              <a:t>Clusters don’t have to be spatially coherent</a:t>
            </a:r>
          </a:p>
          <a:p>
            <a:pPr>
              <a:buFontTx/>
              <a:buChar char="•"/>
            </a:pPr>
            <a:endParaRPr lang="en-US"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962400" y="212724"/>
            <a:ext cx="14935200" cy="1616076"/>
          </a:xfrm>
        </p:spPr>
        <p:txBody>
          <a:bodyPr/>
          <a:lstStyle/>
          <a:p>
            <a:r>
              <a:rPr lang="en-US" dirty="0"/>
              <a:t>Segmentation as clustering</a:t>
            </a:r>
          </a:p>
        </p:txBody>
      </p:sp>
      <p:graphicFrame>
        <p:nvGraphicFramePr>
          <p:cNvPr id="2050" name="Object 7"/>
          <p:cNvGraphicFramePr>
            <a:graphicFrameLocks noGrp="1" noChangeAspect="1"/>
          </p:cNvGraphicFramePr>
          <p:nvPr>
            <p:ph sz="quarter" idx="1"/>
          </p:nvPr>
        </p:nvGraphicFramePr>
        <p:xfrm>
          <a:off x="4267200" y="2514601"/>
          <a:ext cx="14173200" cy="9471026"/>
        </p:xfrm>
        <a:graphic>
          <a:graphicData uri="http://schemas.openxmlformats.org/presentationml/2006/ole">
            <mc:AlternateContent xmlns:mc="http://schemas.openxmlformats.org/markup-compatibility/2006">
              <mc:Choice xmlns:v="urn:schemas-microsoft-com:vml" Requires="v">
                <p:oleObj name="Image" r:id="rId3" imgW="10298413" imgH="6882540" progId="">
                  <p:embed/>
                </p:oleObj>
              </mc:Choice>
              <mc:Fallback>
                <p:oleObj name="Image" r:id="rId3" imgW="10298413" imgH="6882540" progId="">
                  <p:embed/>
                  <p:pic>
                    <p:nvPicPr>
                      <p:cNvPr id="205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514601"/>
                        <a:ext cx="14173200" cy="947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9"/>
          <p:cNvSpPr txBox="1">
            <a:spLocks noChangeArrowheads="1"/>
          </p:cNvSpPr>
          <p:nvPr/>
        </p:nvSpPr>
        <p:spPr bwMode="auto">
          <a:xfrm>
            <a:off x="17658385" y="12954000"/>
            <a:ext cx="3449982" cy="523220"/>
          </a:xfrm>
          <a:prstGeom prst="rect">
            <a:avLst/>
          </a:prstGeom>
          <a:noFill/>
          <a:ln w="9525">
            <a:noFill/>
            <a:miter lim="800000"/>
            <a:headEnd/>
            <a:tailEnd/>
          </a:ln>
        </p:spPr>
        <p:txBody>
          <a:bodyPr wrap="none">
            <a:spAutoFit/>
          </a:bodyPr>
          <a:lstStyle/>
          <a:p>
            <a:r>
              <a:rPr lang="en-US" sz="2800" b="0"/>
              <a:t>Source: K. Grauman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noChangeArrowheads="1"/>
          </p:cNvSpPr>
          <p:nvPr>
            <p:ph type="title"/>
          </p:nvPr>
        </p:nvSpPr>
        <p:spPr>
          <a:xfrm>
            <a:off x="3962400" y="0"/>
            <a:ext cx="14935200" cy="1616076"/>
          </a:xfrm>
        </p:spPr>
        <p:txBody>
          <a:bodyPr/>
          <a:lstStyle/>
          <a:p>
            <a:r>
              <a:rPr lang="en-US" dirty="0"/>
              <a:t>Segmentation as clustering</a:t>
            </a:r>
          </a:p>
        </p:txBody>
      </p:sp>
      <p:sp>
        <p:nvSpPr>
          <p:cNvPr id="18435" name="Rectangle 9"/>
          <p:cNvSpPr>
            <a:spLocks noGrp="1" noChangeArrowheads="1"/>
          </p:cNvSpPr>
          <p:nvPr>
            <p:ph sz="quarter" idx="1"/>
          </p:nvPr>
        </p:nvSpPr>
        <p:spPr>
          <a:xfrm>
            <a:off x="4267200" y="1828800"/>
            <a:ext cx="15544800" cy="10515600"/>
          </a:xfrm>
        </p:spPr>
        <p:txBody>
          <a:bodyPr/>
          <a:lstStyle/>
          <a:p>
            <a:pPr>
              <a:buFontTx/>
              <a:buChar char="•"/>
            </a:pPr>
            <a:r>
              <a:rPr lang="en-US" dirty="0"/>
              <a:t>Clustering based on (</a:t>
            </a:r>
            <a:r>
              <a:rPr lang="en-US" dirty="0" err="1"/>
              <a:t>r,g,b,x,y</a:t>
            </a:r>
            <a:r>
              <a:rPr lang="en-US" dirty="0"/>
              <a:t>) values enforces more spatial coherence</a:t>
            </a:r>
          </a:p>
        </p:txBody>
      </p:sp>
      <p:pic>
        <p:nvPicPr>
          <p:cNvPr id="18436" name="Picture 11"/>
          <p:cNvPicPr>
            <a:picLocks noChangeAspect="1" noChangeArrowheads="1"/>
          </p:cNvPicPr>
          <p:nvPr/>
        </p:nvPicPr>
        <p:blipFill>
          <a:blip r:embed="rId3" cstate="print"/>
          <a:srcRect/>
          <a:stretch>
            <a:fillRect/>
          </a:stretch>
        </p:blipFill>
        <p:spPr bwMode="auto">
          <a:xfrm>
            <a:off x="10785476" y="8077200"/>
            <a:ext cx="2930524" cy="3657600"/>
          </a:xfrm>
          <a:prstGeom prst="rect">
            <a:avLst/>
          </a:prstGeom>
          <a:noFill/>
          <a:ln w="9525">
            <a:noFill/>
            <a:miter lim="800000"/>
            <a:headEnd/>
            <a:tailEnd/>
          </a:ln>
        </p:spPr>
      </p:pic>
      <p:pic>
        <p:nvPicPr>
          <p:cNvPr id="18437" name="Picture 12"/>
          <p:cNvPicPr>
            <a:picLocks noChangeAspect="1" noChangeArrowheads="1"/>
          </p:cNvPicPr>
          <p:nvPr/>
        </p:nvPicPr>
        <p:blipFill>
          <a:blip r:embed="rId4" cstate="print"/>
          <a:srcRect/>
          <a:stretch>
            <a:fillRect/>
          </a:stretch>
        </p:blipFill>
        <p:spPr bwMode="auto">
          <a:xfrm>
            <a:off x="17033876" y="6096000"/>
            <a:ext cx="2930524" cy="3657600"/>
          </a:xfrm>
          <a:prstGeom prst="rect">
            <a:avLst/>
          </a:prstGeom>
          <a:noFill/>
          <a:ln w="9525">
            <a:noFill/>
            <a:miter lim="800000"/>
            <a:headEnd/>
            <a:tailEnd/>
          </a:ln>
        </p:spPr>
      </p:pic>
      <p:pic>
        <p:nvPicPr>
          <p:cNvPr id="18438" name="Picture 13"/>
          <p:cNvPicPr>
            <a:picLocks noChangeAspect="1" noChangeArrowheads="1"/>
          </p:cNvPicPr>
          <p:nvPr/>
        </p:nvPicPr>
        <p:blipFill>
          <a:blip r:embed="rId5" cstate="print"/>
          <a:srcRect/>
          <a:stretch>
            <a:fillRect/>
          </a:stretch>
        </p:blipFill>
        <p:spPr bwMode="auto">
          <a:xfrm>
            <a:off x="13868401" y="8077200"/>
            <a:ext cx="2930526" cy="3657600"/>
          </a:xfrm>
          <a:prstGeom prst="rect">
            <a:avLst/>
          </a:prstGeom>
          <a:noFill/>
          <a:ln w="9525">
            <a:noFill/>
            <a:miter lim="800000"/>
            <a:headEnd/>
            <a:tailEnd/>
          </a:ln>
        </p:spPr>
      </p:pic>
      <p:pic>
        <p:nvPicPr>
          <p:cNvPr id="18439" name="Picture 14"/>
          <p:cNvPicPr>
            <a:picLocks noChangeAspect="1" noChangeArrowheads="1"/>
          </p:cNvPicPr>
          <p:nvPr/>
        </p:nvPicPr>
        <p:blipFill>
          <a:blip r:embed="rId6" cstate="print"/>
          <a:srcRect/>
          <a:stretch>
            <a:fillRect/>
          </a:stretch>
        </p:blipFill>
        <p:spPr bwMode="auto">
          <a:xfrm>
            <a:off x="13868401" y="4267200"/>
            <a:ext cx="2930526" cy="3657600"/>
          </a:xfrm>
          <a:prstGeom prst="rect">
            <a:avLst/>
          </a:prstGeom>
          <a:noFill/>
          <a:ln w="9525">
            <a:noFill/>
            <a:miter lim="800000"/>
            <a:headEnd/>
            <a:tailEnd/>
          </a:ln>
        </p:spPr>
      </p:pic>
      <p:pic>
        <p:nvPicPr>
          <p:cNvPr id="18440" name="Picture 15"/>
          <p:cNvPicPr>
            <a:picLocks noChangeAspect="1" noChangeArrowheads="1"/>
          </p:cNvPicPr>
          <p:nvPr/>
        </p:nvPicPr>
        <p:blipFill>
          <a:blip r:embed="rId7" cstate="print"/>
          <a:srcRect/>
          <a:stretch>
            <a:fillRect/>
          </a:stretch>
        </p:blipFill>
        <p:spPr bwMode="auto">
          <a:xfrm>
            <a:off x="10750551" y="4267200"/>
            <a:ext cx="2930526" cy="3657600"/>
          </a:xfrm>
          <a:prstGeom prst="rect">
            <a:avLst/>
          </a:prstGeom>
          <a:noFill/>
          <a:ln w="9525">
            <a:noFill/>
            <a:miter lim="800000"/>
            <a:headEnd/>
            <a:tailEnd/>
          </a:ln>
        </p:spPr>
      </p:pic>
      <p:pic>
        <p:nvPicPr>
          <p:cNvPr id="18441" name="Picture 2"/>
          <p:cNvPicPr>
            <a:picLocks noChangeAspect="1" noChangeArrowheads="1"/>
          </p:cNvPicPr>
          <p:nvPr/>
        </p:nvPicPr>
        <p:blipFill>
          <a:blip r:embed="rId8" cstate="print"/>
          <a:srcRect/>
          <a:stretch>
            <a:fillRect/>
          </a:stretch>
        </p:blipFill>
        <p:spPr bwMode="auto">
          <a:xfrm>
            <a:off x="4419600" y="4311651"/>
            <a:ext cx="5943600" cy="7423150"/>
          </a:xfrm>
          <a:prstGeom prst="rect">
            <a:avLst/>
          </a:prstGeom>
          <a:noFill/>
          <a:ln w="9525">
            <a:noFill/>
            <a:miter lim="800000"/>
            <a:headEnd/>
            <a:tailEnd/>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sz="quarter" idx="1"/>
          </p:nvPr>
        </p:nvSpPr>
        <p:spPr>
          <a:xfrm>
            <a:off x="3352800" y="1828800"/>
            <a:ext cx="17526000" cy="5181600"/>
          </a:xfrm>
        </p:spPr>
        <p:txBody>
          <a:bodyPr/>
          <a:lstStyle/>
          <a:p>
            <a:pPr marL="1066800" indent="-1066800">
              <a:buFontTx/>
              <a:buChar char="•"/>
            </a:pPr>
            <a:r>
              <a:rPr lang="en-US" sz="4800" dirty="0"/>
              <a:t>Find features (color, gradients, texture, etc)</a:t>
            </a:r>
          </a:p>
          <a:p>
            <a:pPr marL="1066800" indent="-1066800">
              <a:buFontTx/>
              <a:buChar char="•"/>
            </a:pPr>
            <a:r>
              <a:rPr lang="en-US" sz="4800" dirty="0"/>
              <a:t>Initialize windows at individual feature points</a:t>
            </a:r>
          </a:p>
          <a:p>
            <a:pPr marL="1066800" indent="-1066800">
              <a:buFontTx/>
              <a:buChar char="•"/>
            </a:pPr>
            <a:r>
              <a:rPr lang="en-US" sz="4800" dirty="0"/>
              <a:t>Perform mean shift for each window until convergence</a:t>
            </a:r>
          </a:p>
          <a:p>
            <a:pPr marL="1066800" indent="-1066800">
              <a:buFontTx/>
              <a:buChar char="•"/>
            </a:pPr>
            <a:r>
              <a:rPr lang="en-US" sz="4800" dirty="0"/>
              <a:t>Merge windows that end up near the same “peak” or mode</a:t>
            </a:r>
          </a:p>
          <a:p>
            <a:pPr marL="1066800" indent="-1066800">
              <a:buFontTx/>
              <a:buChar char="•"/>
            </a:pPr>
            <a:endParaRPr lang="en-US" sz="4800" dirty="0"/>
          </a:p>
        </p:txBody>
      </p:sp>
      <p:sp>
        <p:nvSpPr>
          <p:cNvPr id="30723" name="Rectangle 6"/>
          <p:cNvSpPr>
            <a:spLocks noGrp="1" noChangeArrowheads="1"/>
          </p:cNvSpPr>
          <p:nvPr>
            <p:ph type="title"/>
          </p:nvPr>
        </p:nvSpPr>
        <p:spPr>
          <a:xfrm>
            <a:off x="3962400" y="0"/>
            <a:ext cx="14935200" cy="1463676"/>
          </a:xfrm>
        </p:spPr>
        <p:txBody>
          <a:bodyPr>
            <a:normAutofit fontScale="90000"/>
          </a:bodyPr>
          <a:lstStyle/>
          <a:p>
            <a:r>
              <a:rPr lang="en-US" dirty="0"/>
              <a:t>Mean shift clustering/segmentation</a:t>
            </a:r>
          </a:p>
        </p:txBody>
      </p:sp>
      <p:pic>
        <p:nvPicPr>
          <p:cNvPr id="30724" name="Picture 8"/>
          <p:cNvPicPr>
            <a:picLocks noChangeAspect="1" noChangeArrowheads="1"/>
          </p:cNvPicPr>
          <p:nvPr/>
        </p:nvPicPr>
        <p:blipFill>
          <a:blip r:embed="rId3" cstate="print"/>
          <a:srcRect b="7268"/>
          <a:stretch>
            <a:fillRect/>
          </a:stretch>
        </p:blipFill>
        <p:spPr bwMode="auto">
          <a:xfrm>
            <a:off x="11156951" y="5321300"/>
            <a:ext cx="9874250" cy="8394700"/>
          </a:xfrm>
          <a:prstGeom prst="rect">
            <a:avLst/>
          </a:prstGeom>
          <a:noFill/>
          <a:ln w="9525">
            <a:noFill/>
            <a:miter lim="800000"/>
            <a:headEnd/>
            <a:tailEnd/>
          </a:ln>
        </p:spPr>
      </p:pic>
      <p:pic>
        <p:nvPicPr>
          <p:cNvPr id="30725" name="Picture 6"/>
          <p:cNvPicPr>
            <a:picLocks noChangeAspect="1" noChangeArrowheads="1"/>
          </p:cNvPicPr>
          <p:nvPr/>
        </p:nvPicPr>
        <p:blipFill>
          <a:blip r:embed="rId4" cstate="print"/>
          <a:srcRect r="52174" b="13559"/>
          <a:stretch>
            <a:fillRect/>
          </a:stretch>
        </p:blipFill>
        <p:spPr bwMode="auto">
          <a:xfrm>
            <a:off x="3371851" y="6388101"/>
            <a:ext cx="7753350" cy="5991226"/>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6F1E8999-94EC-0A4F-BF41-461006A4DDE6}"/>
                  </a:ext>
                </a:extLst>
              </p14:cNvPr>
              <p14:cNvContentPartPr/>
              <p14:nvPr/>
            </p14:nvContentPartPr>
            <p14:xfrm>
              <a:off x="13335840" y="7595640"/>
              <a:ext cx="1114200" cy="1089720"/>
            </p14:xfrm>
          </p:contentPart>
        </mc:Choice>
        <mc:Fallback xmlns="">
          <p:pic>
            <p:nvPicPr>
              <p:cNvPr id="2" name="Ink 1">
                <a:extLst>
                  <a:ext uri="{FF2B5EF4-FFF2-40B4-BE49-F238E27FC236}">
                    <a16:creationId xmlns:a16="http://schemas.microsoft.com/office/drawing/2014/main" id="{6F1E8999-94EC-0A4F-BF41-461006A4DDE6}"/>
                  </a:ext>
                </a:extLst>
              </p:cNvPr>
              <p:cNvPicPr/>
              <p:nvPr/>
            </p:nvPicPr>
            <p:blipFill>
              <a:blip r:embed="rId6"/>
              <a:stretch>
                <a:fillRect/>
              </a:stretch>
            </p:blipFill>
            <p:spPr>
              <a:xfrm>
                <a:off x="13326480" y="7586280"/>
                <a:ext cx="1132920" cy="1108440"/>
              </a:xfrm>
              <a:prstGeom prst="rect">
                <a:avLst/>
              </a:prstGeom>
            </p:spPr>
          </p:pic>
        </mc:Fallback>
      </mc:AlternateContent>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8388</TotalTime>
  <Words>1406</Words>
  <Application>Microsoft Macintosh PowerPoint</Application>
  <PresentationFormat>Custom</PresentationFormat>
  <Paragraphs>118</Paragraphs>
  <Slides>39</Slides>
  <Notes>22</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0" baseType="lpstr">
      <vt:lpstr>Arial</vt:lpstr>
      <vt:lpstr>Calibri</vt:lpstr>
      <vt:lpstr>Helvetica Neue</vt:lpstr>
      <vt:lpstr>Helvetica Neue Light</vt:lpstr>
      <vt:lpstr>Helvetica Neue Medium</vt:lpstr>
      <vt:lpstr>Helvetica Neue Thin</vt:lpstr>
      <vt:lpstr>Söhne</vt:lpstr>
      <vt:lpstr>Times</vt:lpstr>
      <vt:lpstr>Times New Roman</vt:lpstr>
      <vt:lpstr>White</vt:lpstr>
      <vt:lpstr>Image</vt:lpstr>
      <vt:lpstr>Lecture 5</vt:lpstr>
      <vt:lpstr>PowerPoint Presentation</vt:lpstr>
      <vt:lpstr>The goals of segmentation</vt:lpstr>
      <vt:lpstr>The goals of segmentation</vt:lpstr>
      <vt:lpstr>Segmentation as clustering</vt:lpstr>
      <vt:lpstr>Segmentation as clustering</vt:lpstr>
      <vt:lpstr>Segmentation as clustering</vt:lpstr>
      <vt:lpstr>Segmentation as clustering</vt:lpstr>
      <vt:lpstr>Mean shift clustering/segmentation</vt:lpstr>
      <vt:lpstr>Mean shift segmentation results</vt:lpstr>
      <vt:lpstr>More results</vt:lpstr>
      <vt:lpstr>More results</vt:lpstr>
      <vt:lpstr>Example result – Normalized Cut</vt:lpstr>
      <vt:lpstr>Challenge</vt:lpstr>
      <vt:lpstr>Using texture features for segmentation</vt:lpstr>
      <vt:lpstr>Using texture features for segmentation</vt:lpstr>
      <vt:lpstr>Using texture features for segmentation</vt:lpstr>
      <vt:lpstr>Pitfall of texture features</vt:lpstr>
      <vt:lpstr>Example results</vt:lpstr>
      <vt:lpstr>Results: Berkeley Segmentation Engine</vt:lpstr>
      <vt:lpstr>Representations of regions: Active contour and level set</vt:lpstr>
      <vt:lpstr>Top-down segmentation</vt:lpstr>
      <vt:lpstr>Top-down segmentation</vt:lpstr>
      <vt:lpstr>OK!</vt:lpstr>
      <vt:lpstr>PowerPoint Presentation</vt:lpstr>
      <vt:lpstr>PowerPoint Presentation</vt:lpstr>
      <vt:lpstr>PowerPoint Presentation</vt:lpstr>
      <vt:lpstr>PowerPoint Presentation</vt:lpstr>
      <vt:lpstr>Key ideas!</vt:lpstr>
      <vt:lpstr>Unbelievable dataset</vt:lpstr>
      <vt:lpstr>PowerPoint Presentation</vt:lpstr>
      <vt:lpstr>Some background questions</vt:lpstr>
      <vt:lpstr>PowerPoint Presentation</vt:lpstr>
      <vt:lpstr>PowerPoint Presentation</vt:lpstr>
      <vt:lpstr>PowerPoint Presentation</vt:lpstr>
      <vt:lpstr>PowerPoint Presentation</vt:lpstr>
      <vt:lpstr>PowerPoint Presentation</vt:lpstr>
      <vt:lpstr>Demo!</vt:lpstr>
      <vt:lpstr>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dc:title>
  <cp:lastModifiedBy>Pless, Robert Bryan</cp:lastModifiedBy>
  <cp:revision>12</cp:revision>
  <dcterms:modified xsi:type="dcterms:W3CDTF">2025-09-29T19:37:08Z</dcterms:modified>
</cp:coreProperties>
</file>