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70" r:id="rId3"/>
    <p:sldId id="274" r:id="rId4"/>
    <p:sldId id="275" r:id="rId5"/>
    <p:sldId id="276" r:id="rId6"/>
    <p:sldId id="278" r:id="rId7"/>
    <p:sldId id="258" r:id="rId8"/>
    <p:sldId id="263" r:id="rId9"/>
    <p:sldId id="640" r:id="rId10"/>
    <p:sldId id="257" r:id="rId11"/>
    <p:sldId id="641" r:id="rId12"/>
    <p:sldId id="259" r:id="rId13"/>
    <p:sldId id="260" r:id="rId14"/>
    <p:sldId id="261" r:id="rId15"/>
    <p:sldId id="262" r:id="rId16"/>
    <p:sldId id="642" r:id="rId17"/>
    <p:sldId id="264" r:id="rId18"/>
    <p:sldId id="281" r:id="rId19"/>
    <p:sldId id="537" r:id="rId20"/>
    <p:sldId id="526" r:id="rId21"/>
    <p:sldId id="534" r:id="rId22"/>
    <p:sldId id="636" r:id="rId23"/>
    <p:sldId id="522" r:id="rId24"/>
    <p:sldId id="523" r:id="rId25"/>
    <p:sldId id="524" r:id="rId26"/>
    <p:sldId id="525" r:id="rId27"/>
    <p:sldId id="637" r:id="rId28"/>
    <p:sldId id="527" r:id="rId29"/>
    <p:sldId id="528" r:id="rId30"/>
    <p:sldId id="529" r:id="rId31"/>
    <p:sldId id="530" r:id="rId32"/>
    <p:sldId id="531" r:id="rId33"/>
    <p:sldId id="532" r:id="rId34"/>
    <p:sldId id="533" r:id="rId35"/>
    <p:sldId id="638" r:id="rId36"/>
    <p:sldId id="279"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78"/>
    <p:restoredTop sz="94898"/>
  </p:normalViewPr>
  <p:slideViewPr>
    <p:cSldViewPr snapToGrid="0">
      <p:cViewPr varScale="1">
        <p:scale>
          <a:sx n="54" d="100"/>
          <a:sy n="54" d="100"/>
        </p:scale>
        <p:origin x="328"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1143000" y="685800"/>
            <a:ext cx="4572000" cy="3429000"/>
          </a:xfrm>
          <a:prstGeom prst="rect">
            <a:avLst/>
          </a:prstGeom>
        </p:spPr>
        <p:txBody>
          <a:bodyPr/>
          <a:lstStyle/>
          <a:p>
            <a:endParaRPr/>
          </a:p>
        </p:txBody>
      </p:sp>
      <p:sp>
        <p:nvSpPr>
          <p:cNvPr id="233" name="Shape 2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F6441E-819A-3F43-8166-BA569D9A1946}" type="slidenum">
              <a:rPr lang="en-US" smtClean="0"/>
              <a:t>19</a:t>
            </a:fld>
            <a:endParaRPr lang="en-US"/>
          </a:p>
        </p:txBody>
      </p:sp>
    </p:spTree>
    <p:extLst>
      <p:ext uri="{BB962C8B-B14F-4D97-AF65-F5344CB8AC3E}">
        <p14:creationId xmlns:p14="http://schemas.microsoft.com/office/powerpoint/2010/main" val="913942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SAVE ABBY story about digging deeper for next slide</a:t>
            </a:r>
          </a:p>
          <a:p>
            <a:endParaRPr lang="en-US" dirty="0"/>
          </a:p>
        </p:txBody>
      </p:sp>
      <p:sp>
        <p:nvSpPr>
          <p:cNvPr id="4" name="Slide Number Placeholder 3"/>
          <p:cNvSpPr>
            <a:spLocks noGrp="1"/>
          </p:cNvSpPr>
          <p:nvPr>
            <p:ph type="sldNum" sz="quarter" idx="10"/>
          </p:nvPr>
        </p:nvSpPr>
        <p:spPr/>
        <p:txBody>
          <a:bodyPr/>
          <a:lstStyle/>
          <a:p>
            <a:fld id="{DB6A448D-6856-A145-95EF-D5BE5B48298C}" type="slidenum">
              <a:rPr lang="en-US" smtClean="0"/>
              <a:t>21</a:t>
            </a:fld>
            <a:endParaRPr lang="en-US"/>
          </a:p>
        </p:txBody>
      </p:sp>
    </p:spTree>
    <p:extLst>
      <p:ext uri="{BB962C8B-B14F-4D97-AF65-F5344CB8AC3E}">
        <p14:creationId xmlns:p14="http://schemas.microsoft.com/office/powerpoint/2010/main" val="860155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6A448D-6856-A145-95EF-D5BE5B48298C}" type="slidenum">
              <a:rPr lang="en-US" smtClean="0"/>
              <a:t>23</a:t>
            </a:fld>
            <a:endParaRPr lang="en-US"/>
          </a:p>
        </p:txBody>
      </p:sp>
    </p:spTree>
    <p:extLst>
      <p:ext uri="{BB962C8B-B14F-4D97-AF65-F5344CB8AC3E}">
        <p14:creationId xmlns:p14="http://schemas.microsoft.com/office/powerpoint/2010/main" val="190263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College student donated money for</a:t>
            </a:r>
            <a:r>
              <a:rPr lang="en-US" baseline="0" dirty="0"/>
              <a:t> headstone.</a:t>
            </a:r>
            <a:endParaRPr lang="en-US" dirty="0"/>
          </a:p>
        </p:txBody>
      </p:sp>
      <p:sp>
        <p:nvSpPr>
          <p:cNvPr id="4" name="Slide Number Placeholder 3"/>
          <p:cNvSpPr>
            <a:spLocks noGrp="1"/>
          </p:cNvSpPr>
          <p:nvPr>
            <p:ph type="sldNum" sz="quarter" idx="10"/>
          </p:nvPr>
        </p:nvSpPr>
        <p:spPr/>
        <p:txBody>
          <a:bodyPr/>
          <a:lstStyle/>
          <a:p>
            <a:fld id="{DB6A448D-6856-A145-95EF-D5BE5B48298C}" type="slidenum">
              <a:rPr lang="en-US" smtClean="0"/>
              <a:t>24</a:t>
            </a:fld>
            <a:endParaRPr lang="en-US"/>
          </a:p>
        </p:txBody>
      </p:sp>
    </p:spTree>
    <p:extLst>
      <p:ext uri="{BB962C8B-B14F-4D97-AF65-F5344CB8AC3E}">
        <p14:creationId xmlns:p14="http://schemas.microsoft.com/office/powerpoint/2010/main" val="4195725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This region of possible locations was generated by running the geometric optimization 1000 times, allowing the error associated with each point to vary slightly in magnitude and direction each time.</a:t>
            </a:r>
          </a:p>
          <a:p>
            <a:endParaRPr lang="en-US" dirty="0"/>
          </a:p>
        </p:txBody>
      </p:sp>
      <p:sp>
        <p:nvSpPr>
          <p:cNvPr id="4" name="Slide Number Placeholder 3"/>
          <p:cNvSpPr>
            <a:spLocks noGrp="1"/>
          </p:cNvSpPr>
          <p:nvPr>
            <p:ph type="sldNum" sz="quarter" idx="10"/>
          </p:nvPr>
        </p:nvSpPr>
        <p:spPr/>
        <p:txBody>
          <a:bodyPr/>
          <a:lstStyle/>
          <a:p>
            <a:fld id="{DB6A448D-6856-A145-95EF-D5BE5B48298C}" type="slidenum">
              <a:rPr lang="en-US" smtClean="0"/>
              <a:t>34</a:t>
            </a:fld>
            <a:endParaRPr lang="en-US"/>
          </a:p>
        </p:txBody>
      </p:sp>
    </p:spTree>
    <p:extLst>
      <p:ext uri="{BB962C8B-B14F-4D97-AF65-F5344CB8AC3E}">
        <p14:creationId xmlns:p14="http://schemas.microsoft.com/office/powerpoint/2010/main" val="320991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64931" eaLnBrk="0" fontAlgn="base" hangingPunct="0">
              <a:spcBef>
                <a:spcPct val="30000"/>
              </a:spcBef>
              <a:spcAft>
                <a:spcPct val="0"/>
              </a:spcAft>
              <a:defRPr/>
            </a:pPr>
            <a:r>
              <a:rPr lang="en-US" sz="800" dirty="0">
                <a:solidFill>
                  <a:prstClr val="black"/>
                </a:solidFill>
                <a:latin typeface="Calibri"/>
                <a:ea typeface="ＭＳ Ｐゴシック" charset="0"/>
              </a:rPr>
              <a:t>Our mean point was within 8” of the mean point of the grave.</a:t>
            </a:r>
          </a:p>
          <a:p>
            <a:endParaRPr lang="en-US" dirty="0"/>
          </a:p>
        </p:txBody>
      </p:sp>
      <p:sp>
        <p:nvSpPr>
          <p:cNvPr id="4" name="Slide Number Placeholder 3"/>
          <p:cNvSpPr>
            <a:spLocks noGrp="1"/>
          </p:cNvSpPr>
          <p:nvPr>
            <p:ph type="sldNum" sz="quarter" idx="10"/>
          </p:nvPr>
        </p:nvSpPr>
        <p:spPr/>
        <p:txBody>
          <a:bodyPr/>
          <a:lstStyle/>
          <a:p>
            <a:fld id="{61615CA2-2250-3840-BA10-31F48B7F091D}" type="slidenum">
              <a:rPr lang="en-US" smtClean="0"/>
              <a:pPr/>
              <a:t>35</a:t>
            </a:fld>
            <a:endParaRPr lang="en-US"/>
          </a:p>
        </p:txBody>
      </p:sp>
    </p:spTree>
    <p:extLst>
      <p:ext uri="{BB962C8B-B14F-4D97-AF65-F5344CB8AC3E}">
        <p14:creationId xmlns:p14="http://schemas.microsoft.com/office/powerpoint/2010/main" val="2882379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371600" y="3507329"/>
            <a:ext cx="20828000" cy="1787541"/>
          </a:xfrm>
          <a:prstGeom prst="rect">
            <a:avLst/>
          </a:prstGeom>
        </p:spPr>
        <p:txBody>
          <a:bodyPr anchor="b"/>
          <a:lstStyle>
            <a:lvl1pPr>
              <a:defRPr>
                <a:latin typeface="Helvetica Neue Medium"/>
                <a:ea typeface="Helvetica Neue Medium"/>
                <a:cs typeface="Helvetica Neue Medium"/>
                <a:sym typeface="Helvetica Neue Medium"/>
              </a:defRPr>
            </a:lvl1pPr>
          </a:lstStyle>
          <a:p>
            <a:r>
              <a:t>Title Text</a:t>
            </a:r>
          </a:p>
        </p:txBody>
      </p:sp>
      <p:sp>
        <p:nvSpPr>
          <p:cNvPr id="13" name="Section title"/>
          <p:cNvSpPr txBox="1">
            <a:spLocks noGrp="1"/>
          </p:cNvSpPr>
          <p:nvPr>
            <p:ph type="body" sz="quarter" idx="21"/>
          </p:nvPr>
        </p:nvSpPr>
        <p:spPr>
          <a:xfrm>
            <a:off x="3564280" y="5275205"/>
            <a:ext cx="9378364" cy="1787541"/>
          </a:xfrm>
          <a:prstGeom prst="rect">
            <a:avLst/>
          </a:prstGeom>
        </p:spPr>
        <p:txBody>
          <a:bodyPr>
            <a:noAutofit/>
          </a:bodyPr>
          <a:lstStyle>
            <a:lvl1pPr marL="0" indent="0">
              <a:spcBef>
                <a:spcPts val="0"/>
              </a:spcBef>
              <a:buSzTx/>
              <a:buNone/>
              <a:defRPr sz="10000"/>
            </a:lvl1pPr>
          </a:lstStyle>
          <a:p>
            <a:r>
              <a:t>Section title </a:t>
            </a:r>
          </a:p>
        </p:txBody>
      </p:sp>
      <p:sp>
        <p:nvSpPr>
          <p:cNvPr id="14" name="Rectangle"/>
          <p:cNvSpPr/>
          <p:nvPr/>
        </p:nvSpPr>
        <p:spPr>
          <a:xfrm>
            <a:off x="-166217" y="12518712"/>
            <a:ext cx="24716434" cy="1270001"/>
          </a:xfrm>
          <a:prstGeom prst="rect">
            <a:avLst/>
          </a:prstGeom>
          <a:solidFill>
            <a:srgbClr val="FFFFFF"/>
          </a:solidFill>
          <a:ln w="12700">
            <a:solidFill>
              <a:srgbClr val="000000"/>
            </a:solidFill>
            <a:miter lim="400000"/>
          </a:ln>
        </p:spPr>
        <p:txBody>
          <a:bodyPr lIns="0" tIns="0" rIns="0" bIns="0" anchor="ctr"/>
          <a:lstStyle/>
          <a:p>
            <a:pPr>
              <a:defRPr sz="3200" b="0">
                <a:solidFill>
                  <a:srgbClr val="FFFFFF"/>
                </a:solidFill>
              </a:defRPr>
            </a:pPr>
            <a:endParaRPr/>
          </a:p>
        </p:txBody>
      </p:sp>
      <p:sp>
        <p:nvSpPr>
          <p:cNvPr id="17" name="6.8300/6.8301 Advances in Computer Vision"/>
          <p:cNvSpPr txBox="1"/>
          <p:nvPr/>
        </p:nvSpPr>
        <p:spPr>
          <a:xfrm>
            <a:off x="-166217" y="12883687"/>
            <a:ext cx="5862182" cy="8013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457200">
              <a:lnSpc>
                <a:spcPts val="6600"/>
              </a:lnSpc>
              <a:spcBef>
                <a:spcPts val="1600"/>
              </a:spcBef>
              <a:defRPr sz="3200">
                <a:solidFill>
                  <a:srgbClr val="A21F34"/>
                </a:solidFill>
              </a:defRPr>
            </a:lvl1pPr>
          </a:lstStyle>
          <a:p>
            <a:r>
              <a:rPr lang="en-US" dirty="0"/>
              <a:t>Computer Vision, Spring 2024</a:t>
            </a:r>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689100" y="355600"/>
            <a:ext cx="21005800" cy="2286000"/>
          </a:xfrm>
          <a:prstGeom prst="rect">
            <a:avLst/>
          </a:prstGeom>
        </p:spPr>
        <p:txBody>
          <a:bodyPr/>
          <a:lstStyle>
            <a:lvl1pPr algn="ctr">
              <a:defRPr>
                <a:latin typeface="Helvetica Neue Light"/>
                <a:ea typeface="Helvetica Neue Light"/>
                <a:cs typeface="Helvetica Neue Light"/>
                <a:sym typeface="Helvetica Neue Light"/>
              </a:defRPr>
            </a:lvl1pPr>
          </a:lstStyle>
          <a:p>
            <a:r>
              <a:t>Title Text</a:t>
            </a:r>
          </a:p>
        </p:txBody>
      </p:sp>
      <p:sp>
        <p:nvSpPr>
          <p:cNvPr id="135"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3962400" y="180976"/>
            <a:ext cx="16459200" cy="3016251"/>
          </a:xfrm>
          <a:prstGeom prst="rect">
            <a:avLst/>
          </a:prstGeom>
        </p:spPr>
        <p:txBody>
          <a:bodyPr lIns="101600" tIns="101600" rIns="101600" bIns="101600"/>
          <a:lstStyle>
            <a:lvl1pPr indent="39687" algn="ctr" defTabSz="1828800">
              <a:defRPr sz="7200">
                <a:latin typeface="Times New Roman"/>
                <a:ea typeface="Times New Roman"/>
                <a:cs typeface="Times New Roman"/>
                <a:sym typeface="Times New Roman"/>
              </a:defRPr>
            </a:lvl1pPr>
          </a:lstStyle>
          <a:p>
            <a:r>
              <a:t>Title Text</a:t>
            </a:r>
          </a:p>
        </p:txBody>
      </p:sp>
      <p:sp>
        <p:nvSpPr>
          <p:cNvPr id="144" name="Body Level One…"/>
          <p:cNvSpPr txBox="1">
            <a:spLocks noGrp="1"/>
          </p:cNvSpPr>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400"/>
              </a:spcBef>
              <a:buSzPct val="100000"/>
              <a:defRPr sz="6400">
                <a:latin typeface="Times New Roman"/>
                <a:ea typeface="Times New Roman"/>
                <a:cs typeface="Times New Roman"/>
                <a:sym typeface="Times New Roman"/>
              </a:defRPr>
            </a:lvl1pPr>
            <a:lvl2pPr marL="1150937" indent="-654050" defTabSz="1828800">
              <a:spcBef>
                <a:spcPts val="1400"/>
              </a:spcBef>
              <a:buSzPct val="100000"/>
              <a:defRPr sz="6400">
                <a:latin typeface="Times New Roman"/>
                <a:ea typeface="Times New Roman"/>
                <a:cs typeface="Times New Roman"/>
                <a:sym typeface="Times New Roman"/>
              </a:defRPr>
            </a:lvl2pPr>
            <a:lvl3pPr marL="1563687" indent="-609600" defTabSz="1828800">
              <a:spcBef>
                <a:spcPts val="1400"/>
              </a:spcBef>
              <a:buSzPct val="100000"/>
              <a:defRPr sz="6400">
                <a:latin typeface="Times New Roman"/>
                <a:ea typeface="Times New Roman"/>
                <a:cs typeface="Times New Roman"/>
                <a:sym typeface="Times New Roman"/>
              </a:defRPr>
            </a:lvl3pPr>
            <a:lvl4pPr marL="2144712" indent="-733425" defTabSz="1828800">
              <a:spcBef>
                <a:spcPts val="1400"/>
              </a:spcBef>
              <a:buSzPct val="100000"/>
              <a:defRPr sz="6400">
                <a:latin typeface="Times New Roman"/>
                <a:ea typeface="Times New Roman"/>
                <a:cs typeface="Times New Roman"/>
                <a:sym typeface="Times New Roman"/>
              </a:defRPr>
            </a:lvl4pPr>
            <a:lvl5pPr marL="2601913" indent="-733426" defTabSz="1828800">
              <a:spcBef>
                <a:spcPts val="1400"/>
              </a:spcBef>
              <a:buSzPct val="100000"/>
              <a:defRPr sz="6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7980696" y="12490450"/>
            <a:ext cx="611436" cy="597967"/>
          </a:xfrm>
          <a:prstGeom prst="rect">
            <a:avLst/>
          </a:prstGeom>
        </p:spPr>
        <p:txBody>
          <a:bodyPr lIns="101600" tIns="101600" rIns="101600" bIns="101600"/>
          <a:lstStyle>
            <a:lvl1pPr defTabSz="1168400">
              <a:defRPr sz="2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1220406" y="549176"/>
            <a:ext cx="21943220" cy="2286001"/>
          </a:xfrm>
          <a:prstGeom prst="rect">
            <a:avLst/>
          </a:prstGeom>
        </p:spPr>
        <p:txBody>
          <a:bodyPr lIns="108243" tIns="108243" rIns="108243" bIns="108243"/>
          <a:lstStyle>
            <a:lvl1pPr algn="ctr" defTabSz="1524000">
              <a:defRPr sz="10000">
                <a:latin typeface="Arial"/>
                <a:ea typeface="Arial"/>
                <a:cs typeface="Arial"/>
                <a:sym typeface="Arial"/>
              </a:defRPr>
            </a:lvl1pPr>
          </a:lstStyle>
          <a:p>
            <a:r>
              <a:t>Title Text</a:t>
            </a:r>
          </a:p>
        </p:txBody>
      </p:sp>
      <p:sp>
        <p:nvSpPr>
          <p:cNvPr id="153" name="Body Level One…"/>
          <p:cNvSpPr txBox="1">
            <a:spLocks noGrp="1"/>
          </p:cNvSpPr>
          <p:nvPr>
            <p:ph type="body" idx="1"/>
          </p:nvPr>
        </p:nvSpPr>
        <p:spPr>
          <a:xfrm>
            <a:off x="1220406" y="3201323"/>
            <a:ext cx="21943220" cy="9050240"/>
          </a:xfrm>
          <a:prstGeom prst="rect">
            <a:avLst/>
          </a:prstGeom>
        </p:spPr>
        <p:txBody>
          <a:bodyPr lIns="108243" tIns="108243" rIns="108243" bIns="108243" anchor="t"/>
          <a:lstStyle>
            <a:lvl1pPr marL="757433" indent="-757433" defTabSz="1524000">
              <a:spcBef>
                <a:spcPts val="1800"/>
              </a:spcBef>
              <a:buSzPct val="100000"/>
              <a:defRPr sz="7200">
                <a:latin typeface="Arial"/>
                <a:ea typeface="Arial"/>
                <a:cs typeface="Arial"/>
                <a:sym typeface="Arial"/>
              </a:defRPr>
            </a:lvl1pPr>
            <a:lvl2pPr marL="1373042" indent="-722541" defTabSz="1524000">
              <a:spcBef>
                <a:spcPts val="1800"/>
              </a:spcBef>
              <a:buSzPct val="100000"/>
              <a:buChar char="–"/>
              <a:defRPr sz="7200">
                <a:latin typeface="Arial"/>
                <a:ea typeface="Arial"/>
                <a:cs typeface="Arial"/>
                <a:sym typeface="Arial"/>
              </a:defRPr>
            </a:lvl2pPr>
            <a:lvl3pPr marL="1978107" indent="-678682" defTabSz="1524000">
              <a:spcBef>
                <a:spcPts val="1800"/>
              </a:spcBef>
              <a:buSzPct val="100000"/>
              <a:defRPr sz="7200">
                <a:latin typeface="Arial"/>
                <a:ea typeface="Arial"/>
                <a:cs typeface="Arial"/>
                <a:sym typeface="Arial"/>
              </a:defRPr>
            </a:lvl3pPr>
            <a:lvl4pPr marL="2774042" indent="-824114" defTabSz="1524000">
              <a:spcBef>
                <a:spcPts val="1800"/>
              </a:spcBef>
              <a:buSzPct val="100000"/>
              <a:buChar char="–"/>
              <a:defRPr sz="7200">
                <a:latin typeface="Arial"/>
                <a:ea typeface="Arial"/>
                <a:cs typeface="Arial"/>
                <a:sym typeface="Arial"/>
              </a:defRPr>
            </a:lvl4pPr>
            <a:lvl5pPr marL="3422963" indent="-824114" defTabSz="1524000">
              <a:spcBef>
                <a:spcPts val="1800"/>
              </a:spcBef>
              <a:buSzPct val="100000"/>
              <a:buChar char="»"/>
              <a:defRPr sz="7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2510642" y="12490400"/>
            <a:ext cx="652976" cy="635823"/>
          </a:xfrm>
          <a:prstGeom prst="rect">
            <a:avLst/>
          </a:prstGeom>
        </p:spPr>
        <p:txBody>
          <a:bodyPr lIns="108243" tIns="108243" rIns="108243" bIns="108243"/>
          <a:lstStyle>
            <a:lvl1pPr algn="r" defTabSz="2172273">
              <a:defRPr sz="30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6673453" y="3442394"/>
            <a:ext cx="11037095" cy="3482579"/>
          </a:xfrm>
          <a:prstGeom prst="rect">
            <a:avLst/>
          </a:prstGeom>
        </p:spPr>
        <p:txBody>
          <a:bodyPr lIns="53578" tIns="53578" rIns="53578" bIns="53578" anchor="b"/>
          <a:lstStyle>
            <a:lvl1pPr algn="ctr" defTabSz="821531">
              <a:defRPr sz="10800">
                <a:latin typeface="Helvetica Neue Medium"/>
                <a:ea typeface="Helvetica Neue Medium"/>
                <a:cs typeface="Helvetica Neue Medium"/>
                <a:sym typeface="Helvetica Neue Medium"/>
              </a:defRPr>
            </a:lvl1pPr>
          </a:lstStyle>
          <a:p>
            <a:r>
              <a:t>Title Text</a:t>
            </a:r>
          </a:p>
        </p:txBody>
      </p:sp>
      <p:sp>
        <p:nvSpPr>
          <p:cNvPr id="171" name="Body Level One…"/>
          <p:cNvSpPr txBox="1">
            <a:spLocks noGrp="1"/>
          </p:cNvSpPr>
          <p:nvPr>
            <p:ph type="body" sz="quarter" idx="1"/>
          </p:nvPr>
        </p:nvSpPr>
        <p:spPr>
          <a:xfrm>
            <a:off x="6673453" y="7032128"/>
            <a:ext cx="11037095" cy="1192115"/>
          </a:xfrm>
          <a:prstGeom prst="rect">
            <a:avLst/>
          </a:prstGeom>
        </p:spPr>
        <p:txBody>
          <a:bodyPr lIns="53578" tIns="53578" rIns="53578" bIns="53578" anchor="t"/>
          <a:lstStyle>
            <a:lvl1pPr marL="0" indent="0" algn="ctr" defTabSz="821531">
              <a:spcBef>
                <a:spcPts val="0"/>
              </a:spcBef>
              <a:buSzTx/>
              <a:buNone/>
              <a:defRPr sz="5000"/>
            </a:lvl1pPr>
            <a:lvl2pPr marL="0" indent="0" algn="ctr" defTabSz="821531">
              <a:spcBef>
                <a:spcPts val="0"/>
              </a:spcBef>
              <a:buSzTx/>
              <a:buNone/>
              <a:defRPr sz="5000"/>
            </a:lvl2pPr>
            <a:lvl3pPr marL="0" indent="0" algn="ctr" defTabSz="821531">
              <a:spcBef>
                <a:spcPts val="0"/>
              </a:spcBef>
              <a:buSzTx/>
              <a:buNone/>
              <a:defRPr sz="5000"/>
            </a:lvl3pPr>
            <a:lvl4pPr marL="0" indent="0" algn="ctr" defTabSz="821531">
              <a:spcBef>
                <a:spcPts val="0"/>
              </a:spcBef>
              <a:buSzTx/>
              <a:buNone/>
              <a:defRPr sz="5000"/>
            </a:lvl4pPr>
            <a:lvl5pPr marL="0" indent="0" algn="ctr" defTabSz="821531">
              <a:spcBef>
                <a:spcPts val="0"/>
              </a:spcBef>
              <a:buSzTx/>
              <a:buNone/>
              <a:defRPr sz="5000"/>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12001398" y="11519296"/>
            <a:ext cx="374060" cy="379927"/>
          </a:xfrm>
          <a:prstGeom prst="rect">
            <a:avLst/>
          </a:prstGeom>
        </p:spPr>
        <p:txBody>
          <a:bodyPr lIns="53578" tIns="53578" rIns="53578" bIns="53578"/>
          <a:lstStyle>
            <a:lvl1pPr defTabSz="821531">
              <a:defRPr sz="18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3048000" y="0"/>
            <a:ext cx="18288000" cy="1828800"/>
          </a:xfrm>
          <a:prstGeom prst="rect">
            <a:avLst/>
          </a:prstGeom>
        </p:spPr>
        <p:txBody>
          <a:bodyPr lIns="76200" tIns="76200" rIns="76200" bIns="76200">
            <a:noAutofit/>
          </a:bodyPr>
          <a:lstStyle>
            <a:lvl1pPr algn="ctr" defTabSz="1828800">
              <a:defRPr sz="8800">
                <a:uFill>
                  <a:solidFill>
                    <a:srgbClr val="000000"/>
                  </a:solidFill>
                </a:uFill>
                <a:latin typeface="Arial"/>
                <a:ea typeface="Arial"/>
                <a:cs typeface="Arial"/>
                <a:sym typeface="Arial"/>
              </a:defRPr>
            </a:lvl1pPr>
          </a:lstStyle>
          <a:p>
            <a:r>
              <a:t>Title Text</a:t>
            </a:r>
          </a:p>
        </p:txBody>
      </p:sp>
      <p:sp>
        <p:nvSpPr>
          <p:cNvPr id="180" name="Body Level One…"/>
          <p:cNvSpPr txBox="1">
            <a:spLocks noGrp="1"/>
          </p:cNvSpPr>
          <p:nvPr>
            <p:ph type="body" idx="1"/>
          </p:nvPr>
        </p:nvSpPr>
        <p:spPr>
          <a:xfrm>
            <a:off x="3962400" y="3200399"/>
            <a:ext cx="16459200" cy="10515602"/>
          </a:xfrm>
          <a:prstGeom prst="rect">
            <a:avLst/>
          </a:prstGeom>
        </p:spPr>
        <p:txBody>
          <a:bodyPr lIns="76200" tIns="76200" rIns="76200" bIns="76200" anchor="t">
            <a:noAutofit/>
          </a:bodyPr>
          <a:lstStyle>
            <a:lvl1pPr marL="685800" indent="-685800" defTabSz="1828800">
              <a:spcBef>
                <a:spcPts val="1500"/>
              </a:spcBef>
              <a:buClr>
                <a:srgbClr val="000000"/>
              </a:buClr>
              <a:buSzPct val="100000"/>
              <a:defRPr sz="6400">
                <a:uFill>
                  <a:solidFill>
                    <a:srgbClr val="000000"/>
                  </a:solidFill>
                </a:uFill>
                <a:latin typeface="Arial"/>
                <a:ea typeface="Arial"/>
                <a:cs typeface="Arial"/>
                <a:sym typeface="Arial"/>
              </a:defRPr>
            </a:lvl1pPr>
            <a:lvl2pPr marL="1028700" indent="-571500" defTabSz="1828800">
              <a:spcBef>
                <a:spcPts val="1300"/>
              </a:spcBef>
              <a:buClr>
                <a:srgbClr val="000000"/>
              </a:buClr>
              <a:buSzPct val="100000"/>
              <a:buChar char="–"/>
              <a:defRPr sz="5600">
                <a:uFill>
                  <a:solidFill>
                    <a:srgbClr val="000000"/>
                  </a:solidFill>
                </a:uFill>
                <a:latin typeface="Arial"/>
                <a:ea typeface="Arial"/>
                <a:cs typeface="Arial"/>
                <a:sym typeface="Arial"/>
              </a:defRPr>
            </a:lvl2pPr>
            <a:lvl3pPr marL="1371600" indent="-457200" defTabSz="1828800">
              <a:spcBef>
                <a:spcPts val="1100"/>
              </a:spcBef>
              <a:buClr>
                <a:srgbClr val="000000"/>
              </a:buClr>
              <a:buSzPct val="100000"/>
              <a:defRPr sz="4800">
                <a:uFill>
                  <a:solidFill>
                    <a:srgbClr val="000000"/>
                  </a:solidFill>
                </a:uFill>
                <a:latin typeface="Arial"/>
                <a:ea typeface="Arial"/>
                <a:cs typeface="Arial"/>
                <a:sym typeface="Arial"/>
              </a:defRPr>
            </a:lvl3pPr>
            <a:lvl4pPr marL="1828800" indent="-457200" defTabSz="1828800">
              <a:spcBef>
                <a:spcPts val="900"/>
              </a:spcBef>
              <a:buClr>
                <a:srgbClr val="000000"/>
              </a:buClr>
              <a:buSzPct val="100000"/>
              <a:buChar char="–"/>
              <a:defRPr sz="4000">
                <a:uFill>
                  <a:solidFill>
                    <a:srgbClr val="000000"/>
                  </a:solidFill>
                </a:uFill>
                <a:latin typeface="Arial"/>
                <a:ea typeface="Arial"/>
                <a:cs typeface="Arial"/>
                <a:sym typeface="Arial"/>
              </a:defRPr>
            </a:lvl4pPr>
            <a:lvl5pPr marL="2286000" indent="-457200" defTabSz="1828800">
              <a:spcBef>
                <a:spcPts val="900"/>
              </a:spcBef>
              <a:buClr>
                <a:srgbClr val="000000"/>
              </a:buClr>
              <a:buSzPct val="100000"/>
              <a:buChar char="»"/>
              <a:defRPr sz="40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19860964" y="12895783"/>
            <a:ext cx="560636" cy="547167"/>
          </a:xfrm>
          <a:prstGeom prst="rect">
            <a:avLst/>
          </a:prstGeom>
          <a:ln>
            <a:round/>
          </a:ln>
        </p:spPr>
        <p:txBody>
          <a:bodyPr lIns="76200" tIns="76200" rIns="76200" bIns="76200" anchor="b"/>
          <a:lstStyle>
            <a:lvl1pPr algn="r" defTabSz="914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88" name="Rectangle"/>
          <p:cNvSpPr/>
          <p:nvPr/>
        </p:nvSpPr>
        <p:spPr>
          <a:xfrm>
            <a:off x="2923337" y="11103534"/>
            <a:ext cx="18537327" cy="952501"/>
          </a:xfrm>
          <a:prstGeom prst="rect">
            <a:avLst/>
          </a:prstGeom>
          <a:solidFill>
            <a:srgbClr val="FFFFFF"/>
          </a:solidFill>
          <a:ln w="3175">
            <a:solidFill>
              <a:srgbClr val="000000"/>
            </a:solidFill>
            <a:miter lim="400000"/>
          </a:ln>
        </p:spPr>
        <p:txBody>
          <a:bodyPr lIns="0" tIns="0" rIns="0" bIns="0" anchor="ctr"/>
          <a:lstStyle/>
          <a:p>
            <a:pPr>
              <a:defRPr sz="3200" b="0">
                <a:solidFill>
                  <a:srgbClr val="FFFFFF"/>
                </a:solidFill>
              </a:defRPr>
            </a:pPr>
            <a:endParaRPr/>
          </a:p>
        </p:txBody>
      </p:sp>
      <p:pic>
        <p:nvPicPr>
          <p:cNvPr id="189" name="ADE_val_00000807_seg.png" descr="ADE_val_00000807_seg.png"/>
          <p:cNvPicPr>
            <a:picLocks noChangeAspect="1"/>
          </p:cNvPicPr>
          <p:nvPr/>
        </p:nvPicPr>
        <p:blipFill>
          <a:blip r:embed="rId2"/>
          <a:srcRect t="15623" b="16323"/>
          <a:stretch>
            <a:fillRect/>
          </a:stretch>
        </p:blipFill>
        <p:spPr>
          <a:xfrm>
            <a:off x="2980598" y="1680976"/>
            <a:ext cx="18422779" cy="9403053"/>
          </a:xfrm>
          <a:prstGeom prst="rect">
            <a:avLst/>
          </a:prstGeom>
          <a:ln w="12700">
            <a:miter lim="400000"/>
          </a:ln>
        </p:spPr>
      </p:pic>
      <p:sp>
        <p:nvSpPr>
          <p:cNvPr id="190" name="Title Text"/>
          <p:cNvSpPr txBox="1">
            <a:spLocks noGrp="1"/>
          </p:cNvSpPr>
          <p:nvPr>
            <p:ph type="title"/>
          </p:nvPr>
        </p:nvSpPr>
        <p:spPr>
          <a:xfrm>
            <a:off x="4076700" y="4344996"/>
            <a:ext cx="15621000" cy="1340657"/>
          </a:xfrm>
          <a:prstGeom prst="rect">
            <a:avLst/>
          </a:prstGeom>
        </p:spPr>
        <p:txBody>
          <a:bodyPr lIns="38100" tIns="38100" rIns="38100" bIns="38100" anchor="b"/>
          <a:lstStyle>
            <a:lvl1pPr>
              <a:defRPr>
                <a:latin typeface="Helvetica Neue Medium"/>
                <a:ea typeface="Helvetica Neue Medium"/>
                <a:cs typeface="Helvetica Neue Medium"/>
                <a:sym typeface="Helvetica Neue Medium"/>
              </a:defRPr>
            </a:lvl1pPr>
          </a:lstStyle>
          <a:p>
            <a:r>
              <a:t>Title Text</a:t>
            </a:r>
          </a:p>
        </p:txBody>
      </p:sp>
      <p:sp>
        <p:nvSpPr>
          <p:cNvPr id="191" name="Section title"/>
          <p:cNvSpPr txBox="1">
            <a:spLocks noGrp="1"/>
          </p:cNvSpPr>
          <p:nvPr>
            <p:ph type="body" sz="quarter" idx="21"/>
          </p:nvPr>
        </p:nvSpPr>
        <p:spPr>
          <a:xfrm>
            <a:off x="5721210" y="5670903"/>
            <a:ext cx="7033773" cy="1340657"/>
          </a:xfrm>
          <a:prstGeom prst="rect">
            <a:avLst/>
          </a:prstGeom>
        </p:spPr>
        <p:txBody>
          <a:bodyPr lIns="38100" tIns="38100" rIns="38100" bIns="38100">
            <a:noAutofit/>
          </a:bodyPr>
          <a:lstStyle>
            <a:lvl1pPr marL="0" indent="0">
              <a:spcBef>
                <a:spcPts val="0"/>
              </a:spcBef>
              <a:buSzTx/>
              <a:buNone/>
              <a:defRPr sz="10000"/>
            </a:lvl1pPr>
          </a:lstStyle>
          <a:p>
            <a:r>
              <a:t>Section title </a:t>
            </a:r>
          </a:p>
        </p:txBody>
      </p:sp>
      <p:sp>
        <p:nvSpPr>
          <p:cNvPr id="192" name="6.8300/6.8301 Advances in Computer Vision"/>
          <p:cNvSpPr txBox="1"/>
          <p:nvPr/>
        </p:nvSpPr>
        <p:spPr>
          <a:xfrm>
            <a:off x="10408267" y="11106046"/>
            <a:ext cx="8527390" cy="559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457200">
              <a:lnSpc>
                <a:spcPts val="6600"/>
              </a:lnSpc>
              <a:spcBef>
                <a:spcPts val="1600"/>
              </a:spcBef>
              <a:defRPr sz="3200">
                <a:solidFill>
                  <a:srgbClr val="A21F34"/>
                </a:solidFill>
              </a:defRPr>
            </a:lvl1pPr>
          </a:lstStyle>
          <a:p>
            <a:r>
              <a:t>6.8300/6.8301 Advances in Computer Vision</a:t>
            </a:r>
          </a:p>
        </p:txBody>
      </p:sp>
      <p:sp>
        <p:nvSpPr>
          <p:cNvPr id="193" name="Spring 2023"/>
          <p:cNvSpPr txBox="1"/>
          <p:nvPr/>
        </p:nvSpPr>
        <p:spPr>
          <a:xfrm>
            <a:off x="19298854" y="11152962"/>
            <a:ext cx="2019098" cy="498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457200">
              <a:lnSpc>
                <a:spcPts val="4700"/>
              </a:lnSpc>
              <a:defRPr sz="2800" b="0"/>
            </a:lvl1pPr>
          </a:lstStyle>
          <a:p>
            <a:r>
              <a:t>Spring 2023</a:t>
            </a:r>
          </a:p>
        </p:txBody>
      </p:sp>
      <p:sp>
        <p:nvSpPr>
          <p:cNvPr id="194" name="Vincent Sitzmann, Mina Konaković Luković, Bill Freeman"/>
          <p:cNvSpPr txBox="1"/>
          <p:nvPr/>
        </p:nvSpPr>
        <p:spPr>
          <a:xfrm>
            <a:off x="10431360" y="11612220"/>
            <a:ext cx="8312100" cy="435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l" defTabSz="457200">
              <a:lnSpc>
                <a:spcPts val="5600"/>
              </a:lnSpc>
              <a:spcBef>
                <a:spcPts val="1600"/>
              </a:spcBef>
              <a:defRPr sz="2400"/>
            </a:lvl1pPr>
          </a:lstStyle>
          <a:p>
            <a:r>
              <a:t>Vincent Sitzmann, Mina Konaković Luković, Bill Freeman</a:t>
            </a:r>
          </a:p>
        </p:txBody>
      </p:sp>
      <p:pic>
        <p:nvPicPr>
          <p:cNvPr id="195" name="mit_pe_horiz_large_alpha.png" descr="mit_pe_horiz_large_alpha.png"/>
          <p:cNvPicPr>
            <a:picLocks noChangeAspect="1"/>
          </p:cNvPicPr>
          <p:nvPr/>
        </p:nvPicPr>
        <p:blipFill>
          <a:blip r:embed="rId3"/>
          <a:srcRect r="76207"/>
          <a:stretch>
            <a:fillRect/>
          </a:stretch>
        </p:blipFill>
        <p:spPr>
          <a:xfrm>
            <a:off x="3162300" y="11076389"/>
            <a:ext cx="1219716" cy="1025307"/>
          </a:xfrm>
          <a:prstGeom prst="rect">
            <a:avLst/>
          </a:prstGeom>
          <a:ln w="12700">
            <a:miter lim="400000"/>
          </a:ln>
        </p:spPr>
      </p:pic>
      <p:pic>
        <p:nvPicPr>
          <p:cNvPr id="196" name="Picture 6" descr="Picture 6"/>
          <p:cNvPicPr>
            <a:picLocks noChangeAspect="1"/>
          </p:cNvPicPr>
          <p:nvPr/>
        </p:nvPicPr>
        <p:blipFill>
          <a:blip r:embed="rId4"/>
          <a:srcRect r="85120"/>
          <a:stretch>
            <a:fillRect/>
          </a:stretch>
        </p:blipFill>
        <p:spPr>
          <a:xfrm>
            <a:off x="4469865" y="11140832"/>
            <a:ext cx="1018192" cy="839392"/>
          </a:xfrm>
          <a:prstGeom prst="rect">
            <a:avLst/>
          </a:prstGeom>
          <a:ln w="12700">
            <a:miter lim="400000"/>
          </a:ln>
        </p:spPr>
      </p:pic>
      <p:sp>
        <p:nvSpPr>
          <p:cNvPr id="197" name="Slide Number"/>
          <p:cNvSpPr txBox="1">
            <a:spLocks noGrp="1"/>
          </p:cNvSpPr>
          <p:nvPr>
            <p:ph type="sldNum" sz="quarter" idx="2"/>
          </p:nvPr>
        </p:nvSpPr>
        <p:spPr>
          <a:xfrm>
            <a:off x="11973318" y="11525250"/>
            <a:ext cx="427839" cy="435659"/>
          </a:xfrm>
          <a:prstGeom prst="rect">
            <a:avLst/>
          </a:prstGeom>
        </p:spPr>
        <p:txBody>
          <a:bodyPr lIns="38100" tIns="38100" rIns="38100" bIns="38100"/>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12" name="Title Text"/>
          <p:cNvSpPr txBox="1">
            <a:spLocks noGrp="1"/>
          </p:cNvSpPr>
          <p:nvPr>
            <p:ph type="title"/>
          </p:nvPr>
        </p:nvSpPr>
        <p:spPr>
          <a:prstGeom prst="rect">
            <a:avLst/>
          </a:prstGeom>
        </p:spPr>
        <p:txBody>
          <a:bodyPr/>
          <a:lstStyle/>
          <a:p>
            <a:r>
              <a:t>Title Text</a:t>
            </a:r>
          </a:p>
        </p:txBody>
      </p:sp>
      <p:sp>
        <p:nvSpPr>
          <p:cNvPr id="213" name="Rectangle"/>
          <p:cNvSpPr/>
          <p:nvPr/>
        </p:nvSpPr>
        <p:spPr>
          <a:xfrm>
            <a:off x="-108931" y="12518712"/>
            <a:ext cx="24716435" cy="1270001"/>
          </a:xfrm>
          <a:prstGeom prst="rect">
            <a:avLst/>
          </a:prstGeom>
          <a:solidFill>
            <a:srgbClr val="F7FF96">
              <a:alpha val="28702"/>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a:p>
        </p:txBody>
      </p:sp>
      <p:sp>
        <p:nvSpPr>
          <p:cNvPr id="214" name="Jul 6, 2020 - Jul 10, 2020"/>
          <p:cNvSpPr txBox="1"/>
          <p:nvPr/>
        </p:nvSpPr>
        <p:spPr>
          <a:xfrm>
            <a:off x="9998443" y="12645356"/>
            <a:ext cx="4535545"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5100"/>
              </a:lnSpc>
              <a:defRPr sz="3100" b="0">
                <a:latin typeface="Helvetica"/>
                <a:ea typeface="Helvetica"/>
                <a:cs typeface="Helvetica"/>
                <a:sym typeface="Helvetica"/>
              </a:defRPr>
            </a:lvl1pPr>
          </a:lstStyle>
          <a:p>
            <a:r>
              <a:t>Jul 6, 2020 - Jul 10, 2020</a:t>
            </a:r>
          </a:p>
        </p:txBody>
      </p:sp>
      <p:sp>
        <p:nvSpPr>
          <p:cNvPr id="215" name="Phillip Isola &amp; Antonio Torralba"/>
          <p:cNvSpPr txBox="1"/>
          <p:nvPr/>
        </p:nvSpPr>
        <p:spPr>
          <a:xfrm>
            <a:off x="10049358" y="13245591"/>
            <a:ext cx="4619031" cy="104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5600"/>
              </a:lnSpc>
              <a:spcBef>
                <a:spcPts val="1600"/>
              </a:spcBef>
              <a:defRPr sz="2400">
                <a:latin typeface="Helvetica"/>
                <a:ea typeface="Helvetica"/>
                <a:cs typeface="Helvetica"/>
                <a:sym typeface="Helvetica"/>
              </a:defRPr>
            </a:lvl1pPr>
          </a:lstStyle>
          <a:p>
            <a:r>
              <a:t>Phillip Isola &amp; Antonio Torralba</a:t>
            </a:r>
          </a:p>
        </p:txBody>
      </p:sp>
      <p:pic>
        <p:nvPicPr>
          <p:cNvPr id="216" name="mit_pe_horiz_large_alpha.png" descr="mit_pe_horiz_large_alpha.png"/>
          <p:cNvPicPr>
            <a:picLocks noChangeAspect="1"/>
          </p:cNvPicPr>
          <p:nvPr/>
        </p:nvPicPr>
        <p:blipFill>
          <a:blip r:embed="rId2"/>
          <a:stretch>
            <a:fillRect/>
          </a:stretch>
        </p:blipFill>
        <p:spPr>
          <a:xfrm>
            <a:off x="152400" y="12482519"/>
            <a:ext cx="6835372" cy="1367075"/>
          </a:xfrm>
          <a:prstGeom prst="rect">
            <a:avLst/>
          </a:prstGeom>
          <a:ln w="12700">
            <a:miter lim="400000"/>
          </a:ln>
        </p:spPr>
      </p:pic>
      <p:sp>
        <p:nvSpPr>
          <p:cNvPr id="217" name="Deep Learning for AI and Computer Vision"/>
          <p:cNvSpPr txBox="1"/>
          <p:nvPr/>
        </p:nvSpPr>
        <p:spPr>
          <a:xfrm>
            <a:off x="15941437" y="12898848"/>
            <a:ext cx="8288736" cy="1271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6600"/>
              </a:lnSpc>
              <a:spcBef>
                <a:spcPts val="1600"/>
              </a:spcBef>
              <a:defRPr sz="3200">
                <a:solidFill>
                  <a:srgbClr val="A21F34"/>
                </a:solidFill>
                <a:latin typeface="Helvetica"/>
                <a:ea typeface="Helvetica"/>
                <a:cs typeface="Helvetica"/>
                <a:sym typeface="Helvetica"/>
              </a:defRPr>
            </a:lvl1pPr>
          </a:lstStyle>
          <a:p>
            <a:r>
              <a:t>Deep Learning for AI and Computer Vision</a:t>
            </a:r>
          </a:p>
        </p:txBody>
      </p:sp>
      <p:sp>
        <p:nvSpPr>
          <p:cNvPr id="2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25" name="Title Text"/>
          <p:cNvSpPr txBox="1">
            <a:spLocks noGrp="1"/>
          </p:cNvSpPr>
          <p:nvPr>
            <p:ph type="title"/>
          </p:nvPr>
        </p:nvSpPr>
        <p:spPr>
          <a:xfrm>
            <a:off x="3962400" y="0"/>
            <a:ext cx="16459200" cy="1784350"/>
          </a:xfrm>
          <a:prstGeom prst="rect">
            <a:avLst/>
          </a:prstGeom>
        </p:spPr>
        <p:txBody>
          <a:bodyPr lIns="91437" tIns="91437" rIns="91437" bIns="91437"/>
          <a:lstStyle>
            <a:lvl1pPr algn="ctr" defTabSz="914400">
              <a:defRPr sz="8800">
                <a:latin typeface="Calibri"/>
                <a:ea typeface="Calibri"/>
                <a:cs typeface="Calibri"/>
                <a:sym typeface="Calibri"/>
              </a:defRPr>
            </a:lvl1pPr>
          </a:lstStyle>
          <a:p>
            <a:r>
              <a:t>Title Text</a:t>
            </a:r>
          </a:p>
        </p:txBody>
      </p:sp>
      <p:sp>
        <p:nvSpPr>
          <p:cNvPr id="226" name="Slide Number"/>
          <p:cNvSpPr txBox="1">
            <a:spLocks noGrp="1"/>
          </p:cNvSpPr>
          <p:nvPr>
            <p:ph type="sldNum" sz="quarter" idx="2"/>
          </p:nvPr>
        </p:nvSpPr>
        <p:spPr>
          <a:xfrm>
            <a:off x="19917056" y="12835872"/>
            <a:ext cx="504544" cy="483906"/>
          </a:xfrm>
          <a:prstGeom prst="rect">
            <a:avLst/>
          </a:prstGeom>
        </p:spPr>
        <p:txBody>
          <a:bodyPr lIns="91437" tIns="91437" rIns="91437" bIns="91437" anchor="ctr"/>
          <a:lstStyle>
            <a:lvl1pPr algn="r" defTabSz="914380">
              <a:defRPr>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549E-FE3A-0E46-A0F2-581972F4ED1D}"/>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DB87016F-7146-CD40-BD1C-25277D55C0A9}"/>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7737240E-2D93-4D48-A1AF-9CA50172C3B6}"/>
              </a:ext>
            </a:extLst>
          </p:cNvPr>
          <p:cNvSpPr>
            <a:spLocks noGrp="1"/>
          </p:cNvSpPr>
          <p:nvPr>
            <p:ph type="dt" sz="half" idx="10"/>
          </p:nvPr>
        </p:nvSpPr>
        <p:spPr/>
        <p:txBody>
          <a:bodyPr/>
          <a:lstStyle/>
          <a:p>
            <a:fld id="{CAC4CBFA-7646-0A4D-B744-1A80609295C0}" type="datetimeFigureOut">
              <a:rPr lang="en-US" smtClean="0"/>
              <a:t>9/15/25</a:t>
            </a:fld>
            <a:endParaRPr lang="en-US"/>
          </a:p>
        </p:txBody>
      </p:sp>
      <p:sp>
        <p:nvSpPr>
          <p:cNvPr id="5" name="Footer Placeholder 4">
            <a:extLst>
              <a:ext uri="{FF2B5EF4-FFF2-40B4-BE49-F238E27FC236}">
                <a16:creationId xmlns:a16="http://schemas.microsoft.com/office/drawing/2014/main" id="{1FDFEF35-D514-B348-89FF-A623CDA8E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F722F-44F2-CB40-B3CC-BE2EE642F206}"/>
              </a:ext>
            </a:extLst>
          </p:cNvPr>
          <p:cNvSpPr>
            <a:spLocks noGrp="1"/>
          </p:cNvSpPr>
          <p:nvPr>
            <p:ph type="sldNum" sz="quarter" idx="12"/>
          </p:nvPr>
        </p:nvSpPr>
        <p:spPr>
          <a:xfrm>
            <a:off x="11968443" y="13081000"/>
            <a:ext cx="434413" cy="471924"/>
          </a:xfrm>
        </p:spPr>
        <p:txBody>
          <a:bodyPr/>
          <a:lstStyle/>
          <a:p>
            <a:fld id="{16C6DB4C-0711-0D4B-A2B3-6FD3EA1762FC}" type="slidenum">
              <a:rPr lang="en-US" smtClean="0"/>
              <a:t>‹#›</a:t>
            </a:fld>
            <a:endParaRPr lang="en-US"/>
          </a:p>
        </p:txBody>
      </p:sp>
    </p:spTree>
    <p:extLst>
      <p:ext uri="{BB962C8B-B14F-4D97-AF65-F5344CB8AC3E}">
        <p14:creationId xmlns:p14="http://schemas.microsoft.com/office/powerpoint/2010/main" val="155329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5" name="ADE_train_00008204_seg.png"/>
          <p:cNvSpPr>
            <a:spLocks noGrp="1"/>
          </p:cNvSpPr>
          <p:nvPr>
            <p:ph type="pic" sz="half" idx="21"/>
          </p:nvPr>
        </p:nvSpPr>
        <p:spPr>
          <a:xfrm>
            <a:off x="13294825" y="353213"/>
            <a:ext cx="9267312" cy="12356417"/>
          </a:xfrm>
          <a:prstGeom prst="rect">
            <a:avLst/>
          </a:prstGeom>
        </p:spPr>
        <p:txBody>
          <a:bodyPr lIns="91439" tIns="45719" rIns="91439" bIns="45719" anchor="t">
            <a:noAutofit/>
          </a:bodyPr>
          <a:lstStyle/>
          <a:p>
            <a:endParaRPr/>
          </a:p>
        </p:txBody>
      </p:sp>
      <p:sp>
        <p:nvSpPr>
          <p:cNvPr id="36" name="Title Text"/>
          <p:cNvSpPr txBox="1">
            <a:spLocks noGrp="1"/>
          </p:cNvSpPr>
          <p:nvPr>
            <p:ph type="title"/>
          </p:nvPr>
        </p:nvSpPr>
        <p:spPr>
          <a:xfrm>
            <a:off x="1651000" y="831850"/>
            <a:ext cx="10223500" cy="1391841"/>
          </a:xfrm>
          <a:prstGeom prst="rect">
            <a:avLst/>
          </a:prstGeom>
        </p:spPr>
        <p:txBody>
          <a:bodyPr anchor="b"/>
          <a:lstStyle>
            <a:lvl1pPr>
              <a:defRPr sz="8400">
                <a:latin typeface="Helvetica Neue Medium"/>
                <a:ea typeface="Helvetica Neue Medium"/>
                <a:cs typeface="Helvetica Neue Medium"/>
                <a:sym typeface="Helvetica Neue Medium"/>
              </a:defRPr>
            </a:lvl1pPr>
          </a:lstStyle>
          <a:p>
            <a:r>
              <a:t>Title Text</a:t>
            </a:r>
          </a:p>
        </p:txBody>
      </p:sp>
      <p:sp>
        <p:nvSpPr>
          <p:cNvPr id="37" name="Body Level One…"/>
          <p:cNvSpPr txBox="1">
            <a:spLocks noGrp="1"/>
          </p:cNvSpPr>
          <p:nvPr>
            <p:ph type="body" sz="quarter" idx="1"/>
          </p:nvPr>
        </p:nvSpPr>
        <p:spPr>
          <a:xfrm>
            <a:off x="1651000" y="6527800"/>
            <a:ext cx="10223500" cy="5727700"/>
          </a:xfrm>
          <a:prstGeom prst="rect">
            <a:avLst/>
          </a:prstGeom>
        </p:spPr>
        <p:txBody>
          <a:bodyPr anchor="t"/>
          <a:lstStyle>
            <a:lvl1pPr marL="0" indent="0">
              <a:spcBef>
                <a:spcPts val="0"/>
              </a:spcBef>
              <a:buSzTx/>
              <a:buNone/>
              <a:defRPr sz="5400"/>
            </a:lvl1pPr>
            <a:lvl2pPr marL="0" indent="0">
              <a:spcBef>
                <a:spcPts val="0"/>
              </a:spcBef>
              <a:buSzTx/>
              <a:buNone/>
              <a:defRPr sz="5400"/>
            </a:lvl2pPr>
            <a:lvl3pPr marL="0" indent="0">
              <a:spcBef>
                <a:spcPts val="0"/>
              </a:spcBef>
              <a:buSzTx/>
              <a:buNone/>
              <a:defRPr sz="5400"/>
            </a:lvl3pPr>
            <a:lvl4pPr marL="0" indent="0">
              <a:spcBef>
                <a:spcPts val="0"/>
              </a:spcBef>
              <a:buSzTx/>
              <a:buNone/>
              <a:defRPr sz="5400"/>
            </a:lvl4pPr>
            <a:lvl5pPr marL="0" indent="0">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7"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914400">
              <a:defRPr sz="2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4" name="Title Text"/>
          <p:cNvSpPr txBox="1">
            <a:spLocks noGrp="1"/>
          </p:cNvSpPr>
          <p:nvPr>
            <p:ph type="title"/>
          </p:nvPr>
        </p:nvSpPr>
        <p:spPr>
          <a:xfrm>
            <a:off x="3962400" y="549276"/>
            <a:ext cx="16459200" cy="2286001"/>
          </a:xfrm>
          <a:prstGeom prst="rect">
            <a:avLst/>
          </a:prstGeom>
        </p:spPr>
        <p:txBody>
          <a:bodyPr lIns="91439" tIns="91439" rIns="91439" bIns="91439"/>
          <a:lstStyle>
            <a:lvl1pPr algn="ctr" defTabSz="1828800">
              <a:defRPr sz="8800">
                <a:latin typeface="Arial"/>
                <a:ea typeface="Arial"/>
                <a:cs typeface="Arial"/>
                <a:sym typeface="Arial"/>
              </a:defRPr>
            </a:lvl1pPr>
          </a:lstStyle>
          <a:p>
            <a:r>
              <a:t>Title Text</a:t>
            </a:r>
          </a:p>
        </p:txBody>
      </p:sp>
      <p:sp>
        <p:nvSpPr>
          <p:cNvPr id="85"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914400">
              <a:defRPr sz="2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3962400" y="0"/>
            <a:ext cx="16459200" cy="1784350"/>
          </a:xfrm>
          <a:prstGeom prst="rect">
            <a:avLst/>
          </a:prstGeom>
        </p:spPr>
        <p:txBody>
          <a:bodyPr lIns="91439" tIns="91439" rIns="91439" bIns="91439"/>
          <a:lstStyle>
            <a:lvl1pPr algn="ctr" defTabSz="914400">
              <a:defRPr sz="8800">
                <a:latin typeface="Calibri"/>
                <a:ea typeface="Calibri"/>
                <a:cs typeface="Calibri"/>
                <a:sym typeface="Calibri"/>
              </a:defRPr>
            </a:lvl1pPr>
          </a:lstStyle>
          <a:p>
            <a:r>
              <a:t>Title Text</a:t>
            </a:r>
          </a:p>
        </p:txBody>
      </p:sp>
      <p:sp>
        <p:nvSpPr>
          <p:cNvPr id="102" name="Slide Number"/>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9" name="Title Text"/>
          <p:cNvSpPr txBox="1">
            <a:spLocks noGrp="1"/>
          </p:cNvSpPr>
          <p:nvPr>
            <p:ph type="title"/>
          </p:nvPr>
        </p:nvSpPr>
        <p:spPr>
          <a:xfrm>
            <a:off x="3962400" y="69850"/>
            <a:ext cx="16459200" cy="2286000"/>
          </a:xfrm>
          <a:prstGeom prst="rect">
            <a:avLst/>
          </a:prstGeom>
        </p:spPr>
        <p:txBody>
          <a:bodyPr lIns="91439" tIns="91439" rIns="91439" bIns="91439"/>
          <a:lstStyle>
            <a:lvl1pPr algn="ctr" defTabSz="914400">
              <a:defRPr sz="8800">
                <a:latin typeface="Calibri"/>
                <a:ea typeface="Calibri"/>
                <a:cs typeface="Calibri"/>
                <a:sym typeface="Calibri"/>
              </a:defRPr>
            </a:lvl1pPr>
          </a:lstStyle>
          <a:p>
            <a:r>
              <a:t>Title Text</a:t>
            </a:r>
          </a:p>
        </p:txBody>
      </p:sp>
      <p:sp>
        <p:nvSpPr>
          <p:cNvPr id="110" name="Slide Number"/>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3962400" y="0"/>
            <a:ext cx="16459200" cy="1784350"/>
          </a:xfrm>
          <a:prstGeom prst="rect">
            <a:avLst/>
          </a:prstGeom>
        </p:spPr>
        <p:txBody>
          <a:bodyPr lIns="91439" tIns="91439" rIns="91439" bIns="91439"/>
          <a:lstStyle>
            <a:lvl1pPr algn="ctr" defTabSz="914400">
              <a:defRPr sz="8800">
                <a:latin typeface="Calibri"/>
                <a:ea typeface="Calibri"/>
                <a:cs typeface="Calibri"/>
                <a:sym typeface="Calibri"/>
              </a:defRPr>
            </a:lvl1pPr>
          </a:lstStyle>
          <a:p>
            <a:r>
              <a:t>Title Text</a:t>
            </a:r>
          </a:p>
        </p:txBody>
      </p:sp>
      <p:sp>
        <p:nvSpPr>
          <p:cNvPr id="118" name="Body Level One…"/>
          <p:cNvSpPr txBox="1">
            <a:spLocks noGrp="1"/>
          </p:cNvSpPr>
          <p:nvPr>
            <p:ph type="body" idx="1"/>
          </p:nvPr>
        </p:nvSpPr>
        <p:spPr>
          <a:xfrm>
            <a:off x="3962400" y="2162175"/>
            <a:ext cx="16459200" cy="10090151"/>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3962400" y="0"/>
            <a:ext cx="16459200" cy="1784350"/>
          </a:xfrm>
          <a:prstGeom prst="rect">
            <a:avLst/>
          </a:prstGeom>
        </p:spPr>
        <p:txBody>
          <a:bodyPr lIns="91439" tIns="91439" rIns="91439" bIns="91439"/>
          <a:lstStyle>
            <a:lvl1pPr algn="ctr" defTabSz="914400">
              <a:defRPr sz="8800">
                <a:latin typeface="Calibri"/>
                <a:ea typeface="Calibri"/>
                <a:cs typeface="Calibri"/>
                <a:sym typeface="Calibri"/>
              </a:defRPr>
            </a:lvl1pPr>
          </a:lstStyle>
          <a:p>
            <a:r>
              <a:t>Title Text</a:t>
            </a:r>
          </a:p>
        </p:txBody>
      </p:sp>
      <p:sp>
        <p:nvSpPr>
          <p:cNvPr id="127" name="Slide Number"/>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46386" y="0"/>
            <a:ext cx="21005801"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6" r:id="rId4"/>
    <p:sldLayoutId id="2147483657" r:id="rId5"/>
    <p:sldLayoutId id="2147483659" r:id="rId6"/>
    <p:sldLayoutId id="2147483660" r:id="rId7"/>
    <p:sldLayoutId id="2147483661" r:id="rId8"/>
    <p:sldLayoutId id="2147483662" r:id="rId9"/>
    <p:sldLayoutId id="2147483663" r:id="rId10"/>
    <p:sldLayoutId id="2147483664" r:id="rId11"/>
    <p:sldLayoutId id="2147483665" r:id="rId12"/>
    <p:sldLayoutId id="2147483667" r:id="rId13"/>
    <p:sldLayoutId id="2147483668" r:id="rId14"/>
    <p:sldLayoutId id="2147483669" r:id="rId15"/>
    <p:sldLayoutId id="2147483671" r:id="rId16"/>
    <p:sldLayoutId id="2147483672" r:id="rId17"/>
    <p:sldLayoutId id="2147483673" r:id="rId18"/>
  </p:sldLayoutIdLst>
  <p:transition spd="med"/>
  <p:txStyles>
    <p:titleStyle>
      <a:lvl1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1pPr>
      <a:lvl2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2pPr>
      <a:lvl3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3pPr>
      <a:lvl4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4pPr>
      <a:lvl5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5pPr>
      <a:lvl6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6pPr>
      <a:lvl7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7pPr>
      <a:lvl8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8pPr>
      <a:lvl9pPr marL="0" marR="0" indent="0" algn="l"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n-lt"/>
          <a:ea typeface="+mn-ea"/>
          <a:cs typeface="+mn-cs"/>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huggingface.co/spaces/vivien/clip" TargetMode="External"/><Relationship Id="rId2" Type="http://schemas.openxmlformats.org/officeDocument/2006/relationships/hyperlink" Target="https://laion.ai/blog/laion-coco/" TargetMode="External"/><Relationship Id="rId1" Type="http://schemas.openxmlformats.org/officeDocument/2006/relationships/slideLayout" Target="../slideLayouts/slideLayout10.xml"/><Relationship Id="rId4" Type="http://schemas.openxmlformats.org/officeDocument/2006/relationships/hyperlink" Target="https://josephrocca.github.io/clip-image-sorte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Lecture 1"/>
          <p:cNvSpPr txBox="1">
            <a:spLocks noGrp="1"/>
          </p:cNvSpPr>
          <p:nvPr>
            <p:ph type="ctrTitle"/>
          </p:nvPr>
        </p:nvSpPr>
        <p:spPr>
          <a:prstGeom prst="rect">
            <a:avLst/>
          </a:prstGeom>
        </p:spPr>
        <p:txBody>
          <a:bodyPr>
            <a:normAutofit fontScale="90000"/>
          </a:bodyPr>
          <a:lstStyle/>
          <a:p>
            <a:r>
              <a:rPr dirty="0"/>
              <a:t>Lecture </a:t>
            </a:r>
            <a:r>
              <a:rPr lang="en-US" dirty="0"/>
              <a:t>3</a:t>
            </a:r>
            <a:endParaRPr dirty="0"/>
          </a:p>
        </p:txBody>
      </p:sp>
      <p:sp>
        <p:nvSpPr>
          <p:cNvPr id="236" name="Introduction to computer vision"/>
          <p:cNvSpPr txBox="1">
            <a:spLocks noGrp="1"/>
          </p:cNvSpPr>
          <p:nvPr>
            <p:ph type="body" idx="21"/>
          </p:nvPr>
        </p:nvSpPr>
        <p:spPr>
          <a:xfrm>
            <a:off x="1371600" y="5768733"/>
            <a:ext cx="11019764" cy="5304796"/>
          </a:xfrm>
          <a:prstGeom prst="rect">
            <a:avLst/>
          </a:prstGeom>
          <a:effectLst>
            <a:outerShdw blurRad="673100" dir="5400000" rotWithShape="0">
              <a:srgbClr val="FFFFFF"/>
            </a:outerShdw>
          </a:effectLst>
        </p:spPr>
        <p:txBody>
          <a:bodyPr/>
          <a:lstStyle/>
          <a:p>
            <a:r>
              <a:rPr lang="en-US" dirty="0"/>
              <a:t>Image/Language Cross Training</a:t>
            </a:r>
          </a:p>
          <a:p>
            <a:endParaRPr dirty="0"/>
          </a:p>
        </p:txBody>
      </p:sp>
      <p:pic>
        <p:nvPicPr>
          <p:cNvPr id="3" name="Picture 2" descr="A close-up of a text&#10;&#10;Description automatically generated">
            <a:extLst>
              <a:ext uri="{FF2B5EF4-FFF2-40B4-BE49-F238E27FC236}">
                <a16:creationId xmlns:a16="http://schemas.microsoft.com/office/drawing/2014/main" id="{F787D370-D0F1-3673-78EF-D9B1FD5FD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4929" y="-26227"/>
            <a:ext cx="16696170" cy="5410131"/>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4800">
                <a:latin typeface="Arial"/>
              </a:rPr>
              <a:t>Zero-Shot vs Supervised / Linear Probing</a:t>
            </a:r>
          </a:p>
        </p:txBody>
      </p:sp>
      <p:sp>
        <p:nvSpPr>
          <p:cNvPr id="3" name="Content Placeholder 2"/>
          <p:cNvSpPr>
            <a:spLocks noGrp="1"/>
          </p:cNvSpPr>
          <p:nvPr>
            <p:ph idx="1"/>
          </p:nvPr>
        </p:nvSpPr>
        <p:spPr/>
        <p:txBody>
          <a:bodyPr/>
          <a:lstStyle/>
          <a:p>
            <a:r>
              <a:rPr sz="4800">
                <a:latin typeface="Arial"/>
              </a:rPr>
              <a:t>With CLIP do we sacrifice specificity for better generalization accuracy? How should we interpret the comparison between zero-shot CLIP and CLIP with a linear probe? And why do we compare with CLIP with linear probing?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4800">
                <a:latin typeface="Arial"/>
              </a:rPr>
              <a:t>Strengths vs Weaknesses Across Tasks</a:t>
            </a:r>
          </a:p>
        </p:txBody>
      </p:sp>
      <p:sp>
        <p:nvSpPr>
          <p:cNvPr id="3" name="Content Placeholder 2"/>
          <p:cNvSpPr>
            <a:spLocks noGrp="1"/>
          </p:cNvSpPr>
          <p:nvPr>
            <p:ph idx="1"/>
          </p:nvPr>
        </p:nvSpPr>
        <p:spPr/>
        <p:txBody>
          <a:bodyPr/>
          <a:lstStyle/>
          <a:p>
            <a:r>
              <a:rPr sz="4800" dirty="0">
                <a:latin typeface="Arial"/>
              </a:rPr>
              <a:t>In CLIP's experimental results, the model significantly outperforms traditional methods on some fine-grained classification tasks (such as Stanford Cars and Food101), but performs poorly on Flowers102 and </a:t>
            </a:r>
            <a:r>
              <a:rPr sz="4800" dirty="0" err="1">
                <a:latin typeface="Arial"/>
              </a:rPr>
              <a:t>FGVCAircraft</a:t>
            </a:r>
            <a:r>
              <a:rPr sz="4800" dirty="0">
                <a:latin typeface="Arial"/>
              </a:rPr>
              <a:t>. What are the main reasons for this discrepancy? What strategies can be adopted to improve CLIP's performance on these "weak" tasks?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4800">
                <a:latin typeface="Arial"/>
              </a:rPr>
              <a:t>Noisy Web Data and Bias</a:t>
            </a:r>
          </a:p>
        </p:txBody>
      </p:sp>
      <p:sp>
        <p:nvSpPr>
          <p:cNvPr id="3" name="Content Placeholder 2"/>
          <p:cNvSpPr>
            <a:spLocks noGrp="1"/>
          </p:cNvSpPr>
          <p:nvPr>
            <p:ph idx="1"/>
          </p:nvPr>
        </p:nvSpPr>
        <p:spPr/>
        <p:txBody>
          <a:bodyPr/>
          <a:lstStyle/>
          <a:p>
            <a:r>
              <a:rPr sz="4800">
                <a:latin typeface="Arial"/>
              </a:rPr>
              <a:t>Since CLIP learns from internet image - text pairs, how can we make sure the model doesn’t just pick up the same biases and mistakes people make online?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4800">
                <a:latin typeface="Arial"/>
              </a:rPr>
              <a:t>Contrastive Learning Objective</a:t>
            </a:r>
          </a:p>
        </p:txBody>
      </p:sp>
      <p:sp>
        <p:nvSpPr>
          <p:cNvPr id="3" name="Content Placeholder 2"/>
          <p:cNvSpPr>
            <a:spLocks noGrp="1"/>
          </p:cNvSpPr>
          <p:nvPr>
            <p:ph idx="1"/>
          </p:nvPr>
        </p:nvSpPr>
        <p:spPr/>
        <p:txBody>
          <a:bodyPr/>
          <a:lstStyle/>
          <a:p>
            <a:r>
              <a:rPr sz="4800">
                <a:latin typeface="Arial"/>
              </a:rPr>
              <a:t>The paper shows that their contrastive approach is 4x more efficient than bag-of-words prediction and more efficient than transformer language modeling (Figure 2). What makes the contrastive objective so much more sample-efficient for this task?</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4800">
                <a:latin typeface="Arial"/>
              </a:rPr>
              <a:t>Representation Limits &amp; Semantics</a:t>
            </a:r>
          </a:p>
        </p:txBody>
      </p:sp>
      <p:sp>
        <p:nvSpPr>
          <p:cNvPr id="3" name="Content Placeholder 2"/>
          <p:cNvSpPr>
            <a:spLocks noGrp="1"/>
          </p:cNvSpPr>
          <p:nvPr>
            <p:ph idx="1"/>
          </p:nvPr>
        </p:nvSpPr>
        <p:spPr/>
        <p:txBody>
          <a:bodyPr/>
          <a:lstStyle/>
          <a:p>
            <a:r>
              <a:rPr sz="4800">
                <a:latin typeface="Arial"/>
              </a:rPr>
              <a:t>How does the model handle logical negation (e.g: "a photo of a car that is not red"), sarcasm, or complex compositional phrases in zero-shot prompts?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4800">
                <a:latin typeface="Arial"/>
              </a:rPr>
              <a:t>Prompt Engineering / Sensitivity</a:t>
            </a:r>
          </a:p>
        </p:txBody>
      </p:sp>
      <p:sp>
        <p:nvSpPr>
          <p:cNvPr id="3" name="Content Placeholder 2"/>
          <p:cNvSpPr>
            <a:spLocks noGrp="1"/>
          </p:cNvSpPr>
          <p:nvPr>
            <p:ph idx="1"/>
          </p:nvPr>
        </p:nvSpPr>
        <p:spPr/>
        <p:txBody>
          <a:bodyPr/>
          <a:lstStyle/>
          <a:p>
            <a:r>
              <a:rPr sz="4800">
                <a:latin typeface="Arial"/>
              </a:rPr>
              <a:t>Zero-shot accuracy in CLIP is sensitive to wording of prompts (e.g., "an image of…" vs. "a photo of…"). How sensitive is the model to this wording, and is there a systematic method for determining or creating optimal prompts?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4800">
                <a:latin typeface="Arial"/>
              </a:rPr>
              <a:t>Architecture Choices (ResNet vs ViT, Linear projections, etc.)</a:t>
            </a:r>
          </a:p>
        </p:txBody>
      </p:sp>
      <p:sp>
        <p:nvSpPr>
          <p:cNvPr id="3" name="Content Placeholder 2"/>
          <p:cNvSpPr>
            <a:spLocks noGrp="1"/>
          </p:cNvSpPr>
          <p:nvPr>
            <p:ph idx="1"/>
          </p:nvPr>
        </p:nvSpPr>
        <p:spPr/>
        <p:txBody>
          <a:bodyPr/>
          <a:lstStyle/>
          <a:p>
            <a:r>
              <a:rPr sz="4800">
                <a:latin typeface="Arial"/>
              </a:rPr>
              <a:t>Why did the authors use both ResNets and Transformers as image encoders — what strengths does each bring?</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4800" dirty="0">
                <a:latin typeface="Arial"/>
              </a:rPr>
              <a:t>Dataset Design and Benchmarks (ImageNet, </a:t>
            </a:r>
            <a:r>
              <a:rPr sz="4800" dirty="0" err="1">
                <a:latin typeface="Arial"/>
              </a:rPr>
              <a:t>ImageNot</a:t>
            </a:r>
            <a:r>
              <a:rPr sz="4800" dirty="0">
                <a:latin typeface="Arial"/>
              </a:rPr>
              <a:t>, LAION)</a:t>
            </a:r>
          </a:p>
        </p:txBody>
      </p:sp>
      <p:sp>
        <p:nvSpPr>
          <p:cNvPr id="3" name="Content Placeholder 2"/>
          <p:cNvSpPr>
            <a:spLocks noGrp="1"/>
          </p:cNvSpPr>
          <p:nvPr>
            <p:ph idx="1"/>
          </p:nvPr>
        </p:nvSpPr>
        <p:spPr/>
        <p:txBody>
          <a:bodyPr>
            <a:normAutofit/>
          </a:bodyPr>
          <a:lstStyle/>
          <a:p>
            <a:r>
              <a:rPr sz="4800" dirty="0">
                <a:latin typeface="Arial"/>
              </a:rPr>
              <a:t>What general point about benchmarks and generalization are the authors trying to make by creating </a:t>
            </a:r>
            <a:r>
              <a:rPr sz="4800" dirty="0" err="1">
                <a:latin typeface="Arial"/>
              </a:rPr>
              <a:t>ImageNot</a:t>
            </a:r>
            <a:r>
              <a:rPr sz="4800" dirty="0">
                <a:latin typeface="Arial"/>
              </a:rPr>
              <a:t>?</a:t>
            </a:r>
            <a:endParaRPr lang="en-US" sz="4800" dirty="0">
              <a:latin typeface="Arial"/>
            </a:endParaRPr>
          </a:p>
          <a:p>
            <a:endParaRPr lang="en-US" sz="4800" dirty="0">
              <a:latin typeface="Arial"/>
            </a:endParaRPr>
          </a:p>
          <a:p>
            <a:pPr marL="0" indent="0">
              <a:buNone/>
            </a:pPr>
            <a:endParaRPr lang="en-US" sz="4800" dirty="0">
              <a:latin typeface="Arial"/>
            </a:endParaRPr>
          </a:p>
          <a:p>
            <a:pPr>
              <a:buNone/>
            </a:pPr>
            <a:r>
              <a:rPr lang="en-US" sz="3800" b="1" dirty="0"/>
              <a:t>What is </a:t>
            </a:r>
            <a:r>
              <a:rPr lang="en-US" sz="3800" b="1" dirty="0" err="1"/>
              <a:t>ImageNot</a:t>
            </a:r>
            <a:r>
              <a:rPr lang="en-US" sz="3800" b="1" dirty="0"/>
              <a:t>?</a:t>
            </a:r>
          </a:p>
          <a:p>
            <a:pPr>
              <a:buFont typeface="Arial" panose="020B0604020202020204" pitchFamily="34" charset="0"/>
              <a:buChar char="•"/>
            </a:pPr>
            <a:r>
              <a:rPr lang="en-US" sz="3800" dirty="0"/>
              <a:t>A new image classification dataset derived from </a:t>
            </a:r>
            <a:r>
              <a:rPr lang="en-US" sz="3800" b="1" dirty="0"/>
              <a:t>LAION-5B</a:t>
            </a:r>
            <a:r>
              <a:rPr lang="en-US" sz="3800" dirty="0"/>
              <a:t> (a massive publicly available image-text dataset).</a:t>
            </a:r>
          </a:p>
          <a:p>
            <a:pPr>
              <a:buFont typeface="Arial" panose="020B0604020202020204" pitchFamily="34" charset="0"/>
              <a:buChar char="•"/>
            </a:pPr>
            <a:r>
              <a:rPr lang="en-US" sz="3800" dirty="0"/>
              <a:t>It has </a:t>
            </a:r>
            <a:r>
              <a:rPr lang="en-US" sz="3800" b="1" dirty="0"/>
              <a:t>1,000 classes</a:t>
            </a:r>
            <a:r>
              <a:rPr lang="en-US" sz="3800" dirty="0"/>
              <a:t> chosen from WordNet, specifically </a:t>
            </a:r>
            <a:r>
              <a:rPr lang="en-US" sz="3800" b="1" dirty="0"/>
              <a:t>excluding</a:t>
            </a:r>
            <a:r>
              <a:rPr lang="en-US" sz="3800" dirty="0"/>
              <a:t> classes close to or overlapping with ImageNet classes. The aim is to get a comparable scale but different content.</a:t>
            </a:r>
          </a:p>
          <a:p>
            <a:pPr>
              <a:buFont typeface="Arial" panose="020B0604020202020204" pitchFamily="34" charset="0"/>
              <a:buChar char="•"/>
            </a:pPr>
            <a:r>
              <a:rPr lang="en-US" sz="3800" dirty="0"/>
              <a:t>For each class, they pick ~1,000 images from LAION-5B. Selection is based on </a:t>
            </a:r>
            <a:r>
              <a:rPr lang="en-US" sz="3800" b="1" dirty="0"/>
              <a:t>caption-class similarity</a:t>
            </a:r>
            <a:r>
              <a:rPr lang="en-US" sz="3800" dirty="0"/>
              <a:t> using Roberta text embeddings. Importantly, Roberta wasn’t trained on ImageNet, which helps avoid bias toward ImageNet-like images. </a:t>
            </a:r>
          </a:p>
          <a:p>
            <a:pPr marL="0" indent="0">
              <a:buNone/>
            </a:pPr>
            <a:endParaRPr sz="4800" dirty="0">
              <a:latin typeface="Arial"/>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C447F-04A8-E086-2BD3-BD8C77CC7BC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431FC69-EB26-88EC-1956-FEB49782C0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010636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RZyNfg.png">
            <a:extLst>
              <a:ext uri="{FF2B5EF4-FFF2-40B4-BE49-F238E27FC236}">
                <a16:creationId xmlns:a16="http://schemas.microsoft.com/office/drawing/2014/main" id="{4BECD801-16C1-6045-A6E7-3B41A588D7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96210"/>
            <a:ext cx="12384892" cy="11867508"/>
          </a:xfrm>
          <a:prstGeom prst="rect">
            <a:avLst/>
          </a:prstGeom>
        </p:spPr>
      </p:pic>
      <p:pic>
        <p:nvPicPr>
          <p:cNvPr id="4" name="Picture 3" descr="19831202-0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13161" y="41942"/>
            <a:ext cx="12640114" cy="8169728"/>
          </a:xfrm>
          <a:prstGeom prst="rect">
            <a:avLst/>
          </a:prstGeom>
          <a:effectLst>
            <a:softEdge rad="88900"/>
          </a:effectLst>
        </p:spPr>
      </p:pic>
      <p:pic>
        <p:nvPicPr>
          <p:cNvPr id="16" name="Picture 15" descr="oh1203Y.png">
            <a:extLst>
              <a:ext uri="{FF2B5EF4-FFF2-40B4-BE49-F238E27FC236}">
                <a16:creationId xmlns:a16="http://schemas.microsoft.com/office/drawing/2014/main" id="{FA77B310-3564-664C-85FB-902EB384870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030"/>
                    </a14:imgEffect>
                  </a14:imgLayer>
                </a14:imgProps>
              </a:ext>
              <a:ext uri="{28A0092B-C50C-407E-A947-70E740481C1C}">
                <a14:useLocalDpi xmlns:a14="http://schemas.microsoft.com/office/drawing/2010/main"/>
              </a:ext>
            </a:extLst>
          </a:blip>
          <a:stretch>
            <a:fillRect/>
          </a:stretch>
        </p:blipFill>
        <p:spPr>
          <a:xfrm>
            <a:off x="12989235" y="6123055"/>
            <a:ext cx="11394766" cy="7655858"/>
          </a:xfrm>
          <a:prstGeom prst="rect">
            <a:avLst/>
          </a:prstGeom>
          <a:effectLst>
            <a:softEdge rad="25400"/>
          </a:effectLst>
        </p:spPr>
      </p:pic>
    </p:spTree>
    <p:extLst>
      <p:ext uri="{BB962C8B-B14F-4D97-AF65-F5344CB8AC3E}">
        <p14:creationId xmlns:p14="http://schemas.microsoft.com/office/powerpoint/2010/main" val="290955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mph" presetSubtype="0" nodeType="withEffect">
                                  <p:stCondLst>
                                    <p:cond delay="0"/>
                                  </p:stCondLst>
                                  <p:childTnLst>
                                    <p:set>
                                      <p:cBhvr>
                                        <p:cTn id="9" dur="indefinite"/>
                                        <p:tgtEl>
                                          <p:spTgt spid="24"/>
                                        </p:tgtEl>
                                        <p:attrNameLst>
                                          <p:attrName>style.opacity</p:attrName>
                                        </p:attrNameLst>
                                      </p:cBhvr>
                                      <p:to>
                                        <p:strVal val="0.5"/>
                                      </p:to>
                                    </p:set>
                                    <p:animEffect filter="image" prLst="opacity: 0.5">
                                      <p:cBhvr rctx="IE">
                                        <p:cTn id="10" dur="indefinite"/>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mph" presetSubtype="0" nodeType="withEffect">
                                  <p:stCondLst>
                                    <p:cond delay="0"/>
                                  </p:stCondLst>
                                  <p:childTnLst>
                                    <p:set>
                                      <p:cBhvr>
                                        <p:cTn id="17" dur="indefinite"/>
                                        <p:tgtEl>
                                          <p:spTgt spid="4"/>
                                        </p:tgtEl>
                                        <p:attrNameLst>
                                          <p:attrName>style.opacity</p:attrName>
                                        </p:attrNameLst>
                                      </p:cBhvr>
                                      <p:to>
                                        <p:strVal val="0.5"/>
                                      </p:to>
                                    </p:set>
                                    <p:animEffect filter="image" prLst="opacity: 0.5">
                                      <p:cBhvr rctx="IE">
                                        <p:cTn id="18"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AE4CA-D525-D433-997F-850D64FD316D}"/>
              </a:ext>
            </a:extLst>
          </p:cNvPr>
          <p:cNvSpPr>
            <a:spLocks noGrp="1"/>
          </p:cNvSpPr>
          <p:nvPr>
            <p:ph type="title"/>
          </p:nvPr>
        </p:nvSpPr>
        <p:spPr/>
        <p:txBody>
          <a:bodyPr/>
          <a:lstStyle/>
          <a:p>
            <a:endParaRPr lang="en-US"/>
          </a:p>
        </p:txBody>
      </p:sp>
      <p:pic>
        <p:nvPicPr>
          <p:cNvPr id="6" name="Picture 5" descr="A diagram of a computer program&#10;&#10;Description automatically generated with medium confidence">
            <a:extLst>
              <a:ext uri="{FF2B5EF4-FFF2-40B4-BE49-F238E27FC236}">
                <a16:creationId xmlns:a16="http://schemas.microsoft.com/office/drawing/2014/main" id="{719A42C6-B509-501C-2557-6A20F251A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1527504"/>
          </a:xfrm>
          <a:prstGeom prst="rect">
            <a:avLst/>
          </a:prstGeom>
        </p:spPr>
      </p:pic>
    </p:spTree>
    <p:extLst>
      <p:ext uri="{BB962C8B-B14F-4D97-AF65-F5344CB8AC3E}">
        <p14:creationId xmlns:p14="http://schemas.microsoft.com/office/powerpoint/2010/main" val="134457433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831202-07.jpg"/>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tretch>
            <a:fillRect/>
          </a:stretch>
        </p:blipFill>
        <p:spPr>
          <a:xfrm>
            <a:off x="3048000" y="1895856"/>
            <a:ext cx="18288000" cy="11820144"/>
          </a:xfrm>
          <a:prstGeom prst="rect">
            <a:avLst/>
          </a:prstGeom>
        </p:spPr>
      </p:pic>
      <p:sp>
        <p:nvSpPr>
          <p:cNvPr id="6" name="Oval 5"/>
          <p:cNvSpPr/>
          <p:nvPr/>
        </p:nvSpPr>
        <p:spPr>
          <a:xfrm rot="21071317">
            <a:off x="7526362" y="1862853"/>
            <a:ext cx="1384876" cy="404152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a:endParaRPr lang="en-US" sz="6000">
              <a:solidFill>
                <a:prstClr val="white"/>
              </a:solidFill>
              <a:latin typeface="Calibri"/>
            </a:endParaRPr>
          </a:p>
        </p:txBody>
      </p:sp>
      <p:sp>
        <p:nvSpPr>
          <p:cNvPr id="7" name="Oval 6"/>
          <p:cNvSpPr/>
          <p:nvPr/>
        </p:nvSpPr>
        <p:spPr>
          <a:xfrm>
            <a:off x="9189733" y="2033162"/>
            <a:ext cx="997282" cy="3409692"/>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a:endParaRPr lang="en-US" sz="6000">
              <a:solidFill>
                <a:prstClr val="white"/>
              </a:solidFill>
              <a:latin typeface="Calibri"/>
            </a:endParaRPr>
          </a:p>
        </p:txBody>
      </p:sp>
      <p:sp>
        <p:nvSpPr>
          <p:cNvPr id="9" name="Oval 8"/>
          <p:cNvSpPr/>
          <p:nvPr/>
        </p:nvSpPr>
        <p:spPr>
          <a:xfrm>
            <a:off x="9706505" y="2033162"/>
            <a:ext cx="1283950" cy="3714492"/>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a:endParaRPr lang="en-US" sz="6000">
              <a:solidFill>
                <a:prstClr val="white"/>
              </a:solidFill>
              <a:latin typeface="Calibri"/>
            </a:endParaRPr>
          </a:p>
        </p:txBody>
      </p:sp>
      <p:sp>
        <p:nvSpPr>
          <p:cNvPr id="10" name="Oval 9"/>
          <p:cNvSpPr/>
          <p:nvPr/>
        </p:nvSpPr>
        <p:spPr>
          <a:xfrm rot="550357">
            <a:off x="10577436" y="1922090"/>
            <a:ext cx="1481436" cy="362755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a:endParaRPr lang="en-US" sz="6000">
              <a:solidFill>
                <a:prstClr val="white"/>
              </a:solidFill>
              <a:latin typeface="Calibri"/>
            </a:endParaRPr>
          </a:p>
        </p:txBody>
      </p:sp>
      <p:sp>
        <p:nvSpPr>
          <p:cNvPr id="11" name="Oval 10"/>
          <p:cNvSpPr/>
          <p:nvPr/>
        </p:nvSpPr>
        <p:spPr>
          <a:xfrm rot="5400000">
            <a:off x="16134257" y="5326599"/>
            <a:ext cx="622138" cy="125800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a:endParaRPr lang="en-US" sz="6000">
              <a:solidFill>
                <a:prstClr val="white"/>
              </a:solidFill>
              <a:latin typeface="Calibri"/>
            </a:endParaRPr>
          </a:p>
        </p:txBody>
      </p:sp>
      <p:sp>
        <p:nvSpPr>
          <p:cNvPr id="13" name="Oval 12"/>
          <p:cNvSpPr/>
          <p:nvPr/>
        </p:nvSpPr>
        <p:spPr>
          <a:xfrm rot="5400000">
            <a:off x="15747623" y="4866973"/>
            <a:ext cx="453402" cy="964414"/>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a:endParaRPr lang="en-US" sz="6000">
              <a:solidFill>
                <a:prstClr val="white"/>
              </a:solidFill>
              <a:latin typeface="Calibri"/>
            </a:endParaRPr>
          </a:p>
        </p:txBody>
      </p:sp>
      <p:sp>
        <p:nvSpPr>
          <p:cNvPr id="14" name="Oval 13"/>
          <p:cNvSpPr/>
          <p:nvPr/>
        </p:nvSpPr>
        <p:spPr>
          <a:xfrm rot="5400000">
            <a:off x="14673973" y="4113944"/>
            <a:ext cx="1052650" cy="96441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a:endParaRPr lang="en-US" sz="6000">
              <a:solidFill>
                <a:prstClr val="white"/>
              </a:solidFill>
              <a:latin typeface="Calibri"/>
            </a:endParaRPr>
          </a:p>
        </p:txBody>
      </p:sp>
      <p:sp>
        <p:nvSpPr>
          <p:cNvPr id="15" name="Oval 14"/>
          <p:cNvSpPr/>
          <p:nvPr/>
        </p:nvSpPr>
        <p:spPr>
          <a:xfrm>
            <a:off x="16852859" y="2552176"/>
            <a:ext cx="1283950" cy="25703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a:endParaRPr lang="en-US" sz="6000">
              <a:solidFill>
                <a:prstClr val="white"/>
              </a:solidFill>
              <a:latin typeface="Calibri"/>
            </a:endParaRPr>
          </a:p>
        </p:txBody>
      </p:sp>
      <p:sp>
        <p:nvSpPr>
          <p:cNvPr id="17" name="Oval 16"/>
          <p:cNvSpPr/>
          <p:nvPr/>
        </p:nvSpPr>
        <p:spPr>
          <a:xfrm>
            <a:off x="17646369" y="2330649"/>
            <a:ext cx="1624150" cy="279183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a:endParaRPr lang="en-US" sz="6000">
              <a:solidFill>
                <a:prstClr val="white"/>
              </a:solidFill>
              <a:latin typeface="Calibri"/>
            </a:endParaRPr>
          </a:p>
        </p:txBody>
      </p:sp>
      <p:sp>
        <p:nvSpPr>
          <p:cNvPr id="18" name="Oval 17"/>
          <p:cNvSpPr/>
          <p:nvPr/>
        </p:nvSpPr>
        <p:spPr>
          <a:xfrm rot="5400000">
            <a:off x="19898289" y="3892418"/>
            <a:ext cx="1052650" cy="96441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a:endParaRPr lang="en-US" sz="6000">
              <a:solidFill>
                <a:prstClr val="white"/>
              </a:solidFill>
              <a:latin typeface="Calibri"/>
            </a:endParaRPr>
          </a:p>
        </p:txBody>
      </p:sp>
      <p:sp>
        <p:nvSpPr>
          <p:cNvPr id="19" name="Oval 18"/>
          <p:cNvSpPr/>
          <p:nvPr/>
        </p:nvSpPr>
        <p:spPr>
          <a:xfrm rot="5400000">
            <a:off x="10269615" y="5292464"/>
            <a:ext cx="1350150" cy="96441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a:endParaRPr lang="en-US" sz="6000">
              <a:solidFill>
                <a:prstClr val="white"/>
              </a:solidFill>
              <a:latin typeface="Calibri"/>
            </a:endParaRPr>
          </a:p>
        </p:txBody>
      </p:sp>
    </p:spTree>
    <p:extLst>
      <p:ext uri="{BB962C8B-B14F-4D97-AF65-F5344CB8AC3E}">
        <p14:creationId xmlns:p14="http://schemas.microsoft.com/office/powerpoint/2010/main" val="635539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BB9FE2-042A-7E49-9E68-CEA0DFD7A20A}"/>
              </a:ext>
            </a:extLst>
          </p:cNvPr>
          <p:cNvGrpSpPr/>
          <p:nvPr/>
        </p:nvGrpSpPr>
        <p:grpSpPr>
          <a:xfrm>
            <a:off x="2293494" y="0"/>
            <a:ext cx="11125200" cy="9906000"/>
            <a:chOff x="3200400" y="1905000"/>
            <a:chExt cx="5562600" cy="4953000"/>
          </a:xfrm>
        </p:grpSpPr>
        <p:pic>
          <p:nvPicPr>
            <p:cNvPr id="6" name="Picture 5"/>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a:ext>
              </a:extLst>
            </a:blip>
            <a:stretch>
              <a:fillRect/>
            </a:stretch>
          </p:blipFill>
          <p:spPr>
            <a:xfrm>
              <a:off x="3200400" y="1905000"/>
              <a:ext cx="5562600" cy="4953000"/>
            </a:xfrm>
            <a:prstGeom prst="rect">
              <a:avLst/>
            </a:prstGeom>
          </p:spPr>
        </p:pic>
        <p:pic>
          <p:nvPicPr>
            <p:cNvPr id="7" name="Picture 6">
              <a:extLst>
                <a:ext uri="{FF2B5EF4-FFF2-40B4-BE49-F238E27FC236}">
                  <a16:creationId xmlns:a16="http://schemas.microsoft.com/office/drawing/2014/main" id="{BD73398F-B64B-1F4D-BDA5-85DB892B961A}"/>
                </a:ext>
              </a:extLst>
            </p:cNvPr>
            <p:cNvPicPr/>
            <p:nvPr/>
          </p:nvPicPr>
          <p:blipFill rotWithShape="1">
            <a:blip r:embed="rId5">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a:ext>
              </a:extLst>
            </a:blip>
            <a:srcRect l="49476" t="4575" r="6688" b="62746"/>
            <a:stretch/>
          </p:blipFill>
          <p:spPr>
            <a:xfrm>
              <a:off x="5981701" y="2128615"/>
              <a:ext cx="2438400" cy="1618558"/>
            </a:xfrm>
            <a:prstGeom prst="rect">
              <a:avLst/>
            </a:prstGeom>
          </p:spPr>
        </p:pic>
      </p:grpSp>
      <p:pic>
        <p:nvPicPr>
          <p:cNvPr id="9" name="Picture 8" descr="996720_10200326562389226_1973991633_n.jpg">
            <a:extLst>
              <a:ext uri="{FF2B5EF4-FFF2-40B4-BE49-F238E27FC236}">
                <a16:creationId xmlns:a16="http://schemas.microsoft.com/office/drawing/2014/main" id="{9F9E2227-0880-5F4F-AA09-FFFF5F170D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418695" y="0"/>
            <a:ext cx="10058398" cy="13411200"/>
          </a:xfrm>
          <a:prstGeom prst="rect">
            <a:avLst/>
          </a:prstGeom>
        </p:spPr>
      </p:pic>
    </p:spTree>
    <p:extLst>
      <p:ext uri="{BB962C8B-B14F-4D97-AF65-F5344CB8AC3E}">
        <p14:creationId xmlns:p14="http://schemas.microsoft.com/office/powerpoint/2010/main" val="27921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3048000" y="0"/>
            <a:ext cx="5337684" cy="137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47" name="Rectangle 46"/>
          <p:cNvSpPr/>
          <p:nvPr/>
        </p:nvSpPr>
        <p:spPr>
          <a:xfrm>
            <a:off x="3048000" y="227685"/>
            <a:ext cx="5337684" cy="830997"/>
          </a:xfrm>
          <a:prstGeom prst="rect">
            <a:avLst/>
          </a:prstGeom>
        </p:spPr>
        <p:txBody>
          <a:bodyPr wrap="square">
            <a:spAutoFit/>
          </a:bodyPr>
          <a:lstStyle/>
          <a:p>
            <a:r>
              <a:rPr lang="en-US" sz="4800" dirty="0">
                <a:solidFill>
                  <a:schemeClr val="bg1"/>
                </a:solidFill>
              </a:rPr>
              <a:t>Story </a:t>
            </a:r>
            <a:endParaRPr lang="en-US" sz="6400" dirty="0">
              <a:solidFill>
                <a:schemeClr val="bg1"/>
              </a:solidFill>
            </a:endParaRPr>
          </a:p>
        </p:txBody>
      </p:sp>
      <p:sp>
        <p:nvSpPr>
          <p:cNvPr id="55" name="Rectangle 54"/>
          <p:cNvSpPr/>
          <p:nvPr/>
        </p:nvSpPr>
        <p:spPr>
          <a:xfrm>
            <a:off x="3047999" y="1198882"/>
            <a:ext cx="5337686" cy="3539430"/>
          </a:xfrm>
          <a:prstGeom prst="rect">
            <a:avLst/>
          </a:prstGeom>
        </p:spPr>
        <p:txBody>
          <a:bodyPr wrap="square">
            <a:spAutoFit/>
          </a:bodyPr>
          <a:lstStyle/>
          <a:p>
            <a:r>
              <a:rPr lang="en-US" sz="5600" dirty="0">
                <a:solidFill>
                  <a:schemeClr val="accent6"/>
                </a:solidFill>
              </a:rPr>
              <a:t>Finding the Lost Grave of Jane Doe</a:t>
            </a:r>
          </a:p>
          <a:p>
            <a:endParaRPr lang="en-US" sz="5600" dirty="0">
              <a:solidFill>
                <a:schemeClr val="accent6"/>
              </a:solidFill>
            </a:endParaRPr>
          </a:p>
        </p:txBody>
      </p:sp>
      <p:sp>
        <p:nvSpPr>
          <p:cNvPr id="15" name="Rectangle 14"/>
          <p:cNvSpPr/>
          <p:nvPr/>
        </p:nvSpPr>
        <p:spPr>
          <a:xfrm>
            <a:off x="3047999" y="5604394"/>
            <a:ext cx="5548358" cy="8710077"/>
          </a:xfrm>
          <a:prstGeom prst="rect">
            <a:avLst/>
          </a:prstGeom>
        </p:spPr>
        <p:txBody>
          <a:bodyPr wrap="square">
            <a:spAutoFit/>
          </a:bodyPr>
          <a:lstStyle/>
          <a:p>
            <a:r>
              <a:rPr lang="en-US" sz="4000" dirty="0">
                <a:solidFill>
                  <a:schemeClr val="bg1"/>
                </a:solidFill>
              </a:rPr>
              <a:t>Work w/ PhD student Abby </a:t>
            </a:r>
            <a:r>
              <a:rPr lang="en-US" sz="4000" dirty="0" err="1">
                <a:solidFill>
                  <a:schemeClr val="bg1"/>
                </a:solidFill>
              </a:rPr>
              <a:t>Stylianou</a:t>
            </a:r>
            <a:r>
              <a:rPr lang="en-US" sz="4000" dirty="0">
                <a:solidFill>
                  <a:schemeClr val="bg1"/>
                </a:solidFill>
              </a:rPr>
              <a:t>.</a:t>
            </a:r>
          </a:p>
          <a:p>
            <a:endParaRPr lang="en-US" sz="4000" dirty="0">
              <a:solidFill>
                <a:schemeClr val="bg1"/>
              </a:solidFill>
            </a:endParaRPr>
          </a:p>
          <a:p>
            <a:r>
              <a:rPr lang="en-US" sz="4000" dirty="0">
                <a:solidFill>
                  <a:schemeClr val="bg1"/>
                </a:solidFill>
              </a:rPr>
              <a:t>Partially funded through I/ARPA grant with Object Video, U. Kentucky, I. Indiana</a:t>
            </a:r>
          </a:p>
          <a:p>
            <a:endParaRPr lang="en-US" sz="4000" dirty="0">
              <a:solidFill>
                <a:schemeClr val="bg1"/>
              </a:solidFill>
            </a:endParaRPr>
          </a:p>
          <a:p>
            <a:r>
              <a:rPr lang="en-US" sz="4000" dirty="0">
                <a:solidFill>
                  <a:schemeClr val="bg1"/>
                </a:solidFill>
              </a:rPr>
              <a:t>Best paper at the International Conference on Imaging in Crime Detection and Prevention, 2013</a:t>
            </a:r>
          </a:p>
        </p:txBody>
      </p:sp>
      <p:sp>
        <p:nvSpPr>
          <p:cNvPr id="3" name="Rectangle 2"/>
          <p:cNvSpPr/>
          <p:nvPr/>
        </p:nvSpPr>
        <p:spPr>
          <a:xfrm>
            <a:off x="11828445" y="12209319"/>
            <a:ext cx="11367214" cy="1015663"/>
          </a:xfrm>
          <a:prstGeom prst="rect">
            <a:avLst/>
          </a:prstGeom>
        </p:spPr>
        <p:txBody>
          <a:bodyPr wrap="none">
            <a:spAutoFit/>
          </a:bodyPr>
          <a:lstStyle/>
          <a:p>
            <a:r>
              <a:rPr lang="en-US" sz="6000" dirty="0"/>
              <a:t>Warning, this is a morbid story</a:t>
            </a:r>
          </a:p>
        </p:txBody>
      </p:sp>
    </p:spTree>
    <p:extLst>
      <p:ext uri="{BB962C8B-B14F-4D97-AF65-F5344CB8AC3E}">
        <p14:creationId xmlns:p14="http://schemas.microsoft.com/office/powerpoint/2010/main" val="22418378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1983</a:t>
            </a:r>
          </a:p>
        </p:txBody>
      </p:sp>
      <p:pic>
        <p:nvPicPr>
          <p:cNvPr id="4" name="Picture 3" descr="tRZyNf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62800" y="3200400"/>
            <a:ext cx="9728200" cy="9321800"/>
          </a:xfrm>
          <a:prstGeom prst="rect">
            <a:avLst/>
          </a:prstGeom>
        </p:spPr>
      </p:pic>
    </p:spTree>
    <p:extLst>
      <p:ext uri="{BB962C8B-B14F-4D97-AF65-F5344CB8AC3E}">
        <p14:creationId xmlns:p14="http://schemas.microsoft.com/office/powerpoint/2010/main" val="68033837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1984</a:t>
            </a:r>
          </a:p>
        </p:txBody>
      </p:sp>
      <p:pic>
        <p:nvPicPr>
          <p:cNvPr id="3" name="Picture 2" descr="YqfbbH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61504" y="3129206"/>
            <a:ext cx="16103600" cy="10058400"/>
          </a:xfrm>
          <a:prstGeom prst="rect">
            <a:avLst/>
          </a:prstGeom>
        </p:spPr>
      </p:pic>
    </p:spTree>
    <p:extLst>
      <p:ext uri="{BB962C8B-B14F-4D97-AF65-F5344CB8AC3E}">
        <p14:creationId xmlns:p14="http://schemas.microsoft.com/office/powerpoint/2010/main" val="9366434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2013</a:t>
            </a:r>
          </a:p>
        </p:txBody>
      </p:sp>
      <p:pic>
        <p:nvPicPr>
          <p:cNvPr id="4" name="Picture 3" descr="oh1203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3505200"/>
            <a:ext cx="13004800" cy="8737600"/>
          </a:xfrm>
          <a:prstGeom prst="rect">
            <a:avLst/>
          </a:prstGeom>
        </p:spPr>
      </p:pic>
    </p:spTree>
    <p:extLst>
      <p:ext uri="{BB962C8B-B14F-4D97-AF65-F5344CB8AC3E}">
        <p14:creationId xmlns:p14="http://schemas.microsoft.com/office/powerpoint/2010/main" val="226375221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831202-0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6710" y="1453274"/>
            <a:ext cx="16793464" cy="10854176"/>
          </a:xfrm>
          <a:prstGeom prst="rect">
            <a:avLst/>
          </a:prstGeom>
        </p:spPr>
      </p:pic>
      <p:sp>
        <p:nvSpPr>
          <p:cNvPr id="5" name="TextBox 4"/>
          <p:cNvSpPr txBox="1"/>
          <p:nvPr/>
        </p:nvSpPr>
        <p:spPr>
          <a:xfrm>
            <a:off x="3048000" y="218235"/>
            <a:ext cx="18288000" cy="1015663"/>
          </a:xfrm>
          <a:prstGeom prst="rect">
            <a:avLst/>
          </a:prstGeom>
          <a:noFill/>
        </p:spPr>
        <p:txBody>
          <a:bodyPr wrap="square" rtlCol="0">
            <a:spAutoFit/>
          </a:bodyPr>
          <a:lstStyle/>
          <a:p>
            <a:pPr defTabSz="914400" hangingPunct="1"/>
            <a:r>
              <a:rPr lang="en-US" sz="6000" dirty="0">
                <a:solidFill>
                  <a:prstClr val="black"/>
                </a:solidFill>
                <a:latin typeface="Calibri"/>
              </a:rPr>
              <a:t>From the burial</a:t>
            </a:r>
          </a:p>
        </p:txBody>
      </p:sp>
    </p:spTree>
    <p:extLst>
      <p:ext uri="{BB962C8B-B14F-4D97-AF65-F5344CB8AC3E}">
        <p14:creationId xmlns:p14="http://schemas.microsoft.com/office/powerpoint/2010/main" val="106385709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831202-0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1895856"/>
            <a:ext cx="18288000" cy="11820144"/>
          </a:xfrm>
          <a:prstGeom prst="rect">
            <a:avLst/>
          </a:prstGeom>
        </p:spPr>
      </p:pic>
      <p:sp>
        <p:nvSpPr>
          <p:cNvPr id="6" name="Oval 5"/>
          <p:cNvSpPr/>
          <p:nvPr/>
        </p:nvSpPr>
        <p:spPr>
          <a:xfrm rot="21071317">
            <a:off x="7526362" y="1862851"/>
            <a:ext cx="1384876" cy="404152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7" name="Oval 6"/>
          <p:cNvSpPr/>
          <p:nvPr/>
        </p:nvSpPr>
        <p:spPr>
          <a:xfrm>
            <a:off x="9189731" y="2033162"/>
            <a:ext cx="997282" cy="3409692"/>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9" name="Oval 8"/>
          <p:cNvSpPr/>
          <p:nvPr/>
        </p:nvSpPr>
        <p:spPr>
          <a:xfrm>
            <a:off x="9706503" y="2033162"/>
            <a:ext cx="1283950" cy="3714492"/>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10" name="Oval 9"/>
          <p:cNvSpPr/>
          <p:nvPr/>
        </p:nvSpPr>
        <p:spPr>
          <a:xfrm rot="550357">
            <a:off x="10577436" y="1922090"/>
            <a:ext cx="1481436" cy="362755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11" name="Oval 10"/>
          <p:cNvSpPr/>
          <p:nvPr/>
        </p:nvSpPr>
        <p:spPr>
          <a:xfrm rot="5400000">
            <a:off x="16134255" y="5326597"/>
            <a:ext cx="622138" cy="125800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13" name="Oval 12"/>
          <p:cNvSpPr/>
          <p:nvPr/>
        </p:nvSpPr>
        <p:spPr>
          <a:xfrm rot="5400000">
            <a:off x="15747621" y="4866971"/>
            <a:ext cx="453402" cy="964414"/>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14" name="Oval 13"/>
          <p:cNvSpPr/>
          <p:nvPr/>
        </p:nvSpPr>
        <p:spPr>
          <a:xfrm rot="5400000">
            <a:off x="14673971" y="4113944"/>
            <a:ext cx="1052650" cy="96441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15" name="Oval 14"/>
          <p:cNvSpPr/>
          <p:nvPr/>
        </p:nvSpPr>
        <p:spPr>
          <a:xfrm>
            <a:off x="16852857" y="2552176"/>
            <a:ext cx="1283950" cy="25703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17" name="Oval 16"/>
          <p:cNvSpPr/>
          <p:nvPr/>
        </p:nvSpPr>
        <p:spPr>
          <a:xfrm>
            <a:off x="17646367" y="2330647"/>
            <a:ext cx="1624150" cy="279183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18" name="Oval 17"/>
          <p:cNvSpPr/>
          <p:nvPr/>
        </p:nvSpPr>
        <p:spPr>
          <a:xfrm rot="5400000">
            <a:off x="19898287" y="3892418"/>
            <a:ext cx="1052650" cy="96441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19" name="Oval 18"/>
          <p:cNvSpPr/>
          <p:nvPr/>
        </p:nvSpPr>
        <p:spPr>
          <a:xfrm rot="5400000">
            <a:off x="10269613" y="5292464"/>
            <a:ext cx="1350150" cy="96441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21" name="TextBox 20"/>
          <p:cNvSpPr txBox="1"/>
          <p:nvPr/>
        </p:nvSpPr>
        <p:spPr>
          <a:xfrm>
            <a:off x="3048000" y="466260"/>
            <a:ext cx="18288000" cy="1938992"/>
          </a:xfrm>
          <a:prstGeom prst="rect">
            <a:avLst/>
          </a:prstGeom>
          <a:noFill/>
        </p:spPr>
        <p:txBody>
          <a:bodyPr wrap="square" rtlCol="0">
            <a:spAutoFit/>
          </a:bodyPr>
          <a:lstStyle/>
          <a:p>
            <a:pPr defTabSz="914400" hangingPunct="1"/>
            <a:r>
              <a:rPr lang="en-US" sz="6000" dirty="0">
                <a:solidFill>
                  <a:prstClr val="black"/>
                </a:solidFill>
                <a:latin typeface="Calibri"/>
              </a:rPr>
              <a:t>Step 1: Find key points in the image that might still be present.</a:t>
            </a:r>
          </a:p>
        </p:txBody>
      </p:sp>
      <p:cxnSp>
        <p:nvCxnSpPr>
          <p:cNvPr id="22" name="Straight Connector 21"/>
          <p:cNvCxnSpPr/>
          <p:nvPr/>
        </p:nvCxnSpPr>
        <p:spPr>
          <a:xfrm>
            <a:off x="3048000" y="1711710"/>
            <a:ext cx="18288000" cy="0"/>
          </a:xfrm>
          <a:prstGeom prst="line">
            <a:avLst/>
          </a:prstGeom>
          <a:ln>
            <a:solidFill>
              <a:schemeClr val="tx1"/>
            </a:solidFill>
          </a:ln>
          <a:effectLst>
            <a:outerShdw dist="20000" dir="408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889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grpId="0" nodeType="afterEffect">
                                  <p:stCondLst>
                                    <p:cond delay="10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1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grpId="0" nodeType="afterEffect">
                                  <p:stCondLst>
                                    <p:cond delay="10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3" grpId="0" animBg="1"/>
      <p:bldP spid="14" grpId="0" animBg="1"/>
      <p:bldP spid="15"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0" y="19218"/>
            <a:ext cx="18288000" cy="1938992"/>
          </a:xfrm>
          <a:prstGeom prst="rect">
            <a:avLst/>
          </a:prstGeom>
          <a:noFill/>
        </p:spPr>
        <p:txBody>
          <a:bodyPr wrap="square" rtlCol="0">
            <a:spAutoFit/>
          </a:bodyPr>
          <a:lstStyle/>
          <a:p>
            <a:pPr defTabSz="914400" hangingPunct="1"/>
            <a:r>
              <a:rPr lang="en-US" sz="6000" dirty="0">
                <a:solidFill>
                  <a:prstClr val="black"/>
                </a:solidFill>
                <a:latin typeface="Calibri"/>
              </a:rPr>
              <a:t>Step 2: Match points in the image to geolocated points </a:t>
            </a:r>
          </a:p>
          <a:p>
            <a:pPr defTabSz="914400" hangingPunct="1"/>
            <a:r>
              <a:rPr lang="en-US" sz="6000" dirty="0">
                <a:solidFill>
                  <a:prstClr val="black"/>
                </a:solidFill>
                <a:latin typeface="Calibri"/>
              </a:rPr>
              <a:t>in the real world.</a:t>
            </a:r>
          </a:p>
        </p:txBody>
      </p:sp>
      <p:sp>
        <p:nvSpPr>
          <p:cNvPr id="5" name="TextBox 4"/>
          <p:cNvSpPr txBox="1"/>
          <p:nvPr/>
        </p:nvSpPr>
        <p:spPr>
          <a:xfrm>
            <a:off x="3048000" y="1711710"/>
            <a:ext cx="18288000" cy="954107"/>
          </a:xfrm>
          <a:prstGeom prst="rect">
            <a:avLst/>
          </a:prstGeom>
          <a:noFill/>
        </p:spPr>
        <p:txBody>
          <a:bodyPr wrap="square" rtlCol="0">
            <a:spAutoFit/>
          </a:bodyPr>
          <a:lstStyle/>
          <a:p>
            <a:pPr defTabSz="914400" hangingPunct="1"/>
            <a:r>
              <a:rPr lang="en-US" sz="5600" b="0" dirty="0">
                <a:solidFill>
                  <a:srgbClr val="FF0000"/>
                </a:solidFill>
                <a:latin typeface="Calibri"/>
              </a:rPr>
              <a:t>CHALLENGE #1: The cemetery is largely forested today.</a:t>
            </a:r>
          </a:p>
        </p:txBody>
      </p:sp>
      <p:pic>
        <p:nvPicPr>
          <p:cNvPr id="7" name="Picture 6" descr="19831202-0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0596" y="3135276"/>
            <a:ext cx="7024608" cy="4505116"/>
          </a:xfrm>
          <a:prstGeom prst="rect">
            <a:avLst/>
          </a:prstGeom>
        </p:spPr>
      </p:pic>
      <p:pic>
        <p:nvPicPr>
          <p:cNvPr id="8" name="Picture 7" descr="IMG_106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61312" y="3132064"/>
            <a:ext cx="6011104" cy="4508328"/>
          </a:xfrm>
          <a:prstGeom prst="rect">
            <a:avLst/>
          </a:prstGeom>
        </p:spPr>
      </p:pic>
      <p:sp>
        <p:nvSpPr>
          <p:cNvPr id="9" name="TextBox 8"/>
          <p:cNvSpPr txBox="1"/>
          <p:nvPr/>
        </p:nvSpPr>
        <p:spPr>
          <a:xfrm>
            <a:off x="4820594" y="12502873"/>
            <a:ext cx="7024608" cy="1015663"/>
          </a:xfrm>
          <a:prstGeom prst="rect">
            <a:avLst/>
          </a:prstGeom>
          <a:noFill/>
        </p:spPr>
        <p:txBody>
          <a:bodyPr wrap="square" rtlCol="0">
            <a:spAutoFit/>
          </a:bodyPr>
          <a:lstStyle/>
          <a:p>
            <a:pPr defTabSz="914400" hangingPunct="1"/>
            <a:r>
              <a:rPr lang="en-US" sz="6000" b="0" dirty="0">
                <a:solidFill>
                  <a:prstClr val="black"/>
                </a:solidFill>
                <a:latin typeface="Calibri"/>
              </a:rPr>
              <a:t>1983</a:t>
            </a:r>
          </a:p>
        </p:txBody>
      </p:sp>
      <p:sp>
        <p:nvSpPr>
          <p:cNvPr id="10" name="TextBox 9"/>
          <p:cNvSpPr txBox="1"/>
          <p:nvPr/>
        </p:nvSpPr>
        <p:spPr>
          <a:xfrm>
            <a:off x="13561312" y="12449113"/>
            <a:ext cx="6011104" cy="1015663"/>
          </a:xfrm>
          <a:prstGeom prst="rect">
            <a:avLst/>
          </a:prstGeom>
          <a:noFill/>
        </p:spPr>
        <p:txBody>
          <a:bodyPr wrap="square" rtlCol="0">
            <a:spAutoFit/>
          </a:bodyPr>
          <a:lstStyle/>
          <a:p>
            <a:pPr defTabSz="914400" hangingPunct="1"/>
            <a:r>
              <a:rPr lang="en-US" sz="6000" b="0" dirty="0">
                <a:solidFill>
                  <a:prstClr val="black"/>
                </a:solidFill>
                <a:latin typeface="Calibri"/>
              </a:rPr>
              <a:t>2013</a:t>
            </a:r>
          </a:p>
        </p:txBody>
      </p:sp>
      <p:pic>
        <p:nvPicPr>
          <p:cNvPr id="11" name="Picture 10"/>
          <p:cNvPicPr/>
          <p:nvPr/>
        </p:nvPicPr>
        <p:blipFill rotWithShape="1">
          <a:blip r:embed="rId4" cstate="screen">
            <a:extLst>
              <a:ext uri="{28A0092B-C50C-407E-A947-70E740481C1C}">
                <a14:useLocalDpi xmlns:a14="http://schemas.microsoft.com/office/drawing/2010/main"/>
              </a:ext>
            </a:extLst>
          </a:blip>
          <a:srcRect/>
          <a:stretch/>
        </p:blipFill>
        <p:spPr bwMode="auto">
          <a:xfrm>
            <a:off x="4820596" y="7869232"/>
            <a:ext cx="7024608" cy="4301760"/>
          </a:xfrm>
          <a:prstGeom prst="rect">
            <a:avLst/>
          </a:prstGeom>
          <a:ln>
            <a:noFill/>
          </a:ln>
          <a:extLst>
            <a:ext uri="{53640926-AAD7-44d8-BBD7-CCE9431645EC}">
              <a14:shadowObscured xmlns="" xmlns:a14="http://schemas.microsoft.com/office/drawing/2010/main"/>
            </a:ext>
          </a:extLst>
        </p:spPr>
      </p:pic>
      <p:pic>
        <p:nvPicPr>
          <p:cNvPr id="12" name="Picture 11"/>
          <p:cNvPicPr/>
          <p:nvPr/>
        </p:nvPicPr>
        <p:blipFill rotWithShape="1">
          <a:blip r:embed="rId5" cstate="screen">
            <a:extLst>
              <a:ext uri="{28A0092B-C50C-407E-A947-70E740481C1C}">
                <a14:useLocalDpi xmlns:a14="http://schemas.microsoft.com/office/drawing/2010/main"/>
              </a:ext>
            </a:extLst>
          </a:blip>
          <a:srcRect/>
          <a:stretch/>
        </p:blipFill>
        <p:spPr bwMode="auto">
          <a:xfrm>
            <a:off x="13561314" y="7640392"/>
            <a:ext cx="6011104" cy="4530600"/>
          </a:xfrm>
          <a:prstGeom prst="rect">
            <a:avLst/>
          </a:prstGeom>
          <a:noFill/>
          <a:ln>
            <a:noFill/>
          </a:ln>
          <a:extLst>
            <a:ext uri="{53640926-AAD7-44d8-BBD7-CCE9431645EC}">
              <a14:shadowObscured xmlns="" xmlns:a14="http://schemas.microsoft.com/office/drawing/2010/main"/>
            </a:ext>
          </a:extLst>
        </p:spPr>
      </p:pic>
      <p:cxnSp>
        <p:nvCxnSpPr>
          <p:cNvPr id="14" name="Straight Connector 13"/>
          <p:cNvCxnSpPr/>
          <p:nvPr/>
        </p:nvCxnSpPr>
        <p:spPr>
          <a:xfrm>
            <a:off x="3048000" y="1711710"/>
            <a:ext cx="18288000" cy="0"/>
          </a:xfrm>
          <a:prstGeom prst="line">
            <a:avLst/>
          </a:prstGeom>
          <a:ln>
            <a:solidFill>
              <a:schemeClr val="tx1"/>
            </a:solidFill>
          </a:ln>
          <a:effectLst>
            <a:outerShdw dist="20000" dir="408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070143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831202-0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38780" y="1990989"/>
            <a:ext cx="9630180" cy="6224306"/>
          </a:xfrm>
          <a:prstGeom prst="rect">
            <a:avLst/>
          </a:prstGeom>
        </p:spPr>
      </p:pic>
      <p:sp>
        <p:nvSpPr>
          <p:cNvPr id="6" name="Oval 5"/>
          <p:cNvSpPr/>
          <p:nvPr/>
        </p:nvSpPr>
        <p:spPr>
          <a:xfrm rot="21071317">
            <a:off x="9672557" y="1934465"/>
            <a:ext cx="576838" cy="2091502"/>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21" name="TextBox 20"/>
          <p:cNvSpPr txBox="1"/>
          <p:nvPr/>
        </p:nvSpPr>
        <p:spPr>
          <a:xfrm>
            <a:off x="3048000" y="0"/>
            <a:ext cx="18288000" cy="1938992"/>
          </a:xfrm>
          <a:prstGeom prst="rect">
            <a:avLst/>
          </a:prstGeom>
          <a:noFill/>
        </p:spPr>
        <p:txBody>
          <a:bodyPr wrap="square" rtlCol="0">
            <a:spAutoFit/>
          </a:bodyPr>
          <a:lstStyle/>
          <a:p>
            <a:pPr defTabSz="914400" hangingPunct="1"/>
            <a:r>
              <a:rPr lang="en-US" sz="6000" dirty="0">
                <a:solidFill>
                  <a:prstClr val="black"/>
                </a:solidFill>
                <a:latin typeface="Calibri"/>
              </a:rPr>
              <a:t>Step 2: Match points in the image to geolocated points </a:t>
            </a:r>
          </a:p>
          <a:p>
            <a:pPr defTabSz="914400" hangingPunct="1"/>
            <a:r>
              <a:rPr lang="en-US" sz="6000" dirty="0">
                <a:solidFill>
                  <a:prstClr val="black"/>
                </a:solidFill>
                <a:latin typeface="Calibri"/>
              </a:rPr>
              <a:t>in the real world.</a:t>
            </a:r>
          </a:p>
        </p:txBody>
      </p:sp>
      <p:sp>
        <p:nvSpPr>
          <p:cNvPr id="16" name="Oval 15"/>
          <p:cNvSpPr/>
          <p:nvPr/>
        </p:nvSpPr>
        <p:spPr>
          <a:xfrm>
            <a:off x="10422672" y="1990989"/>
            <a:ext cx="554988" cy="1854002"/>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22" name="Oval 21"/>
          <p:cNvSpPr/>
          <p:nvPr/>
        </p:nvSpPr>
        <p:spPr>
          <a:xfrm>
            <a:off x="10692212" y="1983071"/>
            <a:ext cx="737348" cy="192438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23" name="Oval 22"/>
          <p:cNvSpPr/>
          <p:nvPr/>
        </p:nvSpPr>
        <p:spPr>
          <a:xfrm rot="534016">
            <a:off x="11365684" y="2036443"/>
            <a:ext cx="737348" cy="1924386"/>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24" name="Oval 23"/>
          <p:cNvSpPr/>
          <p:nvPr/>
        </p:nvSpPr>
        <p:spPr>
          <a:xfrm rot="5400000">
            <a:off x="14033068" y="3686852"/>
            <a:ext cx="554144" cy="92736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pic>
        <p:nvPicPr>
          <p:cNvPr id="3" name="Picture 2" descr="IMG_718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7068798" y="8824894"/>
            <a:ext cx="4876800" cy="3657600"/>
          </a:xfrm>
          <a:prstGeom prst="rect">
            <a:avLst/>
          </a:prstGeom>
        </p:spPr>
      </p:pic>
      <p:pic>
        <p:nvPicPr>
          <p:cNvPr id="8" name="Picture 7" descr="IMG_717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3419916" y="8824894"/>
            <a:ext cx="4876800" cy="3657600"/>
          </a:xfrm>
          <a:prstGeom prst="rect">
            <a:avLst/>
          </a:prstGeom>
        </p:spPr>
      </p:pic>
      <p:pic>
        <p:nvPicPr>
          <p:cNvPr id="12" name="Picture 11" descr="IMG_717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9763996" y="8824894"/>
            <a:ext cx="4876800" cy="3657600"/>
          </a:xfrm>
          <a:prstGeom prst="rect">
            <a:avLst/>
          </a:prstGeom>
        </p:spPr>
      </p:pic>
      <p:pic>
        <p:nvPicPr>
          <p:cNvPr id="25" name="Picture 24" descr="IMG_717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6115550" y="8824894"/>
            <a:ext cx="4876800" cy="3657600"/>
          </a:xfrm>
          <a:prstGeom prst="rect">
            <a:avLst/>
          </a:prstGeom>
        </p:spPr>
      </p:pic>
      <p:pic>
        <p:nvPicPr>
          <p:cNvPr id="26" name="Picture 25" descr="IMG_7174.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2457950" y="8824894"/>
            <a:ext cx="4876800" cy="3657600"/>
          </a:xfrm>
          <a:prstGeom prst="rect">
            <a:avLst/>
          </a:prstGeom>
        </p:spPr>
      </p:pic>
      <p:cxnSp>
        <p:nvCxnSpPr>
          <p:cNvPr id="29" name="Straight Connector 28"/>
          <p:cNvCxnSpPr/>
          <p:nvPr/>
        </p:nvCxnSpPr>
        <p:spPr>
          <a:xfrm>
            <a:off x="3048000" y="1711710"/>
            <a:ext cx="18288000" cy="0"/>
          </a:xfrm>
          <a:prstGeom prst="line">
            <a:avLst/>
          </a:prstGeom>
          <a:ln>
            <a:solidFill>
              <a:schemeClr val="tx1"/>
            </a:solidFill>
          </a:ln>
          <a:effectLst>
            <a:outerShdw dist="20000" dir="408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16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AE4CA-D525-D433-997F-850D64FD316D}"/>
              </a:ext>
            </a:extLst>
          </p:cNvPr>
          <p:cNvSpPr>
            <a:spLocks noGrp="1"/>
          </p:cNvSpPr>
          <p:nvPr>
            <p:ph type="title"/>
          </p:nvPr>
        </p:nvSpPr>
        <p:spPr/>
        <p:txBody>
          <a:bodyPr/>
          <a:lstStyle/>
          <a:p>
            <a:endParaRPr lang="en-US"/>
          </a:p>
        </p:txBody>
      </p:sp>
      <p:pic>
        <p:nvPicPr>
          <p:cNvPr id="6" name="Picture 5" descr="A diagram of a computer program&#10;&#10;Description automatically generated with medium confidence">
            <a:extLst>
              <a:ext uri="{FF2B5EF4-FFF2-40B4-BE49-F238E27FC236}">
                <a16:creationId xmlns:a16="http://schemas.microsoft.com/office/drawing/2014/main" id="{719A42C6-B509-501C-2557-6A20F251A765}"/>
              </a:ext>
            </a:extLst>
          </p:cNvPr>
          <p:cNvPicPr>
            <a:picLocks noChangeAspect="1"/>
          </p:cNvPicPr>
          <p:nvPr/>
        </p:nvPicPr>
        <p:blipFill>
          <a:blip r:embed="rId2">
            <a:alphaModFix amt="49000"/>
            <a:extLst>
              <a:ext uri="{28A0092B-C50C-407E-A947-70E740481C1C}">
                <a14:useLocalDpi xmlns:a14="http://schemas.microsoft.com/office/drawing/2010/main" val="0"/>
              </a:ext>
            </a:extLst>
          </a:blip>
          <a:stretch>
            <a:fillRect/>
          </a:stretch>
        </p:blipFill>
        <p:spPr>
          <a:xfrm>
            <a:off x="0" y="0"/>
            <a:ext cx="24384000" cy="11527504"/>
          </a:xfrm>
          <a:prstGeom prst="rect">
            <a:avLst/>
          </a:prstGeom>
        </p:spPr>
      </p:pic>
      <p:pic>
        <p:nvPicPr>
          <p:cNvPr id="8" name="Picture 7">
            <a:extLst>
              <a:ext uri="{FF2B5EF4-FFF2-40B4-BE49-F238E27FC236}">
                <a16:creationId xmlns:a16="http://schemas.microsoft.com/office/drawing/2014/main" id="{11B9FED0-A9A9-E2B3-22C6-C61BF8A5F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5217" y="7583247"/>
            <a:ext cx="13218783" cy="6132753"/>
          </a:xfrm>
          <a:prstGeom prst="rect">
            <a:avLst/>
          </a:prstGeom>
        </p:spPr>
      </p:pic>
    </p:spTree>
    <p:extLst>
      <p:ext uri="{BB962C8B-B14F-4D97-AF65-F5344CB8AC3E}">
        <p14:creationId xmlns:p14="http://schemas.microsoft.com/office/powerpoint/2010/main" val="302946778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831202-0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68431" y="3261965"/>
            <a:ext cx="13222006" cy="8545822"/>
          </a:xfrm>
          <a:prstGeom prst="rect">
            <a:avLst/>
          </a:prstGeom>
        </p:spPr>
      </p:pic>
      <p:sp>
        <p:nvSpPr>
          <p:cNvPr id="21" name="TextBox 20"/>
          <p:cNvSpPr txBox="1"/>
          <p:nvPr/>
        </p:nvSpPr>
        <p:spPr>
          <a:xfrm>
            <a:off x="3048000" y="0"/>
            <a:ext cx="18288000" cy="1938992"/>
          </a:xfrm>
          <a:prstGeom prst="rect">
            <a:avLst/>
          </a:prstGeom>
          <a:noFill/>
        </p:spPr>
        <p:txBody>
          <a:bodyPr wrap="square" rtlCol="0">
            <a:spAutoFit/>
          </a:bodyPr>
          <a:lstStyle/>
          <a:p>
            <a:pPr defTabSz="914400" hangingPunct="1"/>
            <a:r>
              <a:rPr lang="en-US" sz="6000" dirty="0">
                <a:solidFill>
                  <a:prstClr val="black"/>
                </a:solidFill>
                <a:latin typeface="Calibri"/>
              </a:rPr>
              <a:t>Step 2: Match points in the image to geolocated points </a:t>
            </a:r>
          </a:p>
          <a:p>
            <a:pPr defTabSz="914400" hangingPunct="1"/>
            <a:r>
              <a:rPr lang="en-US" sz="6000" dirty="0">
                <a:solidFill>
                  <a:prstClr val="black"/>
                </a:solidFill>
                <a:latin typeface="Calibri"/>
              </a:rPr>
              <a:t>in the real world.</a:t>
            </a:r>
          </a:p>
        </p:txBody>
      </p:sp>
      <p:sp>
        <p:nvSpPr>
          <p:cNvPr id="22" name="Oval 21"/>
          <p:cNvSpPr/>
          <p:nvPr/>
        </p:nvSpPr>
        <p:spPr>
          <a:xfrm flipV="1">
            <a:off x="13802285" y="4676318"/>
            <a:ext cx="1006782" cy="914004"/>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15" name="TextBox 14"/>
          <p:cNvSpPr txBox="1"/>
          <p:nvPr/>
        </p:nvSpPr>
        <p:spPr>
          <a:xfrm>
            <a:off x="3048000" y="1860096"/>
            <a:ext cx="18288000" cy="954107"/>
          </a:xfrm>
          <a:prstGeom prst="rect">
            <a:avLst/>
          </a:prstGeom>
          <a:noFill/>
        </p:spPr>
        <p:txBody>
          <a:bodyPr wrap="square" rtlCol="0">
            <a:spAutoFit/>
          </a:bodyPr>
          <a:lstStyle/>
          <a:p>
            <a:pPr defTabSz="914400" hangingPunct="1"/>
            <a:r>
              <a:rPr lang="en-US" sz="5600" b="0" dirty="0">
                <a:solidFill>
                  <a:srgbClr val="FF0000"/>
                </a:solidFill>
                <a:latin typeface="Calibri"/>
              </a:rPr>
              <a:t>CHALLENGE #2: Some important objects aren’t there today.</a:t>
            </a:r>
          </a:p>
        </p:txBody>
      </p:sp>
      <p:sp>
        <p:nvSpPr>
          <p:cNvPr id="17" name="TextBox 16"/>
          <p:cNvSpPr txBox="1"/>
          <p:nvPr/>
        </p:nvSpPr>
        <p:spPr>
          <a:xfrm>
            <a:off x="3048000" y="11807786"/>
            <a:ext cx="18288000" cy="1815882"/>
          </a:xfrm>
          <a:prstGeom prst="rect">
            <a:avLst/>
          </a:prstGeom>
          <a:noFill/>
        </p:spPr>
        <p:txBody>
          <a:bodyPr wrap="square" rtlCol="0">
            <a:spAutoFit/>
          </a:bodyPr>
          <a:lstStyle/>
          <a:p>
            <a:pPr defTabSz="914400" hangingPunct="1"/>
            <a:r>
              <a:rPr lang="en-US" sz="5600" b="0" dirty="0">
                <a:latin typeface="Calibri"/>
              </a:rPr>
              <a:t>This billboard was rebuilt in the 1990s, </a:t>
            </a:r>
          </a:p>
          <a:p>
            <a:pPr defTabSz="914400" hangingPunct="1"/>
            <a:r>
              <a:rPr lang="en-US" sz="5600" b="0" dirty="0">
                <a:latin typeface="Calibri"/>
              </a:rPr>
              <a:t>about 10 feet from its 1983 location.</a:t>
            </a:r>
          </a:p>
        </p:txBody>
      </p:sp>
      <p:cxnSp>
        <p:nvCxnSpPr>
          <p:cNvPr id="18" name="Straight Connector 17"/>
          <p:cNvCxnSpPr/>
          <p:nvPr/>
        </p:nvCxnSpPr>
        <p:spPr>
          <a:xfrm>
            <a:off x="3048000" y="1711710"/>
            <a:ext cx="18288000" cy="0"/>
          </a:xfrm>
          <a:prstGeom prst="line">
            <a:avLst/>
          </a:prstGeom>
          <a:ln>
            <a:solidFill>
              <a:schemeClr val="tx1"/>
            </a:solidFill>
          </a:ln>
          <a:effectLst>
            <a:outerShdw dist="20000" dir="408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4197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831202-0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3846" y="4096609"/>
            <a:ext cx="9415816" cy="6085754"/>
          </a:xfrm>
          <a:prstGeom prst="rect">
            <a:avLst/>
          </a:prstGeom>
        </p:spPr>
      </p:pic>
      <p:sp>
        <p:nvSpPr>
          <p:cNvPr id="21" name="TextBox 20"/>
          <p:cNvSpPr txBox="1"/>
          <p:nvPr/>
        </p:nvSpPr>
        <p:spPr>
          <a:xfrm>
            <a:off x="3048000" y="0"/>
            <a:ext cx="18288000" cy="1938992"/>
          </a:xfrm>
          <a:prstGeom prst="rect">
            <a:avLst/>
          </a:prstGeom>
          <a:noFill/>
        </p:spPr>
        <p:txBody>
          <a:bodyPr wrap="square" rtlCol="0">
            <a:spAutoFit/>
          </a:bodyPr>
          <a:lstStyle/>
          <a:p>
            <a:pPr defTabSz="914400" hangingPunct="1"/>
            <a:r>
              <a:rPr lang="en-US" sz="6000" dirty="0">
                <a:solidFill>
                  <a:prstClr val="black"/>
                </a:solidFill>
                <a:latin typeface="Calibri"/>
              </a:rPr>
              <a:t>Step 2: Match points in the image to geolocated points </a:t>
            </a:r>
          </a:p>
          <a:p>
            <a:pPr defTabSz="914400" hangingPunct="1"/>
            <a:r>
              <a:rPr lang="en-US" sz="6000" dirty="0">
                <a:solidFill>
                  <a:prstClr val="black"/>
                </a:solidFill>
                <a:latin typeface="Calibri"/>
              </a:rPr>
              <a:t>in the real world.</a:t>
            </a:r>
          </a:p>
        </p:txBody>
      </p:sp>
      <p:sp>
        <p:nvSpPr>
          <p:cNvPr id="22" name="Oval 21"/>
          <p:cNvSpPr/>
          <p:nvPr/>
        </p:nvSpPr>
        <p:spPr>
          <a:xfrm flipV="1">
            <a:off x="10713288" y="4096609"/>
            <a:ext cx="2127972" cy="2332802"/>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15" name="TextBox 14"/>
          <p:cNvSpPr txBox="1"/>
          <p:nvPr/>
        </p:nvSpPr>
        <p:spPr>
          <a:xfrm>
            <a:off x="3048000" y="1860096"/>
            <a:ext cx="18288000" cy="954107"/>
          </a:xfrm>
          <a:prstGeom prst="rect">
            <a:avLst/>
          </a:prstGeom>
          <a:noFill/>
        </p:spPr>
        <p:txBody>
          <a:bodyPr wrap="square" rtlCol="0">
            <a:spAutoFit/>
          </a:bodyPr>
          <a:lstStyle/>
          <a:p>
            <a:pPr defTabSz="914400" hangingPunct="1"/>
            <a:r>
              <a:rPr lang="en-US" sz="5600" b="0" dirty="0">
                <a:solidFill>
                  <a:srgbClr val="FF0000"/>
                </a:solidFill>
                <a:latin typeface="Calibri"/>
              </a:rPr>
              <a:t>CHALLENGE #2: Some important objects aren’t there today.</a:t>
            </a:r>
          </a:p>
        </p:txBody>
      </p:sp>
      <p:sp>
        <p:nvSpPr>
          <p:cNvPr id="17" name="TextBox 16"/>
          <p:cNvSpPr txBox="1"/>
          <p:nvPr/>
        </p:nvSpPr>
        <p:spPr>
          <a:xfrm>
            <a:off x="3048000" y="10612058"/>
            <a:ext cx="18288000" cy="1815882"/>
          </a:xfrm>
          <a:prstGeom prst="rect">
            <a:avLst/>
          </a:prstGeom>
          <a:noFill/>
        </p:spPr>
        <p:txBody>
          <a:bodyPr wrap="square" rtlCol="0">
            <a:spAutoFit/>
          </a:bodyPr>
          <a:lstStyle/>
          <a:p>
            <a:pPr defTabSz="914400" hangingPunct="1"/>
            <a:r>
              <a:rPr lang="en-US" sz="5600" b="0" dirty="0">
                <a:latin typeface="Calibri"/>
              </a:rPr>
              <a:t>Only one of these two trees is still standing. </a:t>
            </a:r>
          </a:p>
          <a:p>
            <a:pPr defTabSz="914400" hangingPunct="1"/>
            <a:r>
              <a:rPr lang="en-US" sz="5600" b="0" dirty="0">
                <a:latin typeface="Calibri"/>
              </a:rPr>
              <a:t>It had to be identified using 1980s aerial imagery.</a:t>
            </a:r>
          </a:p>
        </p:txBody>
      </p:sp>
      <p:pic>
        <p:nvPicPr>
          <p:cNvPr id="7" name="Picture 6"/>
          <p:cNvPicPr/>
          <p:nvPr/>
        </p:nvPicPr>
        <p:blipFill rotWithShape="1">
          <a:blip r:embed="rId3" cstate="screen">
            <a:extLst>
              <a:ext uri="{28A0092B-C50C-407E-A947-70E740481C1C}">
                <a14:useLocalDpi xmlns:a14="http://schemas.microsoft.com/office/drawing/2010/main"/>
              </a:ext>
            </a:extLst>
          </a:blip>
          <a:srcRect/>
          <a:stretch/>
        </p:blipFill>
        <p:spPr bwMode="auto">
          <a:xfrm>
            <a:off x="13687876" y="4988132"/>
            <a:ext cx="7024608" cy="4301760"/>
          </a:xfrm>
          <a:prstGeom prst="rect">
            <a:avLst/>
          </a:prstGeom>
          <a:ln>
            <a:noFill/>
          </a:ln>
          <a:extLst>
            <a:ext uri="{53640926-AAD7-44d8-BBD7-CCE9431645EC}">
              <a14:shadowObscured xmlns="" xmlns:a14="http://schemas.microsoft.com/office/drawing/2010/main"/>
            </a:ext>
          </a:extLst>
        </p:spPr>
      </p:pic>
      <p:sp>
        <p:nvSpPr>
          <p:cNvPr id="8" name="Oval 7"/>
          <p:cNvSpPr/>
          <p:nvPr/>
        </p:nvSpPr>
        <p:spPr>
          <a:xfrm flipV="1">
            <a:off x="17116419" y="5697463"/>
            <a:ext cx="876834" cy="868914"/>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cxnSp>
        <p:nvCxnSpPr>
          <p:cNvPr id="9" name="Straight Connector 8"/>
          <p:cNvCxnSpPr/>
          <p:nvPr/>
        </p:nvCxnSpPr>
        <p:spPr>
          <a:xfrm>
            <a:off x="3048000" y="1711710"/>
            <a:ext cx="18288000" cy="0"/>
          </a:xfrm>
          <a:prstGeom prst="line">
            <a:avLst/>
          </a:prstGeom>
          <a:ln>
            <a:solidFill>
              <a:schemeClr val="tx1"/>
            </a:solidFill>
          </a:ln>
          <a:effectLst>
            <a:outerShdw dist="20000" dir="408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9654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831202-0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3846" y="4096609"/>
            <a:ext cx="9415816" cy="6085754"/>
          </a:xfrm>
          <a:prstGeom prst="rect">
            <a:avLst/>
          </a:prstGeom>
        </p:spPr>
      </p:pic>
      <p:sp>
        <p:nvSpPr>
          <p:cNvPr id="21" name="TextBox 20"/>
          <p:cNvSpPr txBox="1"/>
          <p:nvPr/>
        </p:nvSpPr>
        <p:spPr>
          <a:xfrm>
            <a:off x="3048000" y="0"/>
            <a:ext cx="18288000" cy="1938992"/>
          </a:xfrm>
          <a:prstGeom prst="rect">
            <a:avLst/>
          </a:prstGeom>
          <a:noFill/>
        </p:spPr>
        <p:txBody>
          <a:bodyPr wrap="square" rtlCol="0">
            <a:spAutoFit/>
          </a:bodyPr>
          <a:lstStyle/>
          <a:p>
            <a:pPr defTabSz="914400" hangingPunct="1"/>
            <a:r>
              <a:rPr lang="en-US" sz="6000" dirty="0">
                <a:solidFill>
                  <a:prstClr val="black"/>
                </a:solidFill>
                <a:latin typeface="Calibri"/>
              </a:rPr>
              <a:t>Step 2: Match points in the image to geolocated points </a:t>
            </a:r>
          </a:p>
          <a:p>
            <a:pPr defTabSz="914400" hangingPunct="1"/>
            <a:r>
              <a:rPr lang="en-US" sz="6000" dirty="0">
                <a:solidFill>
                  <a:prstClr val="black"/>
                </a:solidFill>
                <a:latin typeface="Calibri"/>
              </a:rPr>
              <a:t>in the real world.</a:t>
            </a:r>
          </a:p>
        </p:txBody>
      </p:sp>
      <p:sp>
        <p:nvSpPr>
          <p:cNvPr id="22" name="Oval 21"/>
          <p:cNvSpPr/>
          <p:nvPr/>
        </p:nvSpPr>
        <p:spPr>
          <a:xfrm flipV="1">
            <a:off x="12452277" y="4988133"/>
            <a:ext cx="907386" cy="869242"/>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sp>
        <p:nvSpPr>
          <p:cNvPr id="15" name="TextBox 14"/>
          <p:cNvSpPr txBox="1"/>
          <p:nvPr/>
        </p:nvSpPr>
        <p:spPr>
          <a:xfrm>
            <a:off x="3048000" y="1860096"/>
            <a:ext cx="18288000" cy="954107"/>
          </a:xfrm>
          <a:prstGeom prst="rect">
            <a:avLst/>
          </a:prstGeom>
          <a:noFill/>
        </p:spPr>
        <p:txBody>
          <a:bodyPr wrap="square" rtlCol="0">
            <a:spAutoFit/>
          </a:bodyPr>
          <a:lstStyle/>
          <a:p>
            <a:pPr defTabSz="914400" hangingPunct="1"/>
            <a:r>
              <a:rPr lang="en-US" sz="5600" b="0" dirty="0">
                <a:solidFill>
                  <a:srgbClr val="FF0000"/>
                </a:solidFill>
                <a:latin typeface="Calibri"/>
              </a:rPr>
              <a:t>CHALLENGE #2: Some important objects aren’t there today.</a:t>
            </a:r>
          </a:p>
        </p:txBody>
      </p:sp>
      <p:sp>
        <p:nvSpPr>
          <p:cNvPr id="17" name="TextBox 16"/>
          <p:cNvSpPr txBox="1"/>
          <p:nvPr/>
        </p:nvSpPr>
        <p:spPr>
          <a:xfrm>
            <a:off x="3048000" y="10612059"/>
            <a:ext cx="18288000" cy="1815882"/>
          </a:xfrm>
          <a:prstGeom prst="rect">
            <a:avLst/>
          </a:prstGeom>
          <a:noFill/>
        </p:spPr>
        <p:txBody>
          <a:bodyPr wrap="square" rtlCol="0">
            <a:spAutoFit/>
          </a:bodyPr>
          <a:lstStyle/>
          <a:p>
            <a:pPr defTabSz="914400" hangingPunct="1"/>
            <a:r>
              <a:rPr lang="en-US" sz="5600" b="0" dirty="0">
                <a:latin typeface="Calibri"/>
              </a:rPr>
              <a:t>There are buildings today where this billboard was located.</a:t>
            </a:r>
          </a:p>
          <a:p>
            <a:pPr defTabSz="914400" hangingPunct="1"/>
            <a:r>
              <a:rPr lang="en-US" sz="5600" b="0" dirty="0">
                <a:latin typeface="Calibri"/>
              </a:rPr>
              <a:t>It was only visible in 1980s aerial imagery. </a:t>
            </a:r>
          </a:p>
        </p:txBody>
      </p:sp>
      <p:pic>
        <p:nvPicPr>
          <p:cNvPr id="7" name="Picture 6"/>
          <p:cNvPicPr/>
          <p:nvPr/>
        </p:nvPicPr>
        <p:blipFill rotWithShape="1">
          <a:blip r:embed="rId3" cstate="screen">
            <a:extLst>
              <a:ext uri="{28A0092B-C50C-407E-A947-70E740481C1C}">
                <a14:useLocalDpi xmlns:a14="http://schemas.microsoft.com/office/drawing/2010/main"/>
              </a:ext>
            </a:extLst>
          </a:blip>
          <a:srcRect/>
          <a:stretch/>
        </p:blipFill>
        <p:spPr bwMode="auto">
          <a:xfrm>
            <a:off x="14176697" y="4988132"/>
            <a:ext cx="6433362" cy="4301760"/>
          </a:xfrm>
          <a:prstGeom prst="rect">
            <a:avLst/>
          </a:prstGeom>
          <a:ln>
            <a:noFill/>
          </a:ln>
          <a:extLst>
            <a:ext uri="{53640926-AAD7-44d8-BBD7-CCE9431645EC}">
              <a14:shadowObscured xmlns="" xmlns:a14="http://schemas.microsoft.com/office/drawing/2010/main"/>
            </a:ext>
          </a:extLst>
        </p:spPr>
      </p:pic>
      <p:sp>
        <p:nvSpPr>
          <p:cNvPr id="8" name="Oval 7"/>
          <p:cNvSpPr/>
          <p:nvPr/>
        </p:nvSpPr>
        <p:spPr>
          <a:xfrm flipV="1">
            <a:off x="19585785" y="5422917"/>
            <a:ext cx="876834" cy="868914"/>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914400" hangingPunct="1"/>
            <a:endParaRPr lang="en-US" sz="3600" b="0">
              <a:solidFill>
                <a:prstClr val="white"/>
              </a:solidFill>
              <a:latin typeface="Calibri"/>
            </a:endParaRPr>
          </a:p>
        </p:txBody>
      </p:sp>
      <p:cxnSp>
        <p:nvCxnSpPr>
          <p:cNvPr id="10" name="Straight Connector 9"/>
          <p:cNvCxnSpPr/>
          <p:nvPr/>
        </p:nvCxnSpPr>
        <p:spPr>
          <a:xfrm>
            <a:off x="3048000" y="1711710"/>
            <a:ext cx="18288000" cy="0"/>
          </a:xfrm>
          <a:prstGeom prst="line">
            <a:avLst/>
          </a:prstGeom>
          <a:ln>
            <a:solidFill>
              <a:schemeClr val="tx1"/>
            </a:solidFill>
          </a:ln>
          <a:effectLst>
            <a:outerShdw dist="20000" dir="408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9809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048000" y="1"/>
            <a:ext cx="18288000" cy="1938992"/>
          </a:xfrm>
          <a:prstGeom prst="rect">
            <a:avLst/>
          </a:prstGeom>
          <a:noFill/>
        </p:spPr>
        <p:txBody>
          <a:bodyPr wrap="square" rtlCol="0">
            <a:spAutoFit/>
          </a:bodyPr>
          <a:lstStyle/>
          <a:p>
            <a:pPr defTabSz="914400" hangingPunct="1"/>
            <a:r>
              <a:rPr lang="en-US" sz="6000" dirty="0">
                <a:solidFill>
                  <a:prstClr val="black"/>
                </a:solidFill>
                <a:latin typeface="Calibri"/>
              </a:rPr>
              <a:t>Step 3: Solve for the geometric constraints that provide </a:t>
            </a:r>
          </a:p>
          <a:p>
            <a:pPr defTabSz="914400" hangingPunct="1"/>
            <a:r>
              <a:rPr lang="en-US" sz="6000" dirty="0">
                <a:solidFill>
                  <a:prstClr val="black"/>
                </a:solidFill>
                <a:latin typeface="Calibri"/>
              </a:rPr>
              <a:t>the optimal camera location.</a:t>
            </a:r>
          </a:p>
        </p:txBody>
      </p:sp>
      <p:pic>
        <p:nvPicPr>
          <p:cNvPr id="2" name="Picture 1" descr="reprojection_erro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50842" y="2015969"/>
            <a:ext cx="14376272" cy="9267586"/>
          </a:xfrm>
          <a:prstGeom prst="rect">
            <a:avLst/>
          </a:prstGeom>
        </p:spPr>
      </p:pic>
      <p:sp>
        <p:nvSpPr>
          <p:cNvPr id="3" name="TextBox 2"/>
          <p:cNvSpPr txBox="1"/>
          <p:nvPr/>
        </p:nvSpPr>
        <p:spPr>
          <a:xfrm>
            <a:off x="3297844" y="11313765"/>
            <a:ext cx="18038156" cy="2308324"/>
          </a:xfrm>
          <a:prstGeom prst="rect">
            <a:avLst/>
          </a:prstGeom>
          <a:noFill/>
        </p:spPr>
        <p:txBody>
          <a:bodyPr wrap="square" rtlCol="0">
            <a:spAutoFit/>
          </a:bodyPr>
          <a:lstStyle/>
          <a:p>
            <a:pPr marL="571500" indent="-571500" defTabSz="914400" hangingPunct="1">
              <a:buFont typeface="Arial"/>
              <a:buChar char="•"/>
            </a:pPr>
            <a:r>
              <a:rPr lang="en-US" sz="3600" b="0" dirty="0">
                <a:solidFill>
                  <a:prstClr val="black"/>
                </a:solidFill>
                <a:latin typeface="Calibri"/>
              </a:rPr>
              <a:t>Circles outlined in black are the location of a correspondence in the image. </a:t>
            </a:r>
          </a:p>
          <a:p>
            <a:pPr marL="571500" indent="-571500" defTabSz="914400" hangingPunct="1">
              <a:buFont typeface="Arial"/>
              <a:buChar char="•"/>
            </a:pPr>
            <a:r>
              <a:rPr lang="en-US" sz="3600" b="0" dirty="0">
                <a:solidFill>
                  <a:prstClr val="black"/>
                </a:solidFill>
                <a:latin typeface="Calibri"/>
              </a:rPr>
              <a:t>Matching colored squares are where these points would be projected into this image given their GPS coordinates, a camera location and focal length.</a:t>
            </a:r>
          </a:p>
          <a:p>
            <a:pPr marL="571500" indent="-571500" defTabSz="914400" hangingPunct="1">
              <a:buFont typeface="Arial"/>
              <a:buChar char="•"/>
            </a:pPr>
            <a:r>
              <a:rPr lang="en-US" sz="3600" b="0" dirty="0">
                <a:solidFill>
                  <a:prstClr val="black"/>
                </a:solidFill>
                <a:latin typeface="Calibri"/>
              </a:rPr>
              <a:t>Given the optimal camera location and focal length, these would be perfectly aligned.</a:t>
            </a:r>
          </a:p>
        </p:txBody>
      </p:sp>
      <p:cxnSp>
        <p:nvCxnSpPr>
          <p:cNvPr id="11" name="Straight Connector 10"/>
          <p:cNvCxnSpPr/>
          <p:nvPr/>
        </p:nvCxnSpPr>
        <p:spPr>
          <a:xfrm>
            <a:off x="3048000" y="1711710"/>
            <a:ext cx="18288000" cy="0"/>
          </a:xfrm>
          <a:prstGeom prst="line">
            <a:avLst/>
          </a:prstGeom>
          <a:ln>
            <a:solidFill>
              <a:schemeClr val="tx1"/>
            </a:solidFill>
          </a:ln>
          <a:effectLst>
            <a:outerShdw dist="20000" dir="408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5818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0" y="1860096"/>
            <a:ext cx="18288000" cy="1815882"/>
          </a:xfrm>
          <a:prstGeom prst="rect">
            <a:avLst/>
          </a:prstGeom>
          <a:noFill/>
        </p:spPr>
        <p:txBody>
          <a:bodyPr wrap="square" rtlCol="0">
            <a:spAutoFit/>
          </a:bodyPr>
          <a:lstStyle/>
          <a:p>
            <a:pPr defTabSz="914400" hangingPunct="1"/>
            <a:r>
              <a:rPr lang="en-US" sz="5600" b="0" dirty="0">
                <a:solidFill>
                  <a:srgbClr val="FF0000"/>
                </a:solidFill>
                <a:latin typeface="Calibri"/>
              </a:rPr>
              <a:t>CHALLENGE #3: Even the super precise GPS device has some measurement error. Our model had to account for that.</a:t>
            </a:r>
          </a:p>
        </p:txBody>
      </p:sp>
      <p:pic>
        <p:nvPicPr>
          <p:cNvPr id="6" name="Picture 5"/>
          <p:cNvPicPr/>
          <p:nvPr/>
        </p:nvPicPr>
        <p:blipFill>
          <a:blip r:embed="rId3">
            <a:extLst>
              <a:ext uri="{28A0092B-C50C-407E-A947-70E740481C1C}">
                <a14:useLocalDpi xmlns:a14="http://schemas.microsoft.com/office/drawing/2010/main"/>
              </a:ext>
            </a:extLst>
          </a:blip>
          <a:stretch>
            <a:fillRect/>
          </a:stretch>
        </p:blipFill>
        <p:spPr>
          <a:xfrm>
            <a:off x="6400800" y="3810000"/>
            <a:ext cx="11125200" cy="9906000"/>
          </a:xfrm>
          <a:prstGeom prst="rect">
            <a:avLst/>
          </a:prstGeom>
        </p:spPr>
      </p:pic>
      <p:cxnSp>
        <p:nvCxnSpPr>
          <p:cNvPr id="8" name="Straight Connector 7"/>
          <p:cNvCxnSpPr/>
          <p:nvPr/>
        </p:nvCxnSpPr>
        <p:spPr>
          <a:xfrm>
            <a:off x="3048000" y="1711710"/>
            <a:ext cx="18288000" cy="0"/>
          </a:xfrm>
          <a:prstGeom prst="line">
            <a:avLst/>
          </a:prstGeom>
          <a:ln>
            <a:solidFill>
              <a:schemeClr val="tx1"/>
            </a:solidFill>
          </a:ln>
          <a:effectLst>
            <a:outerShdw dist="20000" dir="408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7878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96720_10200326562389226_1973991633_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0"/>
            <a:ext cx="10337800" cy="13783736"/>
          </a:xfrm>
          <a:prstGeom prst="rect">
            <a:avLst/>
          </a:prstGeom>
        </p:spPr>
      </p:pic>
      <p:cxnSp>
        <p:nvCxnSpPr>
          <p:cNvPr id="8" name="Straight Connector 7"/>
          <p:cNvCxnSpPr/>
          <p:nvPr/>
        </p:nvCxnSpPr>
        <p:spPr>
          <a:xfrm>
            <a:off x="3048000" y="1711710"/>
            <a:ext cx="18288000" cy="0"/>
          </a:xfrm>
          <a:prstGeom prst="line">
            <a:avLst/>
          </a:prstGeom>
          <a:ln>
            <a:solidFill>
              <a:schemeClr val="tx1"/>
            </a:solidFill>
          </a:ln>
          <a:effectLst>
            <a:outerShdw dist="20000" dir="408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stretch>
            <a:fillRect/>
          </a:stretch>
        </p:blipFill>
        <p:spPr>
          <a:xfrm>
            <a:off x="11292731" y="4521200"/>
            <a:ext cx="12601920" cy="10004199"/>
          </a:xfrm>
          <a:prstGeom prst="rect">
            <a:avLst/>
          </a:prstGeom>
        </p:spPr>
      </p:pic>
    </p:spTree>
    <p:extLst>
      <p:ext uri="{BB962C8B-B14F-4D97-AF65-F5344CB8AC3E}">
        <p14:creationId xmlns:p14="http://schemas.microsoft.com/office/powerpoint/2010/main" val="817361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hite text&#10;&#10;Description automatically generated">
            <a:extLst>
              <a:ext uri="{FF2B5EF4-FFF2-40B4-BE49-F238E27FC236}">
                <a16:creationId xmlns:a16="http://schemas.microsoft.com/office/drawing/2014/main" id="{A2CC6CDC-2058-EB92-CB3C-68F676834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447" y="1422400"/>
            <a:ext cx="19845553" cy="10216146"/>
          </a:xfrm>
          <a:prstGeom prst="rect">
            <a:avLst/>
          </a:prstGeom>
        </p:spPr>
      </p:pic>
    </p:spTree>
    <p:extLst>
      <p:ext uri="{BB962C8B-B14F-4D97-AF65-F5344CB8AC3E}">
        <p14:creationId xmlns:p14="http://schemas.microsoft.com/office/powerpoint/2010/main" val="61555044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AE4CA-D525-D433-997F-850D64FD316D}"/>
              </a:ext>
            </a:extLst>
          </p:cNvPr>
          <p:cNvSpPr>
            <a:spLocks noGrp="1"/>
          </p:cNvSpPr>
          <p:nvPr>
            <p:ph type="title"/>
          </p:nvPr>
        </p:nvSpPr>
        <p:spPr/>
        <p:txBody>
          <a:bodyPr/>
          <a:lstStyle/>
          <a:p>
            <a:endParaRPr lang="en-US"/>
          </a:p>
        </p:txBody>
      </p:sp>
      <p:pic>
        <p:nvPicPr>
          <p:cNvPr id="6" name="Picture 5" descr="A diagram of a computer program&#10;&#10;Description automatically generated with medium confidence">
            <a:extLst>
              <a:ext uri="{FF2B5EF4-FFF2-40B4-BE49-F238E27FC236}">
                <a16:creationId xmlns:a16="http://schemas.microsoft.com/office/drawing/2014/main" id="{719A42C6-B509-501C-2557-6A20F251A765}"/>
              </a:ext>
            </a:extLst>
          </p:cNvPr>
          <p:cNvPicPr>
            <a:picLocks noChangeAspect="1"/>
          </p:cNvPicPr>
          <p:nvPr/>
        </p:nvPicPr>
        <p:blipFill>
          <a:blip r:embed="rId2">
            <a:alphaModFix amt="47000"/>
            <a:extLst>
              <a:ext uri="{28A0092B-C50C-407E-A947-70E740481C1C}">
                <a14:useLocalDpi xmlns:a14="http://schemas.microsoft.com/office/drawing/2010/main" val="0"/>
              </a:ext>
            </a:extLst>
          </a:blip>
          <a:stretch>
            <a:fillRect/>
          </a:stretch>
        </p:blipFill>
        <p:spPr>
          <a:xfrm>
            <a:off x="0" y="0"/>
            <a:ext cx="24384000" cy="11527504"/>
          </a:xfrm>
          <a:prstGeom prst="rect">
            <a:avLst/>
          </a:prstGeom>
        </p:spPr>
      </p:pic>
      <p:pic>
        <p:nvPicPr>
          <p:cNvPr id="2" name="Picture 1" descr="A text on a page&#10;&#10;Description automatically generated">
            <a:extLst>
              <a:ext uri="{FF2B5EF4-FFF2-40B4-BE49-F238E27FC236}">
                <a16:creationId xmlns:a16="http://schemas.microsoft.com/office/drawing/2014/main" id="{BB0B4D5F-B337-D75F-048E-002F2F1C3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4500" y="0"/>
            <a:ext cx="12378332" cy="5891610"/>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300EB722-8BB9-82D0-57D3-A1F805AC4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8689" y="7398934"/>
            <a:ext cx="12529954" cy="3975020"/>
          </a:xfrm>
          <a:prstGeom prst="rect">
            <a:avLst/>
          </a:prstGeom>
        </p:spPr>
      </p:pic>
    </p:spTree>
    <p:extLst>
      <p:ext uri="{BB962C8B-B14F-4D97-AF65-F5344CB8AC3E}">
        <p14:creationId xmlns:p14="http://schemas.microsoft.com/office/powerpoint/2010/main" val="272048774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55583-E3AA-2226-A914-25477850D9EB}"/>
              </a:ext>
            </a:extLst>
          </p:cNvPr>
          <p:cNvSpPr txBox="1"/>
          <p:nvPr/>
        </p:nvSpPr>
        <p:spPr>
          <a:xfrm>
            <a:off x="1969008" y="2223691"/>
            <a:ext cx="20445984"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5400" b="0" i="0" dirty="0">
                <a:solidFill>
                  <a:srgbClr val="374151"/>
                </a:solidFill>
                <a:effectLst/>
                <a:latin typeface="Söhne"/>
              </a:rPr>
              <a:t>ML Background Questions:</a:t>
            </a:r>
          </a:p>
          <a:p>
            <a:pPr algn="l"/>
            <a:r>
              <a:rPr lang="en-US" sz="5400" b="0" dirty="0">
                <a:solidFill>
                  <a:srgbClr val="374151"/>
                </a:solidFill>
                <a:latin typeface="Söhne"/>
              </a:rPr>
              <a:t>“What is the SOTA algorithm?”</a:t>
            </a:r>
            <a:endParaRPr lang="en-US" sz="5400" b="0" i="0" dirty="0">
              <a:solidFill>
                <a:srgbClr val="374151"/>
              </a:solidFill>
              <a:effectLst/>
              <a:latin typeface="Söhne"/>
            </a:endParaRPr>
          </a:p>
          <a:p>
            <a:pPr algn="l">
              <a:buFont typeface="Arial" panose="020B0604020202020204" pitchFamily="34" charset="0"/>
              <a:buChar char="•"/>
            </a:pPr>
            <a:r>
              <a:rPr lang="en-US" sz="5400" b="0" i="0" dirty="0">
                <a:solidFill>
                  <a:srgbClr val="374151"/>
                </a:solidFill>
                <a:effectLst/>
                <a:latin typeface="Söhne"/>
              </a:rPr>
              <a:t>”What is one-shot learning?”</a:t>
            </a:r>
          </a:p>
          <a:p>
            <a:pPr algn="l">
              <a:buFont typeface="Arial" panose="020B0604020202020204" pitchFamily="34" charset="0"/>
              <a:buChar char="•"/>
            </a:pPr>
            <a:r>
              <a:rPr lang="en-US" sz="5400" b="0" dirty="0">
                <a:solidFill>
                  <a:srgbClr val="374151"/>
                </a:solidFill>
                <a:latin typeface="Söhne"/>
              </a:rPr>
              <a:t>“What is few-shot learning?”</a:t>
            </a:r>
          </a:p>
          <a:p>
            <a:pPr algn="l">
              <a:buFont typeface="Arial" panose="020B0604020202020204" pitchFamily="34" charset="0"/>
              <a:buChar char="•"/>
            </a:pPr>
            <a:r>
              <a:rPr lang="en-US" sz="5400" b="0" i="0" dirty="0">
                <a:solidFill>
                  <a:srgbClr val="374151"/>
                </a:solidFill>
                <a:effectLst/>
                <a:latin typeface="Söhne"/>
              </a:rPr>
              <a:t>“What is zero-shot learning?”</a:t>
            </a:r>
          </a:p>
        </p:txBody>
      </p:sp>
    </p:spTree>
    <p:extLst>
      <p:ext uri="{BB962C8B-B14F-4D97-AF65-F5344CB8AC3E}">
        <p14:creationId xmlns:p14="http://schemas.microsoft.com/office/powerpoint/2010/main" val="332201538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AE4CA-D525-D433-997F-850D64FD316D}"/>
              </a:ext>
            </a:extLst>
          </p:cNvPr>
          <p:cNvSpPr>
            <a:spLocks noGrp="1"/>
          </p:cNvSpPr>
          <p:nvPr>
            <p:ph type="title"/>
          </p:nvPr>
        </p:nvSpPr>
        <p:spPr/>
        <p:txBody>
          <a:bodyPr/>
          <a:lstStyle/>
          <a:p>
            <a:endParaRPr lang="en-US"/>
          </a:p>
        </p:txBody>
      </p:sp>
      <p:pic>
        <p:nvPicPr>
          <p:cNvPr id="6" name="Picture 5" descr="A diagram of a computer program&#10;&#10;Description automatically generated with medium confidence">
            <a:extLst>
              <a:ext uri="{FF2B5EF4-FFF2-40B4-BE49-F238E27FC236}">
                <a16:creationId xmlns:a16="http://schemas.microsoft.com/office/drawing/2014/main" id="{719A42C6-B509-501C-2557-6A20F251A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1527504"/>
          </a:xfrm>
          <a:prstGeom prst="rect">
            <a:avLst/>
          </a:prstGeom>
        </p:spPr>
      </p:pic>
    </p:spTree>
    <p:extLst>
      <p:ext uri="{BB962C8B-B14F-4D97-AF65-F5344CB8AC3E}">
        <p14:creationId xmlns:p14="http://schemas.microsoft.com/office/powerpoint/2010/main" val="248603677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1B15A7-4D6F-A369-0FF1-5C89B299DEAB}"/>
              </a:ext>
            </a:extLst>
          </p:cNvPr>
          <p:cNvSpPr txBox="1"/>
          <p:nvPr/>
        </p:nvSpPr>
        <p:spPr>
          <a:xfrm>
            <a:off x="1828800" y="0"/>
            <a:ext cx="20445984" cy="2585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5400" b="0" i="0" dirty="0">
                <a:solidFill>
                  <a:srgbClr val="FF0000"/>
                </a:solidFill>
                <a:effectLst/>
                <a:latin typeface="Söhne"/>
              </a:rPr>
              <a:t>Technical ML Background Questions:</a:t>
            </a:r>
          </a:p>
          <a:p>
            <a:pPr algn="l">
              <a:buFont typeface="Arial" panose="020B0604020202020204" pitchFamily="34" charset="0"/>
              <a:buChar char="•"/>
            </a:pPr>
            <a:r>
              <a:rPr lang="en-US" sz="5400" b="0" i="0" dirty="0">
                <a:solidFill>
                  <a:srgbClr val="FF0000"/>
                </a:solidFill>
                <a:effectLst/>
                <a:latin typeface="Söhne"/>
              </a:rPr>
              <a:t>"What is class balancing and why is there a need to class balance the results by including up to 20,000 (image, text) pairs per query?"</a:t>
            </a:r>
          </a:p>
        </p:txBody>
      </p:sp>
      <p:sp>
        <p:nvSpPr>
          <p:cNvPr id="4" name="Rectangle 1">
            <a:extLst>
              <a:ext uri="{FF2B5EF4-FFF2-40B4-BE49-F238E27FC236}">
                <a16:creationId xmlns:a16="http://schemas.microsoft.com/office/drawing/2014/main" id="{E0216A84-9C49-0FC6-9891-3D74143B76DF}"/>
              </a:ext>
            </a:extLst>
          </p:cNvPr>
          <p:cNvSpPr>
            <a:spLocks noChangeArrowheads="1"/>
          </p:cNvSpPr>
          <p:nvPr/>
        </p:nvSpPr>
        <p:spPr bwMode="auto">
          <a:xfrm>
            <a:off x="358468" y="3795514"/>
            <a:ext cx="11375136" cy="897924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9484" rIns="0" bIns="209484" numCol="1" anchor="ctr" anchorCtr="0" compatLnSpc="1">
            <a:prstTxWarp prst="textNoShape">
              <a:avLst/>
            </a:prstTxWarp>
            <a:spAutoFit/>
          </a:bodyPr>
          <a:lstStyle>
            <a:lvl1pPr algn="l" eaLnBrk="0" fontAlgn="base">
              <a:spcBef>
                <a:spcPct val="0"/>
              </a:spcBef>
              <a:spcAft>
                <a:spcPct val="0"/>
              </a:spcAft>
              <a:defRPr>
                <a:solidFill>
                  <a:schemeClr val="tx1"/>
                </a:solidFill>
                <a:latin typeface="Arial" panose="020B0604020202020204" pitchFamily="34" charset="0"/>
              </a:defRPr>
            </a:lvl1pPr>
            <a:lvl2pPr marL="457200" algn="l" eaLnBrk="0" fontAlgn="base">
              <a:spcBef>
                <a:spcPct val="0"/>
              </a:spcBef>
              <a:spcAft>
                <a:spcPct val="0"/>
              </a:spcAft>
              <a:defRPr>
                <a:solidFill>
                  <a:schemeClr val="tx1"/>
                </a:solidFill>
                <a:latin typeface="Arial" panose="020B0604020202020204" pitchFamily="34" charset="0"/>
              </a:defRPr>
            </a:lvl2pPr>
            <a:lvl3pPr marL="914400" algn="l" eaLnBrk="0" fontAlgn="base">
              <a:spcBef>
                <a:spcPct val="0"/>
              </a:spcBef>
              <a:spcAft>
                <a:spcPct val="0"/>
              </a:spcAft>
              <a:defRPr>
                <a:solidFill>
                  <a:schemeClr val="tx1"/>
                </a:solidFill>
                <a:latin typeface="Arial" panose="020B0604020202020204" pitchFamily="34" charset="0"/>
              </a:defRPr>
            </a:lvl3pPr>
            <a:lvl4pPr marL="1371600" algn="l" eaLnBrk="0" fontAlgn="base">
              <a:spcBef>
                <a:spcPct val="0"/>
              </a:spcBef>
              <a:spcAft>
                <a:spcPct val="0"/>
              </a:spcAft>
              <a:defRPr>
                <a:solidFill>
                  <a:schemeClr val="tx1"/>
                </a:solidFill>
                <a:latin typeface="Arial" panose="020B0604020202020204" pitchFamily="34" charset="0"/>
              </a:defRPr>
            </a:lvl4pPr>
            <a:lvl5pPr marL="1828800" algn="l" eaLnBrk="0" fontAlgn="base">
              <a:spcBef>
                <a:spcPct val="0"/>
              </a:spcBef>
              <a:spcAft>
                <a:spcPct val="0"/>
              </a:spcAft>
              <a:defRPr>
                <a:solidFill>
                  <a:schemeClr val="tx1"/>
                </a:solidFill>
                <a:latin typeface="Arial" panose="020B0604020202020204" pitchFamily="34" charset="0"/>
              </a:defRPr>
            </a:lvl5pPr>
            <a:lvl6pPr marL="2286000" algn="l" eaLnBrk="0" fontAlgn="base">
              <a:spcBef>
                <a:spcPct val="0"/>
              </a:spcBef>
              <a:spcAft>
                <a:spcPct val="0"/>
              </a:spcAft>
              <a:defRPr>
                <a:solidFill>
                  <a:schemeClr val="tx1"/>
                </a:solidFill>
                <a:latin typeface="Arial" panose="020B0604020202020204" pitchFamily="34" charset="0"/>
              </a:defRPr>
            </a:lvl6pPr>
            <a:lvl7pPr marL="2743200" algn="l" eaLnBrk="0" fontAlgn="base">
              <a:spcBef>
                <a:spcPct val="0"/>
              </a:spcBef>
              <a:spcAft>
                <a:spcPct val="0"/>
              </a:spcAft>
              <a:defRPr>
                <a:solidFill>
                  <a:schemeClr val="tx1"/>
                </a:solidFill>
                <a:latin typeface="Arial" panose="020B0604020202020204" pitchFamily="34" charset="0"/>
              </a:defRPr>
            </a:lvl7pPr>
            <a:lvl8pPr marL="3200400" algn="l" eaLnBrk="0" fontAlgn="base">
              <a:spcBef>
                <a:spcPct val="0"/>
              </a:spcBef>
              <a:spcAft>
                <a:spcPct val="0"/>
              </a:spcAft>
              <a:defRPr>
                <a:solidFill>
                  <a:schemeClr val="tx1"/>
                </a:solidFill>
                <a:latin typeface="Arial" panose="020B0604020202020204" pitchFamily="34" charset="0"/>
              </a:defRPr>
            </a:lvl8pPr>
            <a:lvl9pPr marL="3657600" algn="l" eaLnBrk="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1" i="0" u="none" strike="noStrike" cap="none" normalizeH="0" baseline="0" dirty="0">
                <a:ln>
                  <a:noFill/>
                </a:ln>
                <a:solidFill>
                  <a:srgbClr val="222222"/>
                </a:solidFill>
                <a:effectLst/>
                <a:latin typeface="Helvetica Neue" panose="02000503000000020004" pitchFamily="2" charset="0"/>
              </a:rPr>
              <a:t>QUERY AND BALANCING WITH t ≤20K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333333"/>
                </a:solidFill>
                <a:effectLst/>
                <a:latin typeface="Helvetica" pitchFamily="2" charset="0"/>
              </a:rPr>
              <a:t>CLIP searches for 500,000 terms.</a:t>
            </a:r>
            <a:br>
              <a:rPr kumimoji="0" lang="en-US" altLang="en-US" sz="3600" b="0" i="0" u="none" strike="noStrike" cap="none" normalizeH="0" baseline="0" dirty="0">
                <a:ln>
                  <a:noFill/>
                </a:ln>
                <a:solidFill>
                  <a:srgbClr val="333333"/>
                </a:solidFill>
                <a:effectLst/>
                <a:latin typeface="Helvetica" pitchFamily="2" charset="0"/>
              </a:rPr>
            </a:br>
            <a:r>
              <a:rPr kumimoji="0" lang="en-US" altLang="en-US" sz="3600" b="0" i="0" u="none" strike="noStrike" cap="none" normalizeH="0" baseline="0" dirty="0">
                <a:ln>
                  <a:noFill/>
                </a:ln>
                <a:solidFill>
                  <a:srgbClr val="333333"/>
                </a:solidFill>
                <a:effectLst/>
                <a:latin typeface="Helvetica" pitchFamily="2" charset="0"/>
              </a:rPr>
              <a:t>For each term, if there are more than 20K image-text pairs then the dataset samples 20K of those pairs. Terms with fewer pairs retain all associated pairs, while entries with more pairs are sub-sampled to 20k pairs. </a:t>
            </a:r>
            <a:r>
              <a:rPr lang="en-US" altLang="en-US" sz="3600" b="0" dirty="0">
                <a:solidFill>
                  <a:srgbClr val="333333"/>
                </a:solidFill>
                <a:latin typeface="Helvetica" pitchFamily="2" charset="0"/>
              </a:rPr>
              <a:t>T</a:t>
            </a:r>
            <a:r>
              <a:rPr kumimoji="0" lang="en-US" altLang="en-US" sz="3600" b="0" i="0" u="none" strike="noStrike" cap="none" normalizeH="0" baseline="0" dirty="0">
                <a:ln>
                  <a:noFill/>
                </a:ln>
                <a:solidFill>
                  <a:srgbClr val="333333"/>
                </a:solidFill>
                <a:effectLst/>
                <a:latin typeface="Helvetica" pitchFamily="2" charset="0"/>
              </a:rPr>
              <a:t>he value of t = 20k seemingly represents the transition from normal to “viral”, or “special case” queries, and reduces dominance and noise common web terms. E.g., out of 400M pairs, only 20k texts containing “photo” are kept (while there are 54M “photo” instances in the pool).</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600" b="0" dirty="0">
              <a:solidFill>
                <a:srgbClr val="333333"/>
              </a:solidFill>
              <a:latin typeface="Helvetic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333333"/>
                </a:solidFill>
                <a:effectLst/>
                <a:latin typeface="Helvetica" pitchFamily="2" charset="0"/>
              </a:rPr>
              <a:t>This leads to more task-agnostic </a:t>
            </a:r>
            <a:r>
              <a:rPr kumimoji="0" lang="en-US" altLang="en-US" sz="3600" b="0" i="0" u="none" strike="noStrike" cap="none" normalizeH="0" baseline="0" dirty="0" err="1">
                <a:ln>
                  <a:noFill/>
                </a:ln>
                <a:solidFill>
                  <a:srgbClr val="333333"/>
                </a:solidFill>
                <a:effectLst/>
                <a:latin typeface="Helvetica" pitchFamily="2" charset="0"/>
              </a:rPr>
              <a:t>classifers</a:t>
            </a:r>
            <a:r>
              <a:rPr kumimoji="0" lang="en-US" altLang="en-US" sz="3600" b="0" i="0" u="none" strike="noStrike" cap="none" normalizeH="0" baseline="0" dirty="0">
                <a:ln>
                  <a:noFill/>
                </a:ln>
                <a:solidFill>
                  <a:srgbClr val="333333"/>
                </a:solidFill>
                <a:effectLst/>
                <a:latin typeface="Helvetica"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531DBDD3-51EC-F6F8-1592-B22BD6752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3604" y="3865313"/>
            <a:ext cx="12650396" cy="85222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D60ABB-C226-5287-EE62-8CAD150BE3FC}"/>
              </a:ext>
            </a:extLst>
          </p:cNvPr>
          <p:cNvSpPr txBox="1"/>
          <p:nvPr/>
        </p:nvSpPr>
        <p:spPr>
          <a:xfrm>
            <a:off x="8814816" y="13162002"/>
            <a:ext cx="16355570"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Text inspired by and plot exactly from:  https://</a:t>
            </a:r>
            <a:r>
              <a:rPr lang="en-US" dirty="0" err="1"/>
              <a:t>zhangtemplar.github.io</a:t>
            </a:r>
            <a:r>
              <a:rPr lang="en-US" dirty="0"/>
              <a:t>/clip-data/</a:t>
            </a:r>
          </a:p>
        </p:txBody>
      </p:sp>
    </p:spTree>
    <p:extLst>
      <p:ext uri="{BB962C8B-B14F-4D97-AF65-F5344CB8AC3E}">
        <p14:creationId xmlns:p14="http://schemas.microsoft.com/office/powerpoint/2010/main" val="145372838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238FC8-09EB-6148-7393-7007783F3424}"/>
              </a:ext>
            </a:extLst>
          </p:cNvPr>
          <p:cNvSpPr>
            <a:spLocks noGrp="1"/>
          </p:cNvSpPr>
          <p:nvPr>
            <p:ph type="title"/>
          </p:nvPr>
        </p:nvSpPr>
        <p:spPr>
          <a:xfrm>
            <a:off x="1689100" y="355600"/>
            <a:ext cx="21005800" cy="2286000"/>
          </a:xfrm>
        </p:spPr>
        <p:txBody>
          <a:bodyPr/>
          <a:lstStyle/>
          <a:p>
            <a:r>
              <a:rPr lang="en-US" dirty="0"/>
              <a:t>”Hands on CLIP”</a:t>
            </a:r>
          </a:p>
        </p:txBody>
      </p:sp>
      <p:sp>
        <p:nvSpPr>
          <p:cNvPr id="11" name="Text Placeholder 2">
            <a:extLst>
              <a:ext uri="{FF2B5EF4-FFF2-40B4-BE49-F238E27FC236}">
                <a16:creationId xmlns:a16="http://schemas.microsoft.com/office/drawing/2014/main" id="{283A5B62-A63C-EFDF-3A6C-893664380752}"/>
              </a:ext>
            </a:extLst>
          </p:cNvPr>
          <p:cNvSpPr>
            <a:spLocks noGrp="1"/>
          </p:cNvSpPr>
          <p:nvPr>
            <p:ph type="body" idx="1"/>
          </p:nvPr>
        </p:nvSpPr>
        <p:spPr>
          <a:xfrm>
            <a:off x="508000" y="3149600"/>
            <a:ext cx="23393400" cy="7340600"/>
          </a:xfrm>
        </p:spPr>
        <p:txBody>
          <a:bodyPr>
            <a:normAutofit/>
          </a:bodyPr>
          <a:lstStyle/>
          <a:p>
            <a:r>
              <a:rPr lang="en-US" sz="6600" dirty="0">
                <a:hlinkClick r:id="rId2"/>
              </a:rPr>
              <a:t>https://laion.ai/blog/laion-coco/</a:t>
            </a:r>
            <a:r>
              <a:rPr lang="en-US" sz="6600" dirty="0"/>
              <a:t> (broken, 2023!)</a:t>
            </a:r>
          </a:p>
          <a:p>
            <a:r>
              <a:rPr lang="en-US" sz="6600" dirty="0">
                <a:hlinkClick r:id="rId3"/>
              </a:rPr>
              <a:t>https://huggingface.co/spaces/vivien/clip</a:t>
            </a:r>
            <a:r>
              <a:rPr lang="en-US" sz="6600" dirty="0"/>
              <a:t> (broken 2025!)</a:t>
            </a:r>
          </a:p>
          <a:p>
            <a:r>
              <a:rPr lang="en-US" sz="6600" dirty="0"/>
              <a:t>My favorite: </a:t>
            </a:r>
            <a:r>
              <a:rPr lang="en-US" sz="6600" dirty="0">
                <a:hlinkClick r:id="rId4"/>
              </a:rPr>
              <a:t>https://</a:t>
            </a:r>
            <a:r>
              <a:rPr lang="en-US" sz="6600" dirty="0" err="1">
                <a:hlinkClick r:id="rId4"/>
              </a:rPr>
              <a:t>josephrocca.github.io</a:t>
            </a:r>
            <a:r>
              <a:rPr lang="en-US" sz="6600" dirty="0">
                <a:hlinkClick r:id="rId4"/>
              </a:rPr>
              <a:t>/clip-image-sorter/</a:t>
            </a:r>
            <a:endParaRPr lang="en-US" sz="6600" dirty="0"/>
          </a:p>
        </p:txBody>
      </p:sp>
      <p:sp>
        <p:nvSpPr>
          <p:cNvPr id="2" name="TextBox 1">
            <a:extLst>
              <a:ext uri="{FF2B5EF4-FFF2-40B4-BE49-F238E27FC236}">
                <a16:creationId xmlns:a16="http://schemas.microsoft.com/office/drawing/2014/main" id="{8A9FACDB-8306-86D2-7B0D-7678DA1BF1B8}"/>
              </a:ext>
            </a:extLst>
          </p:cNvPr>
          <p:cNvSpPr txBox="1"/>
          <p:nvPr/>
        </p:nvSpPr>
        <p:spPr>
          <a:xfrm>
            <a:off x="5663672" y="5204272"/>
            <a:ext cx="10265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13799006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4800">
                <a:latin typeface="Arial"/>
              </a:rPr>
              <a:t>Scaling and Compute Constraints</a:t>
            </a:r>
          </a:p>
        </p:txBody>
      </p:sp>
      <p:sp>
        <p:nvSpPr>
          <p:cNvPr id="3" name="Content Placeholder 2"/>
          <p:cNvSpPr>
            <a:spLocks noGrp="1"/>
          </p:cNvSpPr>
          <p:nvPr>
            <p:ph idx="1"/>
          </p:nvPr>
        </p:nvSpPr>
        <p:spPr/>
        <p:txBody>
          <a:bodyPr/>
          <a:lstStyle/>
          <a:p>
            <a:r>
              <a:rPr sz="4800">
                <a:latin typeface="Arial"/>
              </a:rPr>
              <a:t>The largest model (RN50x64) took 18 days on 592 V100 GPUs. The authors estimate needing 1000x more compute to reach overall SOTA. Is this scaling approach sustainable, or should we focus on algorithmic improvements instead?</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5580</TotalTime>
  <Words>1147</Words>
  <Application>Microsoft Macintosh PowerPoint</Application>
  <PresentationFormat>Custom</PresentationFormat>
  <Paragraphs>93</Paragraphs>
  <Slides>36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Helvetica</vt:lpstr>
      <vt:lpstr>Helvetica Neue</vt:lpstr>
      <vt:lpstr>Helvetica Neue Light</vt:lpstr>
      <vt:lpstr>Helvetica Neue Medium</vt:lpstr>
      <vt:lpstr>Helvetica Neue Thin</vt:lpstr>
      <vt:lpstr>Söhne</vt:lpstr>
      <vt:lpstr>Times New Roman</vt:lpstr>
      <vt:lpstr>White</vt:lpstr>
      <vt:lpstr>Lecture 3</vt:lpstr>
      <vt:lpstr>PowerPoint Presentation</vt:lpstr>
      <vt:lpstr>PowerPoint Presentation</vt:lpstr>
      <vt:lpstr>PowerPoint Presentation</vt:lpstr>
      <vt:lpstr>PowerPoint Presentation</vt:lpstr>
      <vt:lpstr>PowerPoint Presentation</vt:lpstr>
      <vt:lpstr>PowerPoint Presentation</vt:lpstr>
      <vt:lpstr>”Hands on CLIP”</vt:lpstr>
      <vt:lpstr>Scaling and Compute Constraints</vt:lpstr>
      <vt:lpstr>Zero-Shot vs Supervised / Linear Probing</vt:lpstr>
      <vt:lpstr>Strengths vs Weaknesses Across Tasks</vt:lpstr>
      <vt:lpstr>Noisy Web Data and Bias</vt:lpstr>
      <vt:lpstr>Contrastive Learning Objective</vt:lpstr>
      <vt:lpstr>Representation Limits &amp; Semantics</vt:lpstr>
      <vt:lpstr>Prompt Engineering / Sensitivity</vt:lpstr>
      <vt:lpstr>Architecture Choices (ResNet vs ViT, Linear projections, etc.)</vt:lpstr>
      <vt:lpstr>Dataset Design and Benchmarks (ImageNet, ImageNot, LAION)</vt:lpstr>
      <vt:lpstr>PowerPoint Presentation</vt:lpstr>
      <vt:lpstr>PowerPoint Presentation</vt:lpstr>
      <vt:lpstr>PowerPoint Presentation</vt:lpstr>
      <vt:lpstr>PowerPoint Presentation</vt:lpstr>
      <vt:lpstr>PowerPoint Presentation</vt:lpstr>
      <vt:lpstr>1983</vt:lpstr>
      <vt:lpstr>1984</vt:lpstr>
      <vt:lpstr>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dc:title>
  <cp:lastModifiedBy>Pless, Robert Bryan</cp:lastModifiedBy>
  <cp:revision>6</cp:revision>
  <dcterms:modified xsi:type="dcterms:W3CDTF">2025-09-15T19:34:01Z</dcterms:modified>
</cp:coreProperties>
</file>