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2"/>
  </p:notesMasterIdLst>
  <p:sldIdLst>
    <p:sldId id="256" r:id="rId2"/>
    <p:sldId id="324" r:id="rId3"/>
    <p:sldId id="317" r:id="rId4"/>
    <p:sldId id="319" r:id="rId5"/>
    <p:sldId id="323" r:id="rId6"/>
    <p:sldId id="320" r:id="rId7"/>
    <p:sldId id="321" r:id="rId8"/>
    <p:sldId id="322" r:id="rId9"/>
    <p:sldId id="314" r:id="rId10"/>
    <p:sldId id="315" r:id="rId11"/>
    <p:sldId id="325" r:id="rId12"/>
    <p:sldId id="326" r:id="rId13"/>
    <p:sldId id="327" r:id="rId14"/>
    <p:sldId id="328" r:id="rId15"/>
    <p:sldId id="258" r:id="rId16"/>
    <p:sldId id="259" r:id="rId17"/>
    <p:sldId id="297" r:id="rId18"/>
    <p:sldId id="270" r:id="rId19"/>
    <p:sldId id="272" r:id="rId20"/>
    <p:sldId id="296" r:id="rId21"/>
    <p:sldId id="278" r:id="rId22"/>
    <p:sldId id="298" r:id="rId23"/>
    <p:sldId id="285" r:id="rId24"/>
    <p:sldId id="261" r:id="rId25"/>
    <p:sldId id="299" r:id="rId26"/>
    <p:sldId id="283" r:id="rId27"/>
    <p:sldId id="300" r:id="rId28"/>
    <p:sldId id="301" r:id="rId29"/>
    <p:sldId id="302" r:id="rId30"/>
    <p:sldId id="303" r:id="rId31"/>
    <p:sldId id="304" r:id="rId32"/>
    <p:sldId id="305" r:id="rId33"/>
    <p:sldId id="306" r:id="rId34"/>
    <p:sldId id="295" r:id="rId35"/>
    <p:sldId id="292" r:id="rId36"/>
    <p:sldId id="307" r:id="rId37"/>
    <p:sldId id="308" r:id="rId38"/>
    <p:sldId id="309" r:id="rId39"/>
    <p:sldId id="310" r:id="rId40"/>
    <p:sldId id="311" r:id="rId41"/>
    <p:sldId id="627" r:id="rId42"/>
    <p:sldId id="628" r:id="rId43"/>
    <p:sldId id="629" r:id="rId44"/>
    <p:sldId id="630" r:id="rId45"/>
    <p:sldId id="631" r:id="rId46"/>
    <p:sldId id="626" r:id="rId47"/>
    <p:sldId id="632" r:id="rId48"/>
    <p:sldId id="633" r:id="rId49"/>
    <p:sldId id="634" r:id="rId50"/>
    <p:sldId id="635" r:id="rId5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94874"/>
  </p:normalViewPr>
  <p:slideViewPr>
    <p:cSldViewPr snapToGrid="0">
      <p:cViewPr>
        <p:scale>
          <a:sx n="39" d="100"/>
          <a:sy n="39" d="100"/>
        </p:scale>
        <p:origin x="144" y="10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anjeev\Documents\MSCS\CS399Li\ILSVRC%20stats\Book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'5 guesses'!$B$25</c:f>
              <c:strCache>
                <c:ptCount val="1"/>
                <c:pt idx="0">
                  <c:v>Flat cost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'5 guesses'!$A$26:$A$29</c:f>
              <c:strCache>
                <c:ptCount val="4"/>
                <c:pt idx="0">
                  <c:v>XRCE</c:v>
                </c:pt>
                <c:pt idx="1">
                  <c:v>UvA</c:v>
                </c:pt>
                <c:pt idx="2">
                  <c:v>ISI</c:v>
                </c:pt>
                <c:pt idx="3">
                  <c:v>NII</c:v>
                </c:pt>
              </c:strCache>
            </c:strRef>
          </c:cat>
          <c:val>
            <c:numRef>
              <c:f>'5 guesses'!$B$26:$B$29</c:f>
              <c:numCache>
                <c:formatCode>0.000</c:formatCode>
                <c:ptCount val="4"/>
                <c:pt idx="0">
                  <c:v>0.25700000000000001</c:v>
                </c:pt>
                <c:pt idx="1">
                  <c:v>0.31</c:v>
                </c:pt>
                <c:pt idx="2">
                  <c:v>0.35899999999999999</c:v>
                </c:pt>
                <c:pt idx="3">
                  <c:v>0.505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0B-604D-9AD0-0D90BCE09B5F}"/>
            </c:ext>
          </c:extLst>
        </c:ser>
        <c:ser>
          <c:idx val="1"/>
          <c:order val="1"/>
          <c:tx>
            <c:strRef>
              <c:f>'5 guesses'!$C$25</c:f>
              <c:strCache>
                <c:ptCount val="1"/>
                <c:pt idx="0">
                  <c:v>Hierarchical cost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'5 guesses'!$A$26:$A$29</c:f>
              <c:strCache>
                <c:ptCount val="4"/>
                <c:pt idx="0">
                  <c:v>XRCE</c:v>
                </c:pt>
                <c:pt idx="1">
                  <c:v>UvA</c:v>
                </c:pt>
                <c:pt idx="2">
                  <c:v>ISI</c:v>
                </c:pt>
                <c:pt idx="3">
                  <c:v>NII</c:v>
                </c:pt>
              </c:strCache>
            </c:strRef>
          </c:cat>
          <c:val>
            <c:numRef>
              <c:f>'5 guesses'!$C$26:$C$29</c:f>
              <c:numCache>
                <c:formatCode>0.000</c:formatCode>
                <c:ptCount val="4"/>
                <c:pt idx="0">
                  <c:v>0.11</c:v>
                </c:pt>
                <c:pt idx="1">
                  <c:v>0.13300000000000001</c:v>
                </c:pt>
                <c:pt idx="2">
                  <c:v>0.158</c:v>
                </c:pt>
                <c:pt idx="3">
                  <c:v>0.224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00B-604D-9AD0-0D90BCE09B5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612947784"/>
        <c:axId val="105273592"/>
      </c:barChart>
      <c:catAx>
        <c:axId val="61294778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800" b="1"/>
            </a:pPr>
            <a:endParaRPr lang="en-US"/>
          </a:p>
        </c:txPr>
        <c:crossAx val="105273592"/>
        <c:crosses val="autoZero"/>
        <c:auto val="1"/>
        <c:lblAlgn val="ctr"/>
        <c:lblOffset val="100"/>
        <c:noMultiLvlLbl val="0"/>
      </c:catAx>
      <c:valAx>
        <c:axId val="105273592"/>
        <c:scaling>
          <c:orientation val="minMax"/>
        </c:scaling>
        <c:delete val="0"/>
        <c:axPos val="l"/>
        <c:numFmt formatCode="0.000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612947784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3" name="Shape 23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C54C6E-7000-7941-8F32-9FE2F0CBD4DD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C54C6E-7000-7941-8F32-9FE2F0CBD4DD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615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C54C6E-7000-7941-8F32-9FE2F0CBD4DD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350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C54C6E-7000-7941-8F32-9FE2F0CBD4DD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C54C6E-7000-7941-8F32-9FE2F0CBD4DD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E9AB4-D96A-4770-9E9A-A4A88100FF8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318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1371600" y="3507329"/>
            <a:ext cx="20828000" cy="1787541"/>
          </a:xfrm>
          <a:prstGeom prst="rect">
            <a:avLst/>
          </a:prstGeom>
        </p:spPr>
        <p:txBody>
          <a:bodyPr anchor="b"/>
          <a:lstStyle>
            <a:lvl1pPr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3" name="Section title"/>
          <p:cNvSpPr txBox="1">
            <a:spLocks noGrp="1"/>
          </p:cNvSpPr>
          <p:nvPr>
            <p:ph type="body" sz="quarter" idx="21"/>
          </p:nvPr>
        </p:nvSpPr>
        <p:spPr>
          <a:xfrm>
            <a:off x="3564280" y="5275205"/>
            <a:ext cx="9378364" cy="17875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SzTx/>
              <a:buNone/>
              <a:defRPr sz="10000"/>
            </a:lvl1pPr>
          </a:lstStyle>
          <a:p>
            <a:r>
              <a:t>Section title </a:t>
            </a:r>
          </a:p>
        </p:txBody>
      </p:sp>
      <p:sp>
        <p:nvSpPr>
          <p:cNvPr id="17" name="6.8300/6.8301 Advances in Computer Vision"/>
          <p:cNvSpPr txBox="1"/>
          <p:nvPr/>
        </p:nvSpPr>
        <p:spPr>
          <a:xfrm>
            <a:off x="0" y="12914690"/>
            <a:ext cx="5277086" cy="8013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457200">
              <a:lnSpc>
                <a:spcPts val="6600"/>
              </a:lnSpc>
              <a:spcBef>
                <a:spcPts val="1600"/>
              </a:spcBef>
              <a:defRPr sz="3200">
                <a:solidFill>
                  <a:srgbClr val="A21F34"/>
                </a:solidFill>
              </a:defRPr>
            </a:lvl1pPr>
          </a:lstStyle>
          <a:p>
            <a:r>
              <a:rPr lang="en-US" dirty="0"/>
              <a:t>Computer Vision, Fall 2024</a:t>
            </a:r>
            <a:endParaRPr dirty="0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>
            <a:spLocks noGrp="1"/>
          </p:cNvSpPr>
          <p:nvPr>
            <p:ph type="title"/>
          </p:nvPr>
        </p:nvSpPr>
        <p:spPr>
          <a:xfrm>
            <a:off x="3962400" y="0"/>
            <a:ext cx="16459200" cy="1784350"/>
          </a:xfrm>
          <a:prstGeom prst="rect">
            <a:avLst/>
          </a:prstGeom>
        </p:spPr>
        <p:txBody>
          <a:bodyPr lIns="91439" tIns="91439" rIns="91439" bIns="91439"/>
          <a:lstStyle>
            <a:lvl1pPr algn="ctr" defTabSz="914400">
              <a:defRPr sz="8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906337" y="12808585"/>
            <a:ext cx="515264" cy="53848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914400"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3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itle Text"/>
          <p:cNvSpPr txBox="1">
            <a:spLocks noGrp="1"/>
          </p:cNvSpPr>
          <p:nvPr>
            <p:ph type="title"/>
          </p:nvPr>
        </p:nvSpPr>
        <p:spPr>
          <a:xfrm>
            <a:off x="3962400" y="180976"/>
            <a:ext cx="16459200" cy="3016251"/>
          </a:xfrm>
          <a:prstGeom prst="rect">
            <a:avLst/>
          </a:prstGeom>
        </p:spPr>
        <p:txBody>
          <a:bodyPr lIns="101600" tIns="101600" rIns="101600" bIns="101600"/>
          <a:lstStyle>
            <a:lvl1pPr indent="39687" algn="ctr" defTabSz="1828800">
              <a:defRPr sz="7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144" name="Body Level One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10515600"/>
          </a:xfrm>
          <a:prstGeom prst="rect">
            <a:avLst/>
          </a:prstGeom>
        </p:spPr>
        <p:txBody>
          <a:bodyPr lIns="101600" tIns="101600" rIns="101600" bIns="101600" anchor="t"/>
          <a:lstStyle>
            <a:lvl1pPr marL="725487" indent="-685800" defTabSz="1828800">
              <a:spcBef>
                <a:spcPts val="1400"/>
              </a:spcBef>
              <a:buSzPct val="100000"/>
              <a:defRPr sz="6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150937" indent="-654050" defTabSz="1828800">
              <a:spcBef>
                <a:spcPts val="1400"/>
              </a:spcBef>
              <a:buSzPct val="100000"/>
              <a:defRPr sz="64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563687" indent="-609600" defTabSz="1828800">
              <a:spcBef>
                <a:spcPts val="1400"/>
              </a:spcBef>
              <a:buSzPct val="100000"/>
              <a:defRPr sz="64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2144712" indent="-733425" defTabSz="1828800">
              <a:spcBef>
                <a:spcPts val="1400"/>
              </a:spcBef>
              <a:buSzPct val="100000"/>
              <a:defRPr sz="64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601913" indent="-733426" defTabSz="1828800">
              <a:spcBef>
                <a:spcPts val="1400"/>
              </a:spcBef>
              <a:buSzPct val="100000"/>
              <a:defRPr sz="6400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980696" y="12490450"/>
            <a:ext cx="611436" cy="597967"/>
          </a:xfrm>
          <a:prstGeom prst="rect">
            <a:avLst/>
          </a:prstGeom>
        </p:spPr>
        <p:txBody>
          <a:bodyPr lIns="101600" tIns="101600" rIns="101600" bIns="101600"/>
          <a:lstStyle>
            <a:lvl1pPr defTabSz="1168400"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itle Text"/>
          <p:cNvSpPr txBox="1">
            <a:spLocks noGrp="1"/>
          </p:cNvSpPr>
          <p:nvPr>
            <p:ph type="title"/>
          </p:nvPr>
        </p:nvSpPr>
        <p:spPr>
          <a:xfrm>
            <a:off x="1220406" y="549176"/>
            <a:ext cx="21943220" cy="2286001"/>
          </a:xfrm>
          <a:prstGeom prst="rect">
            <a:avLst/>
          </a:prstGeom>
        </p:spPr>
        <p:txBody>
          <a:bodyPr lIns="108243" tIns="108243" rIns="108243" bIns="108243"/>
          <a:lstStyle>
            <a:lvl1pPr algn="ctr" defTabSz="1524000">
              <a:defRPr sz="10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53" name="Body Level One…"/>
          <p:cNvSpPr txBox="1">
            <a:spLocks noGrp="1"/>
          </p:cNvSpPr>
          <p:nvPr>
            <p:ph type="body" idx="1"/>
          </p:nvPr>
        </p:nvSpPr>
        <p:spPr>
          <a:xfrm>
            <a:off x="1220406" y="3201323"/>
            <a:ext cx="21943220" cy="9050240"/>
          </a:xfrm>
          <a:prstGeom prst="rect">
            <a:avLst/>
          </a:prstGeom>
        </p:spPr>
        <p:txBody>
          <a:bodyPr lIns="108243" tIns="108243" rIns="108243" bIns="108243" anchor="t"/>
          <a:lstStyle>
            <a:lvl1pPr marL="757433" indent="-757433" defTabSz="1524000">
              <a:spcBef>
                <a:spcPts val="1800"/>
              </a:spcBef>
              <a:buSzPct val="100000"/>
              <a:defRPr sz="7200">
                <a:latin typeface="Arial"/>
                <a:ea typeface="Arial"/>
                <a:cs typeface="Arial"/>
                <a:sym typeface="Arial"/>
              </a:defRPr>
            </a:lvl1pPr>
            <a:lvl2pPr marL="1373042" indent="-722541" defTabSz="1524000">
              <a:spcBef>
                <a:spcPts val="1800"/>
              </a:spcBef>
              <a:buSzPct val="100000"/>
              <a:buChar char="–"/>
              <a:defRPr sz="7200">
                <a:latin typeface="Arial"/>
                <a:ea typeface="Arial"/>
                <a:cs typeface="Arial"/>
                <a:sym typeface="Arial"/>
              </a:defRPr>
            </a:lvl2pPr>
            <a:lvl3pPr marL="1978107" indent="-678682" defTabSz="1524000">
              <a:spcBef>
                <a:spcPts val="1800"/>
              </a:spcBef>
              <a:buSzPct val="100000"/>
              <a:defRPr sz="7200">
                <a:latin typeface="Arial"/>
                <a:ea typeface="Arial"/>
                <a:cs typeface="Arial"/>
                <a:sym typeface="Arial"/>
              </a:defRPr>
            </a:lvl3pPr>
            <a:lvl4pPr marL="2774042" indent="-824114" defTabSz="1524000">
              <a:spcBef>
                <a:spcPts val="1800"/>
              </a:spcBef>
              <a:buSzPct val="100000"/>
              <a:buChar char="–"/>
              <a:defRPr sz="7200">
                <a:latin typeface="Arial"/>
                <a:ea typeface="Arial"/>
                <a:cs typeface="Arial"/>
                <a:sym typeface="Arial"/>
              </a:defRPr>
            </a:lvl4pPr>
            <a:lvl5pPr marL="3422963" indent="-824114" defTabSz="1524000">
              <a:spcBef>
                <a:spcPts val="1800"/>
              </a:spcBef>
              <a:buSzPct val="100000"/>
              <a:buChar char="»"/>
              <a:defRPr sz="7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510642" y="12490400"/>
            <a:ext cx="652976" cy="635823"/>
          </a:xfrm>
          <a:prstGeom prst="rect">
            <a:avLst/>
          </a:prstGeom>
        </p:spPr>
        <p:txBody>
          <a:bodyPr lIns="108243" tIns="108243" rIns="108243" bIns="108243"/>
          <a:lstStyle>
            <a:lvl1pPr algn="r" defTabSz="2172273"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itle Text"/>
          <p:cNvSpPr txBox="1">
            <a:spLocks noGrp="1"/>
          </p:cNvSpPr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 lIns="91439" tIns="91439" rIns="91439" bIns="91439"/>
          <a:lstStyle>
            <a:lvl1pPr algn="ctr" defTabSz="914400">
              <a:defRPr sz="8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6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0" indent="0" algn="ctr" defTabSz="9144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457200" algn="ctr" defTabSz="9144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914400" algn="ctr" defTabSz="9144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371600" algn="ctr" defTabSz="9144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828800" algn="ctr" defTabSz="9144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906337" y="12808585"/>
            <a:ext cx="515264" cy="53848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itle Text"/>
          <p:cNvSpPr txBox="1">
            <a:spLocks noGrp="1"/>
          </p:cNvSpPr>
          <p:nvPr>
            <p:ph type="title"/>
          </p:nvPr>
        </p:nvSpPr>
        <p:spPr>
          <a:xfrm>
            <a:off x="6673453" y="3442394"/>
            <a:ext cx="11037095" cy="3482579"/>
          </a:xfrm>
          <a:prstGeom prst="rect">
            <a:avLst/>
          </a:prstGeom>
        </p:spPr>
        <p:txBody>
          <a:bodyPr lIns="53578" tIns="53578" rIns="53578" bIns="53578" anchor="b"/>
          <a:lstStyle>
            <a:lvl1pPr algn="ctr" defTabSz="821531">
              <a:defRPr sz="108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7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73453" y="7032128"/>
            <a:ext cx="11037095" cy="1192115"/>
          </a:xfrm>
          <a:prstGeom prst="rect">
            <a:avLst/>
          </a:prstGeom>
        </p:spPr>
        <p:txBody>
          <a:bodyPr lIns="53578" tIns="53578" rIns="53578" bIns="53578" anchor="t"/>
          <a:lstStyle>
            <a:lvl1pPr marL="0" indent="0" algn="ctr" defTabSz="821531">
              <a:spcBef>
                <a:spcPts val="0"/>
              </a:spcBef>
              <a:buSzTx/>
              <a:buNone/>
              <a:defRPr sz="5000"/>
            </a:lvl1pPr>
            <a:lvl2pPr marL="0" indent="0" algn="ctr" defTabSz="821531">
              <a:spcBef>
                <a:spcPts val="0"/>
              </a:spcBef>
              <a:buSzTx/>
              <a:buNone/>
              <a:defRPr sz="5000"/>
            </a:lvl2pPr>
            <a:lvl3pPr marL="0" indent="0" algn="ctr" defTabSz="821531">
              <a:spcBef>
                <a:spcPts val="0"/>
              </a:spcBef>
              <a:buSzTx/>
              <a:buNone/>
              <a:defRPr sz="5000"/>
            </a:lvl3pPr>
            <a:lvl4pPr marL="0" indent="0" algn="ctr" defTabSz="821531">
              <a:spcBef>
                <a:spcPts val="0"/>
              </a:spcBef>
              <a:buSzTx/>
              <a:buNone/>
              <a:defRPr sz="5000"/>
            </a:lvl4pPr>
            <a:lvl5pPr marL="0" indent="0" algn="ctr" defTabSz="821531">
              <a:spcBef>
                <a:spcPts val="0"/>
              </a:spcBef>
              <a:buSzTx/>
              <a:buNone/>
              <a:defRPr sz="5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398" y="11519296"/>
            <a:ext cx="374060" cy="379927"/>
          </a:xfrm>
          <a:prstGeom prst="rect">
            <a:avLst/>
          </a:prstGeom>
        </p:spPr>
        <p:txBody>
          <a:bodyPr lIns="53578" tIns="53578" rIns="53578" bIns="53578"/>
          <a:lstStyle>
            <a:lvl1pPr defTabSz="821531">
              <a:defRPr sz="18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itle Text"/>
          <p:cNvSpPr txBox="1">
            <a:spLocks noGrp="1"/>
          </p:cNvSpPr>
          <p:nvPr>
            <p:ph type="title"/>
          </p:nvPr>
        </p:nvSpPr>
        <p:spPr>
          <a:xfrm>
            <a:off x="3048000" y="0"/>
            <a:ext cx="18288000" cy="1828800"/>
          </a:xfrm>
          <a:prstGeom prst="rect">
            <a:avLst/>
          </a:prstGeom>
        </p:spPr>
        <p:txBody>
          <a:bodyPr lIns="76200" tIns="76200" rIns="76200" bIns="76200">
            <a:noAutofit/>
          </a:bodyPr>
          <a:lstStyle>
            <a:lvl1pPr algn="ctr" defTabSz="1828800">
              <a:defRPr sz="8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80" name="Body Level One…"/>
          <p:cNvSpPr txBox="1">
            <a:spLocks noGrp="1"/>
          </p:cNvSpPr>
          <p:nvPr>
            <p:ph type="body" idx="1"/>
          </p:nvPr>
        </p:nvSpPr>
        <p:spPr>
          <a:xfrm>
            <a:off x="3962400" y="3200399"/>
            <a:ext cx="16459200" cy="10515602"/>
          </a:xfrm>
          <a:prstGeom prst="rect">
            <a:avLst/>
          </a:prstGeom>
        </p:spPr>
        <p:txBody>
          <a:bodyPr lIns="76200" tIns="76200" rIns="76200" bIns="76200" anchor="t">
            <a:noAutofit/>
          </a:bodyPr>
          <a:lstStyle>
            <a:lvl1pPr marL="685800" indent="-685800" defTabSz="1828800">
              <a:spcBef>
                <a:spcPts val="1500"/>
              </a:spcBef>
              <a:buClr>
                <a:srgbClr val="000000"/>
              </a:buClr>
              <a:buSzPct val="100000"/>
              <a:defRPr sz="6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1028700" indent="-571500" defTabSz="1828800">
              <a:spcBef>
                <a:spcPts val="1300"/>
              </a:spcBef>
              <a:buClr>
                <a:srgbClr val="000000"/>
              </a:buClr>
              <a:buSzPct val="100000"/>
              <a:buChar char="–"/>
              <a:defRPr sz="5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371600" indent="-457200" defTabSz="1828800">
              <a:spcBef>
                <a:spcPts val="1100"/>
              </a:spcBef>
              <a:buClr>
                <a:srgbClr val="000000"/>
              </a:buClr>
              <a:buSzPct val="100000"/>
              <a:defRPr sz="4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828800" indent="-457200" defTabSz="1828800">
              <a:spcBef>
                <a:spcPts val="900"/>
              </a:spcBef>
              <a:buClr>
                <a:srgbClr val="000000"/>
              </a:buClr>
              <a:buSzPct val="100000"/>
              <a:buChar char="–"/>
              <a:defRPr sz="40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2286000" indent="-457200" defTabSz="1828800">
              <a:spcBef>
                <a:spcPts val="900"/>
              </a:spcBef>
              <a:buClr>
                <a:srgbClr val="000000"/>
              </a:buClr>
              <a:buSzPct val="100000"/>
              <a:buChar char="»"/>
              <a:defRPr sz="40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860964" y="12895783"/>
            <a:ext cx="560636" cy="547167"/>
          </a:xfrm>
          <a:prstGeom prst="rect">
            <a:avLst/>
          </a:prstGeom>
          <a:ln>
            <a:round/>
          </a:ln>
        </p:spPr>
        <p:txBody>
          <a:bodyPr lIns="76200" tIns="76200" rIns="76200" bIns="76200" anchor="b"/>
          <a:lstStyle>
            <a:lvl1pPr algn="r" defTabSz="914400">
              <a:defRPr sz="2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Rectangle"/>
          <p:cNvSpPr/>
          <p:nvPr/>
        </p:nvSpPr>
        <p:spPr>
          <a:xfrm>
            <a:off x="2923337" y="11103534"/>
            <a:ext cx="18537327" cy="952501"/>
          </a:xfrm>
          <a:prstGeom prst="rect">
            <a:avLst/>
          </a:prstGeom>
          <a:solidFill>
            <a:srgbClr val="FFFFFF"/>
          </a:solidFill>
          <a:ln w="3175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89" name="ADE_val_00000807_seg.png" descr="ADE_val_00000807_seg.png"/>
          <p:cNvPicPr>
            <a:picLocks noChangeAspect="1"/>
          </p:cNvPicPr>
          <p:nvPr/>
        </p:nvPicPr>
        <p:blipFill>
          <a:blip r:embed="rId2"/>
          <a:srcRect t="15623" b="16323"/>
          <a:stretch>
            <a:fillRect/>
          </a:stretch>
        </p:blipFill>
        <p:spPr>
          <a:xfrm>
            <a:off x="2980598" y="1680976"/>
            <a:ext cx="18422779" cy="9403053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Title Text"/>
          <p:cNvSpPr txBox="1">
            <a:spLocks noGrp="1"/>
          </p:cNvSpPr>
          <p:nvPr>
            <p:ph type="title"/>
          </p:nvPr>
        </p:nvSpPr>
        <p:spPr>
          <a:xfrm>
            <a:off x="4076700" y="4344996"/>
            <a:ext cx="15621000" cy="1340657"/>
          </a:xfrm>
          <a:prstGeom prst="rect">
            <a:avLst/>
          </a:prstGeom>
        </p:spPr>
        <p:txBody>
          <a:bodyPr lIns="38100" tIns="38100" rIns="38100" bIns="38100" anchor="b"/>
          <a:lstStyle>
            <a:lvl1pPr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91" name="Section title"/>
          <p:cNvSpPr txBox="1">
            <a:spLocks noGrp="1"/>
          </p:cNvSpPr>
          <p:nvPr>
            <p:ph type="body" sz="quarter" idx="21"/>
          </p:nvPr>
        </p:nvSpPr>
        <p:spPr>
          <a:xfrm>
            <a:off x="5721210" y="5670903"/>
            <a:ext cx="7033773" cy="1340657"/>
          </a:xfrm>
          <a:prstGeom prst="rect">
            <a:avLst/>
          </a:prstGeom>
        </p:spPr>
        <p:txBody>
          <a:bodyPr lIns="38100" tIns="38100" rIns="38100" bIns="38100">
            <a:noAutofit/>
          </a:bodyPr>
          <a:lstStyle>
            <a:lvl1pPr marL="0" indent="0">
              <a:spcBef>
                <a:spcPts val="0"/>
              </a:spcBef>
              <a:buSzTx/>
              <a:buNone/>
              <a:defRPr sz="10000"/>
            </a:lvl1pPr>
          </a:lstStyle>
          <a:p>
            <a:r>
              <a:t>Section title </a:t>
            </a:r>
          </a:p>
        </p:txBody>
      </p:sp>
      <p:sp>
        <p:nvSpPr>
          <p:cNvPr id="192" name="6.8300/6.8301 Advances in Computer Vision"/>
          <p:cNvSpPr txBox="1"/>
          <p:nvPr/>
        </p:nvSpPr>
        <p:spPr>
          <a:xfrm>
            <a:off x="10408267" y="11106046"/>
            <a:ext cx="8527390" cy="559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457200">
              <a:lnSpc>
                <a:spcPts val="6600"/>
              </a:lnSpc>
              <a:spcBef>
                <a:spcPts val="1600"/>
              </a:spcBef>
              <a:defRPr sz="3200">
                <a:solidFill>
                  <a:srgbClr val="A21F34"/>
                </a:solidFill>
              </a:defRPr>
            </a:lvl1pPr>
          </a:lstStyle>
          <a:p>
            <a:r>
              <a:t>6.8300/6.8301 Advances in Computer Vision</a:t>
            </a:r>
          </a:p>
        </p:txBody>
      </p:sp>
      <p:sp>
        <p:nvSpPr>
          <p:cNvPr id="193" name="Spring 2023"/>
          <p:cNvSpPr txBox="1"/>
          <p:nvPr/>
        </p:nvSpPr>
        <p:spPr>
          <a:xfrm>
            <a:off x="19298854" y="11152962"/>
            <a:ext cx="2019098" cy="498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457200">
              <a:lnSpc>
                <a:spcPts val="4700"/>
              </a:lnSpc>
              <a:defRPr sz="2800" b="0"/>
            </a:lvl1pPr>
          </a:lstStyle>
          <a:p>
            <a:r>
              <a:t>Spring 2023</a:t>
            </a:r>
          </a:p>
        </p:txBody>
      </p:sp>
      <p:sp>
        <p:nvSpPr>
          <p:cNvPr id="194" name="Vincent Sitzmann, Mina Konaković Luković, Bill Freeman"/>
          <p:cNvSpPr txBox="1"/>
          <p:nvPr/>
        </p:nvSpPr>
        <p:spPr>
          <a:xfrm>
            <a:off x="10431360" y="11612220"/>
            <a:ext cx="8312100" cy="435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457200">
              <a:lnSpc>
                <a:spcPts val="5600"/>
              </a:lnSpc>
              <a:spcBef>
                <a:spcPts val="1600"/>
              </a:spcBef>
              <a:defRPr sz="2400"/>
            </a:lvl1pPr>
          </a:lstStyle>
          <a:p>
            <a:r>
              <a:t>Vincent Sitzmann, Mina Konaković Luković, Bill Freeman</a:t>
            </a:r>
          </a:p>
        </p:txBody>
      </p:sp>
      <p:pic>
        <p:nvPicPr>
          <p:cNvPr id="195" name="mit_pe_horiz_large_alpha.png" descr="mit_pe_horiz_large_alpha.png"/>
          <p:cNvPicPr>
            <a:picLocks noChangeAspect="1"/>
          </p:cNvPicPr>
          <p:nvPr/>
        </p:nvPicPr>
        <p:blipFill>
          <a:blip r:embed="rId3"/>
          <a:srcRect r="76207"/>
          <a:stretch>
            <a:fillRect/>
          </a:stretch>
        </p:blipFill>
        <p:spPr>
          <a:xfrm>
            <a:off x="3162300" y="11076389"/>
            <a:ext cx="1219716" cy="1025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Picture 6" descr="Picture 6"/>
          <p:cNvPicPr>
            <a:picLocks noChangeAspect="1"/>
          </p:cNvPicPr>
          <p:nvPr/>
        </p:nvPicPr>
        <p:blipFill>
          <a:blip r:embed="rId4"/>
          <a:srcRect r="85120"/>
          <a:stretch>
            <a:fillRect/>
          </a:stretch>
        </p:blipFill>
        <p:spPr>
          <a:xfrm>
            <a:off x="4469865" y="11140832"/>
            <a:ext cx="1018192" cy="839392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3318" y="11525250"/>
            <a:ext cx="427839" cy="435659"/>
          </a:xfrm>
          <a:prstGeom prst="rect">
            <a:avLst/>
          </a:prstGeom>
        </p:spPr>
        <p:txBody>
          <a:bodyPr lIns="38100" tIns="38100" rIns="38100" bIns="38100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3" name="Rectangle"/>
          <p:cNvSpPr/>
          <p:nvPr/>
        </p:nvSpPr>
        <p:spPr>
          <a:xfrm>
            <a:off x="-108931" y="12518712"/>
            <a:ext cx="24716435" cy="1270001"/>
          </a:xfrm>
          <a:prstGeom prst="rect">
            <a:avLst/>
          </a:prstGeom>
          <a:solidFill>
            <a:srgbClr val="F7FF96">
              <a:alpha val="28702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14" name="Jul 6, 2020 - Jul 10, 2020"/>
          <p:cNvSpPr txBox="1"/>
          <p:nvPr/>
        </p:nvSpPr>
        <p:spPr>
          <a:xfrm>
            <a:off x="9998443" y="12645356"/>
            <a:ext cx="4535545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5100"/>
              </a:lnSpc>
              <a:defRPr sz="3100"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Jul 6, 2020 - Jul 10, 2020</a:t>
            </a:r>
          </a:p>
        </p:txBody>
      </p:sp>
      <p:sp>
        <p:nvSpPr>
          <p:cNvPr id="215" name="Phillip Isola &amp; Antonio Torralba"/>
          <p:cNvSpPr txBox="1"/>
          <p:nvPr/>
        </p:nvSpPr>
        <p:spPr>
          <a:xfrm>
            <a:off x="10049358" y="13245591"/>
            <a:ext cx="4619031" cy="1042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5600"/>
              </a:lnSpc>
              <a:spcBef>
                <a:spcPts val="1600"/>
              </a:spcBef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Phillip Isola &amp; Antonio Torralba</a:t>
            </a:r>
          </a:p>
        </p:txBody>
      </p:sp>
      <p:pic>
        <p:nvPicPr>
          <p:cNvPr id="216" name="mit_pe_horiz_large_alpha.png" descr="mit_pe_horiz_large_alph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482519"/>
            <a:ext cx="6835372" cy="1367075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Deep Learning for AI and Computer Vision"/>
          <p:cNvSpPr txBox="1"/>
          <p:nvPr/>
        </p:nvSpPr>
        <p:spPr>
          <a:xfrm>
            <a:off x="15941437" y="12898848"/>
            <a:ext cx="8288736" cy="1271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6600"/>
              </a:lnSpc>
              <a:spcBef>
                <a:spcPts val="1600"/>
              </a:spcBef>
              <a:defRPr sz="3200">
                <a:solidFill>
                  <a:srgbClr val="A21F34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Deep Learning for AI and Computer Vision</a:t>
            </a:r>
          </a:p>
        </p:txBody>
      </p:sp>
      <p:sp>
        <p:nvSpPr>
          <p:cNvPr id="2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itle Text"/>
          <p:cNvSpPr txBox="1">
            <a:spLocks noGrp="1"/>
          </p:cNvSpPr>
          <p:nvPr>
            <p:ph type="title"/>
          </p:nvPr>
        </p:nvSpPr>
        <p:spPr>
          <a:xfrm>
            <a:off x="3962400" y="0"/>
            <a:ext cx="16459200" cy="1784350"/>
          </a:xfrm>
          <a:prstGeom prst="rect">
            <a:avLst/>
          </a:prstGeom>
        </p:spPr>
        <p:txBody>
          <a:bodyPr lIns="91437" tIns="91437" rIns="91437" bIns="91437"/>
          <a:lstStyle>
            <a:lvl1pPr algn="ctr" defTabSz="914400">
              <a:defRPr sz="8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917056" y="12835872"/>
            <a:ext cx="504544" cy="483906"/>
          </a:xfrm>
          <a:prstGeom prst="rect">
            <a:avLst/>
          </a:prstGeom>
        </p:spPr>
        <p:txBody>
          <a:bodyPr lIns="91437" tIns="91437" rIns="91437" bIns="91437" anchor="ctr"/>
          <a:lstStyle>
            <a:lvl1pPr algn="r" defTabSz="914380"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ADE_train_00008204_seg.png"/>
          <p:cNvSpPr>
            <a:spLocks noGrp="1"/>
          </p:cNvSpPr>
          <p:nvPr>
            <p:ph type="pic" sz="half" idx="21"/>
          </p:nvPr>
        </p:nvSpPr>
        <p:spPr>
          <a:xfrm>
            <a:off x="13294825" y="353213"/>
            <a:ext cx="9267312" cy="123564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6" name="Title Text"/>
          <p:cNvSpPr txBox="1">
            <a:spLocks noGrp="1"/>
          </p:cNvSpPr>
          <p:nvPr>
            <p:ph type="title"/>
          </p:nvPr>
        </p:nvSpPr>
        <p:spPr>
          <a:xfrm>
            <a:off x="1651000" y="831850"/>
            <a:ext cx="10223500" cy="1391841"/>
          </a:xfrm>
          <a:prstGeom prst="rect">
            <a:avLst/>
          </a:prstGeom>
        </p:spPr>
        <p:txBody>
          <a:bodyPr anchor="b"/>
          <a:lstStyle>
            <a:lvl1pPr>
              <a:defRPr sz="8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3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5400"/>
            </a:lvl1pPr>
            <a:lvl2pPr marL="0" indent="0">
              <a:spcBef>
                <a:spcPts val="0"/>
              </a:spcBef>
              <a:buSzTx/>
              <a:buNone/>
              <a:defRPr sz="5400"/>
            </a:lvl2pPr>
            <a:lvl3pPr marL="0" indent="0">
              <a:spcBef>
                <a:spcPts val="0"/>
              </a:spcBef>
              <a:buSzTx/>
              <a:buNone/>
              <a:defRPr sz="5400"/>
            </a:lvl3pPr>
            <a:lvl4pPr marL="0" indent="0">
              <a:spcBef>
                <a:spcPts val="0"/>
              </a:spcBef>
              <a:buSzTx/>
              <a:buNone/>
              <a:defRPr sz="5400"/>
            </a:lvl4pPr>
            <a:lvl5pPr marL="0" indent="0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Text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 lIns="91439" tIns="91439" rIns="91439" bIns="91439"/>
          <a:lstStyle>
            <a:lvl1pPr algn="ctr" defTabSz="914400">
              <a:defRPr sz="8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906337" y="12808585"/>
            <a:ext cx="515264" cy="53848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9144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830484" y="12490450"/>
            <a:ext cx="591116" cy="577647"/>
          </a:xfrm>
          <a:prstGeom prst="rect">
            <a:avLst/>
          </a:prstGeom>
        </p:spPr>
        <p:txBody>
          <a:bodyPr lIns="91439" tIns="91439" rIns="91439" bIns="91439"/>
          <a:lstStyle>
            <a:lvl1pPr algn="r" defTabSz="914400"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 lIns="91439" tIns="91439" rIns="91439" bIns="91439"/>
          <a:lstStyle>
            <a:lvl1pPr algn="ctr" defTabSz="1828800">
              <a:defRPr sz="8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830484" y="12490450"/>
            <a:ext cx="591116" cy="577647"/>
          </a:xfrm>
          <a:prstGeom prst="rect">
            <a:avLst/>
          </a:prstGeom>
        </p:spPr>
        <p:txBody>
          <a:bodyPr lIns="91439" tIns="91439" rIns="91439" bIns="91439"/>
          <a:lstStyle>
            <a:lvl1pPr algn="r" defTabSz="914400"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xfrm>
            <a:off x="3962400" y="69850"/>
            <a:ext cx="16459200" cy="2286000"/>
          </a:xfrm>
          <a:prstGeom prst="rect">
            <a:avLst/>
          </a:prstGeom>
        </p:spPr>
        <p:txBody>
          <a:bodyPr lIns="91439" tIns="91439" rIns="91439" bIns="91439"/>
          <a:lstStyle>
            <a:lvl1pPr algn="ctr" defTabSz="914400">
              <a:defRPr sz="8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685800" indent="-685800" defTabSz="914400">
              <a:spcBef>
                <a:spcPts val="1500"/>
              </a:spcBef>
              <a:buSzPct val="100000"/>
              <a:buFont typeface="Arial"/>
              <a:defRPr sz="6400">
                <a:latin typeface="Calibri"/>
                <a:ea typeface="Calibri"/>
                <a:cs typeface="Calibri"/>
                <a:sym typeface="Calibri"/>
              </a:defRPr>
            </a:lvl1pPr>
            <a:lvl2pPr marL="1110342" indent="-653142" defTabSz="914400">
              <a:spcBef>
                <a:spcPts val="1500"/>
              </a:spcBef>
              <a:buSzPct val="100000"/>
              <a:buFont typeface="Arial"/>
              <a:buChar char="–"/>
              <a:defRPr sz="6400">
                <a:latin typeface="Calibri"/>
                <a:ea typeface="Calibri"/>
                <a:cs typeface="Calibri"/>
                <a:sym typeface="Calibri"/>
              </a:defRPr>
            </a:lvl2pPr>
            <a:lvl3pPr marL="1524000" indent="-609600" defTabSz="914400">
              <a:spcBef>
                <a:spcPts val="1500"/>
              </a:spcBef>
              <a:buSzPct val="100000"/>
              <a:buFont typeface="Arial"/>
              <a:defRPr sz="6400">
                <a:latin typeface="Calibri"/>
                <a:ea typeface="Calibri"/>
                <a:cs typeface="Calibri"/>
                <a:sym typeface="Calibri"/>
              </a:defRPr>
            </a:lvl3pPr>
            <a:lvl4pPr marL="2103120" indent="-731520" defTabSz="914400">
              <a:spcBef>
                <a:spcPts val="1500"/>
              </a:spcBef>
              <a:buSzPct val="100000"/>
              <a:buFont typeface="Arial"/>
              <a:buChar char="–"/>
              <a:defRPr sz="6400">
                <a:latin typeface="Calibri"/>
                <a:ea typeface="Calibri"/>
                <a:cs typeface="Calibri"/>
                <a:sym typeface="Calibri"/>
              </a:defRPr>
            </a:lvl4pPr>
            <a:lvl5pPr marL="2560320" indent="-731520" defTabSz="914400">
              <a:spcBef>
                <a:spcPts val="1500"/>
              </a:spcBef>
              <a:buSzPct val="100000"/>
              <a:buFont typeface="Arial"/>
              <a:buChar char="»"/>
              <a:defRPr sz="6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906337" y="12808585"/>
            <a:ext cx="515264" cy="53848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914400"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3962400" y="0"/>
            <a:ext cx="16459200" cy="1784350"/>
          </a:xfrm>
          <a:prstGeom prst="rect">
            <a:avLst/>
          </a:prstGeom>
        </p:spPr>
        <p:txBody>
          <a:bodyPr lIns="91439" tIns="91439" rIns="91439" bIns="91439"/>
          <a:lstStyle>
            <a:lvl1pPr algn="ctr" defTabSz="914400">
              <a:defRPr sz="8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906337" y="12808585"/>
            <a:ext cx="515264" cy="53848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914400"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Text"/>
          <p:cNvSpPr txBox="1">
            <a:spLocks noGrp="1"/>
          </p:cNvSpPr>
          <p:nvPr>
            <p:ph type="title"/>
          </p:nvPr>
        </p:nvSpPr>
        <p:spPr>
          <a:xfrm>
            <a:off x="3962400" y="69850"/>
            <a:ext cx="16459200" cy="2286000"/>
          </a:xfrm>
          <a:prstGeom prst="rect">
            <a:avLst/>
          </a:prstGeom>
        </p:spPr>
        <p:txBody>
          <a:bodyPr lIns="91439" tIns="91439" rIns="91439" bIns="91439"/>
          <a:lstStyle>
            <a:lvl1pPr algn="ctr" defTabSz="914400">
              <a:defRPr sz="8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906337" y="12808585"/>
            <a:ext cx="515264" cy="53848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914400"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3962400" y="0"/>
            <a:ext cx="16459200" cy="1784350"/>
          </a:xfrm>
          <a:prstGeom prst="rect">
            <a:avLst/>
          </a:prstGeom>
        </p:spPr>
        <p:txBody>
          <a:bodyPr lIns="91439" tIns="91439" rIns="91439" bIns="91439"/>
          <a:lstStyle>
            <a:lvl1pPr algn="ctr" defTabSz="914400">
              <a:defRPr sz="8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idx="1"/>
          </p:nvPr>
        </p:nvSpPr>
        <p:spPr>
          <a:xfrm>
            <a:off x="3962400" y="2162175"/>
            <a:ext cx="16459200" cy="10090151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685800" indent="-685800" defTabSz="914400">
              <a:spcBef>
                <a:spcPts val="1500"/>
              </a:spcBef>
              <a:buSzPct val="100000"/>
              <a:buFont typeface="Arial"/>
              <a:defRPr sz="6400">
                <a:latin typeface="Calibri"/>
                <a:ea typeface="Calibri"/>
                <a:cs typeface="Calibri"/>
                <a:sym typeface="Calibri"/>
              </a:defRPr>
            </a:lvl1pPr>
            <a:lvl2pPr marL="1110342" indent="-653142" defTabSz="914400">
              <a:spcBef>
                <a:spcPts val="1500"/>
              </a:spcBef>
              <a:buSzPct val="100000"/>
              <a:buFont typeface="Arial"/>
              <a:buChar char="–"/>
              <a:defRPr sz="6400">
                <a:latin typeface="Calibri"/>
                <a:ea typeface="Calibri"/>
                <a:cs typeface="Calibri"/>
                <a:sym typeface="Calibri"/>
              </a:defRPr>
            </a:lvl2pPr>
            <a:lvl3pPr marL="1524000" indent="-609600" defTabSz="914400">
              <a:spcBef>
                <a:spcPts val="1500"/>
              </a:spcBef>
              <a:buSzPct val="100000"/>
              <a:buFont typeface="Arial"/>
              <a:defRPr sz="6400">
                <a:latin typeface="Calibri"/>
                <a:ea typeface="Calibri"/>
                <a:cs typeface="Calibri"/>
                <a:sym typeface="Calibri"/>
              </a:defRPr>
            </a:lvl3pPr>
            <a:lvl4pPr marL="2103120" indent="-731520" defTabSz="914400">
              <a:spcBef>
                <a:spcPts val="1500"/>
              </a:spcBef>
              <a:buSzPct val="100000"/>
              <a:buFont typeface="Arial"/>
              <a:buChar char="–"/>
              <a:defRPr sz="6400">
                <a:latin typeface="Calibri"/>
                <a:ea typeface="Calibri"/>
                <a:cs typeface="Calibri"/>
                <a:sym typeface="Calibri"/>
              </a:defRPr>
            </a:lvl4pPr>
            <a:lvl5pPr marL="2560320" indent="-731520" defTabSz="914400">
              <a:spcBef>
                <a:spcPts val="1500"/>
              </a:spcBef>
              <a:buSzPct val="100000"/>
              <a:buFont typeface="Arial"/>
              <a:buChar char="»"/>
              <a:defRPr sz="6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906337" y="12808585"/>
            <a:ext cx="515264" cy="53848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914400"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746386" y="0"/>
            <a:ext cx="21005801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1" r:id="rId18"/>
    <p:sldLayoutId id="2147483672" r:id="rId19"/>
  </p:sldLayoutIdLst>
  <p:transition spd="med"/>
  <p:txStyles>
    <p:title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www.image-net.org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Lecture 1"/>
          <p:cNvSpPr txBox="1">
            <a:spLocks noGrp="1"/>
          </p:cNvSpPr>
          <p:nvPr>
            <p:ph type="ctrTitle"/>
          </p:nvPr>
        </p:nvSpPr>
        <p:spPr>
          <a:xfrm>
            <a:off x="572983" y="1871061"/>
            <a:ext cx="20828000" cy="178754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/>
              <a:t>Lecture </a:t>
            </a:r>
            <a:r>
              <a:rPr lang="en-US" dirty="0"/>
              <a:t>2</a:t>
            </a:r>
            <a:endParaRPr dirty="0"/>
          </a:p>
        </p:txBody>
      </p:sp>
      <p:sp>
        <p:nvSpPr>
          <p:cNvPr id="236" name="Introduction to computer vision"/>
          <p:cNvSpPr txBox="1">
            <a:spLocks noGrp="1"/>
          </p:cNvSpPr>
          <p:nvPr>
            <p:ph type="body" idx="21"/>
          </p:nvPr>
        </p:nvSpPr>
        <p:spPr>
          <a:xfrm>
            <a:off x="246413" y="10057399"/>
            <a:ext cx="9437914" cy="4810093"/>
          </a:xfrm>
          <a:prstGeom prst="rect">
            <a:avLst/>
          </a:prstGeom>
          <a:effectLst>
            <a:outerShdw blurRad="673100" dir="5400000" rotWithShape="0">
              <a:srgbClr val="FFFFFF"/>
            </a:outerShdw>
          </a:effectLst>
        </p:spPr>
        <p:txBody>
          <a:bodyPr/>
          <a:lstStyle/>
          <a:p>
            <a:r>
              <a:rPr lang="en-US" sz="7200" dirty="0"/>
              <a:t>ImageNet Large Scale Visual Recognition Challenge</a:t>
            </a:r>
          </a:p>
          <a:p>
            <a:br>
              <a:rPr lang="en-US" dirty="0"/>
            </a:br>
            <a:endParaRPr lang="en-US" dirty="0"/>
          </a:p>
        </p:txBody>
      </p:sp>
      <p:pic>
        <p:nvPicPr>
          <p:cNvPr id="5" name="Picture 4" descr="logo_highres.png">
            <a:extLst>
              <a:ext uri="{FF2B5EF4-FFF2-40B4-BE49-F238E27FC236}">
                <a16:creationId xmlns:a16="http://schemas.microsoft.com/office/drawing/2014/main" id="{7DD0CDDA-62DB-8601-5C57-0948D16ADD9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8696" t="27975" r="6522" b="30062"/>
          <a:stretch>
            <a:fillRect/>
          </a:stretch>
        </p:blipFill>
        <p:spPr>
          <a:xfrm>
            <a:off x="12192000" y="294861"/>
            <a:ext cx="11619017" cy="1787541"/>
          </a:xfrm>
          <a:prstGeom prst="rect">
            <a:avLst/>
          </a:prstGeom>
        </p:spPr>
      </p:pic>
      <p:pic>
        <p:nvPicPr>
          <p:cNvPr id="7" name="Picture 6" descr="A person speaking to a speaker&#10;&#10;Description automatically generated">
            <a:extLst>
              <a:ext uri="{FF2B5EF4-FFF2-40B4-BE49-F238E27FC236}">
                <a16:creationId xmlns:a16="http://schemas.microsoft.com/office/drawing/2014/main" id="{3171C9EE-CED3-78E4-F88F-A281997E52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107" y="3135999"/>
            <a:ext cx="13581909" cy="942225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dog&#10;&#10;Description automatically generated with medium confidence">
            <a:extLst>
              <a:ext uri="{FF2B5EF4-FFF2-40B4-BE49-F238E27FC236}">
                <a16:creationId xmlns:a16="http://schemas.microsoft.com/office/drawing/2014/main" id="{F323F005-A472-F9DF-98E8-9F7793ECE9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4023" y="0"/>
            <a:ext cx="12669977" cy="134429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2529087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8A78AD7-B8E0-8466-35D8-6666366D8C7B}"/>
              </a:ext>
            </a:extLst>
          </p:cNvPr>
          <p:cNvSpPr>
            <a:spLocks noGrp="1"/>
          </p:cNvSpPr>
          <p:nvPr>
            <p:ph type="pic" sz="half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D35F883-7BF6-85A1-3883-AAB9D3B73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6C69C4-8FC5-308F-4D64-0AF19159A23C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B29A115E-31F3-3A11-BE9A-6429A2C07F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20" y="0"/>
            <a:ext cx="22181957" cy="1356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0506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esults of ILSVRC 2012 [11].">
            <a:extLst>
              <a:ext uri="{FF2B5EF4-FFF2-40B4-BE49-F238E27FC236}">
                <a16:creationId xmlns:a16="http://schemas.microsoft.com/office/drawing/2014/main" id="{FEED6B53-2584-3A24-4808-FC9251CFD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592" y="2148629"/>
            <a:ext cx="15177408" cy="1156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44971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diagram of a network model&#10;&#10;Description automatically generated">
            <a:extLst>
              <a:ext uri="{FF2B5EF4-FFF2-40B4-BE49-F238E27FC236}">
                <a16:creationId xmlns:a16="http://schemas.microsoft.com/office/drawing/2014/main" id="{1679CEBE-E4BE-4CC9-4EEE-A2F7CA2A7D6D}"/>
              </a:ext>
            </a:extLst>
          </p:cNvPr>
          <p:cNvPicPr>
            <a:picLocks noGrp="1" noChangeAspect="1"/>
          </p:cNvPicPr>
          <p:nvPr>
            <p:ph type="pic" sz="half" idx="2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" r="176"/>
          <a:stretch/>
        </p:blipFill>
        <p:spPr>
          <a:xfrm>
            <a:off x="0" y="0"/>
            <a:ext cx="21675406" cy="13695087"/>
          </a:xfrm>
        </p:spPr>
      </p:pic>
    </p:spTree>
    <p:extLst>
      <p:ext uri="{BB962C8B-B14F-4D97-AF65-F5344CB8AC3E}">
        <p14:creationId xmlns:p14="http://schemas.microsoft.com/office/powerpoint/2010/main" val="392406905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screenshot of a computer network diagram&#10;&#10;Description automatically generated">
            <a:extLst>
              <a:ext uri="{FF2B5EF4-FFF2-40B4-BE49-F238E27FC236}">
                <a16:creationId xmlns:a16="http://schemas.microsoft.com/office/drawing/2014/main" id="{E6BB044B-6F34-B3D7-8BDD-63776E3E2C2F}"/>
              </a:ext>
            </a:extLst>
          </p:cNvPr>
          <p:cNvPicPr>
            <a:picLocks noGrp="1" noChangeAspect="1"/>
          </p:cNvPicPr>
          <p:nvPr>
            <p:ph type="pic" sz="half" idx="2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" r="-13657"/>
          <a:stretch/>
        </p:blipFill>
        <p:spPr>
          <a:xfrm>
            <a:off x="0" y="0"/>
            <a:ext cx="18622537" cy="13735227"/>
          </a:xfrm>
        </p:spPr>
      </p:pic>
    </p:spTree>
    <p:extLst>
      <p:ext uri="{BB962C8B-B14F-4D97-AF65-F5344CB8AC3E}">
        <p14:creationId xmlns:p14="http://schemas.microsoft.com/office/powerpoint/2010/main" val="49355989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2954001" y="7186136"/>
            <a:ext cx="6858000" cy="5767864"/>
            <a:chOff x="4953000" y="3593068"/>
            <a:chExt cx="3429000" cy="2883932"/>
          </a:xfrm>
        </p:grpSpPr>
        <p:sp>
          <p:nvSpPr>
            <p:cNvPr id="9" name="Rectangle 8"/>
            <p:cNvSpPr/>
            <p:nvPr/>
          </p:nvSpPr>
          <p:spPr>
            <a:xfrm>
              <a:off x="4953000" y="3962400"/>
              <a:ext cx="3429000" cy="2514600"/>
            </a:xfrm>
            <a:prstGeom prst="rect">
              <a:avLst/>
            </a:prstGeom>
            <a:noFill/>
            <a:ln w="28575" cmpd="sng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>
                <a:latin typeface="Helvetica Neue Light"/>
                <a:cs typeface="Helvetica Neue Light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478875" y="3593068"/>
              <a:ext cx="2261998" cy="507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latin typeface="Helvetica Neue Light"/>
                  <a:cs typeface="Helvetica Neue Light"/>
                </a:rPr>
                <a:t>LSVRC 2011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0801" y="8229601"/>
            <a:ext cx="4760366" cy="332739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144418" y="11758137"/>
            <a:ext cx="13708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Helvetica Neue Light"/>
                <a:cs typeface="Helvetica Neue Light"/>
              </a:rPr>
              <a:t>Car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576628" y="12413356"/>
            <a:ext cx="4971233" cy="10156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Helvetica Neue Light"/>
                <a:cs typeface="Helvetica Neue Light"/>
              </a:rPr>
              <a:t>Categorization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168970" y="8122147"/>
            <a:ext cx="4084773" cy="1015663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Helvetica Neue Light"/>
                <a:cs typeface="Helvetica Neue Light"/>
              </a:rPr>
              <a:t>Localization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5725392" y="9841508"/>
            <a:ext cx="2737096" cy="1629348"/>
            <a:chOff x="6338696" y="4920754"/>
            <a:chExt cx="1368548" cy="814674"/>
          </a:xfrm>
        </p:grpSpPr>
        <p:sp>
          <p:nvSpPr>
            <p:cNvPr id="14" name="Rectangle 13"/>
            <p:cNvSpPr/>
            <p:nvPr/>
          </p:nvSpPr>
          <p:spPr>
            <a:xfrm>
              <a:off x="6400800" y="4958522"/>
              <a:ext cx="454480" cy="2825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6338696" y="4920754"/>
              <a:ext cx="1368548" cy="814674"/>
              <a:chOff x="6338696" y="4920754"/>
              <a:chExt cx="1368548" cy="814674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6338696" y="4920754"/>
                <a:ext cx="925618" cy="507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0" dirty="0">
                    <a:latin typeface="Helvetica Neue Light"/>
                    <a:cs typeface="Helvetica Neue Light"/>
                  </a:rPr>
                  <a:t>Car</a:t>
                </a: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6370982" y="4958522"/>
                <a:ext cx="1336262" cy="776906"/>
              </a:xfrm>
              <a:prstGeom prst="rect">
                <a:avLst/>
              </a:prstGeom>
              <a:noFill/>
              <a:ln w="38100" cmpd="sng">
                <a:solidFill>
                  <a:srgbClr val="44FF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 dirty="0">
                  <a:latin typeface="Helvetica Neue Light"/>
                  <a:cs typeface="Helvetica Neue Light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Neue Light"/>
                <a:cs typeface="Helvetica Neue Light"/>
              </a:rPr>
              <a:t>Large</a:t>
            </a:r>
            <a:r>
              <a:rPr lang="en-US" baseline="0" dirty="0">
                <a:latin typeface="Helvetica Neue Light"/>
                <a:cs typeface="Helvetica Neue Light"/>
              </a:rPr>
              <a:t> Scale Recognition</a:t>
            </a:r>
            <a:endParaRPr lang="en-US" dirty="0">
              <a:latin typeface="Helvetica Neue Light"/>
              <a:cs typeface="Helvetica Neue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3200402"/>
            <a:ext cx="16459200" cy="3810000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Helvetica Neue Light"/>
                <a:cs typeface="Helvetica Neue Light"/>
              </a:rPr>
              <a:t>Millions to billions of images</a:t>
            </a:r>
          </a:p>
          <a:p>
            <a:r>
              <a:rPr lang="en-US" sz="4800" dirty="0">
                <a:latin typeface="Helvetica Neue Light"/>
                <a:cs typeface="Helvetica Neue Light"/>
              </a:rPr>
              <a:t>Hundreds of thousands of possible labels</a:t>
            </a:r>
          </a:p>
          <a:p>
            <a:r>
              <a:rPr lang="en-US" sz="4800" dirty="0">
                <a:latin typeface="Helvetica Neue Light"/>
                <a:cs typeface="Helvetica Neue Light"/>
              </a:rPr>
              <a:t>Recognition for indexing and retrieval</a:t>
            </a:r>
          </a:p>
          <a:p>
            <a:r>
              <a:rPr lang="en-US" sz="4800" dirty="0">
                <a:latin typeface="Helvetica Neue Light"/>
                <a:cs typeface="Helvetica Neue Light"/>
              </a:rPr>
              <a:t>Complement current Pascal VOC competitions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3962401" y="7186136"/>
            <a:ext cx="6858000" cy="5767864"/>
            <a:chOff x="457200" y="3593068"/>
            <a:chExt cx="3429000" cy="2883932"/>
          </a:xfrm>
        </p:grpSpPr>
        <p:sp>
          <p:nvSpPr>
            <p:cNvPr id="5" name="Rectangle 4"/>
            <p:cNvSpPr/>
            <p:nvPr/>
          </p:nvSpPr>
          <p:spPr>
            <a:xfrm>
              <a:off x="457200" y="3962400"/>
              <a:ext cx="3429000" cy="2514600"/>
            </a:xfrm>
            <a:prstGeom prst="rect">
              <a:avLst/>
            </a:prstGeom>
            <a:noFill/>
            <a:ln w="28575" cmpd="sng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>
                <a:latin typeface="Helvetica Neue Light"/>
                <a:cs typeface="Helvetica Neue Light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83075" y="3593068"/>
              <a:ext cx="2261998" cy="507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latin typeface="Helvetica Neue Light"/>
                  <a:cs typeface="Helvetica Neue Light"/>
                </a:rPr>
                <a:t>LSVRC 2010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1" y="8229601"/>
            <a:ext cx="4760366" cy="33273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48018" y="11734801"/>
            <a:ext cx="13708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Helvetica Neue Light"/>
                <a:cs typeface="Helvetica Neue Light"/>
              </a:rPr>
              <a:t>Car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5200" y="152400"/>
            <a:ext cx="17526000" cy="2286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Helvetica Neue Light"/>
                <a:cs typeface="Helvetica Neue Light"/>
              </a:rPr>
              <a:t>Source for categories and training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2800" y="3200401"/>
            <a:ext cx="17983200" cy="9051926"/>
          </a:xfrm>
        </p:spPr>
        <p:txBody>
          <a:bodyPr>
            <a:normAutofit fontScale="62500" lnSpcReduction="20000"/>
          </a:bodyPr>
          <a:lstStyle/>
          <a:p>
            <a:r>
              <a:rPr lang="en-US" dirty="0" err="1">
                <a:latin typeface="Helvetica Neue Light"/>
                <a:cs typeface="Helvetica Neue Light"/>
              </a:rPr>
              <a:t>ImageNet</a:t>
            </a:r>
            <a:endParaRPr lang="en-US" dirty="0">
              <a:latin typeface="Helvetica Neue Light"/>
              <a:cs typeface="Helvetica Neue Light"/>
            </a:endParaRPr>
          </a:p>
          <a:p>
            <a:pPr lvl="1"/>
            <a:r>
              <a:rPr lang="en-US" dirty="0">
                <a:latin typeface="Helvetica Neue Light"/>
                <a:cs typeface="Helvetica Neue Light"/>
              </a:rPr>
              <a:t>14,192,122</a:t>
            </a:r>
            <a:r>
              <a:rPr lang="en-US" baseline="0" dirty="0">
                <a:latin typeface="Helvetica Neue Light"/>
                <a:cs typeface="Helvetica Neue Light"/>
              </a:rPr>
              <a:t> million images, </a:t>
            </a:r>
            <a:r>
              <a:rPr lang="en-US" dirty="0">
                <a:latin typeface="Helvetica Neue Light"/>
                <a:cs typeface="Helvetica Neue Light"/>
              </a:rPr>
              <a:t>21841</a:t>
            </a:r>
            <a:r>
              <a:rPr lang="en-US" baseline="0" dirty="0">
                <a:latin typeface="Helvetica Neue Light"/>
                <a:cs typeface="Helvetica Neue Light"/>
              </a:rPr>
              <a:t> thousand categories</a:t>
            </a:r>
          </a:p>
          <a:p>
            <a:pPr lvl="1"/>
            <a:r>
              <a:rPr lang="en-US" dirty="0">
                <a:latin typeface="Helvetica Neue Light"/>
                <a:cs typeface="Helvetica Neue Light"/>
              </a:rPr>
              <a:t>Image found via web searches for </a:t>
            </a:r>
            <a:r>
              <a:rPr lang="en-US" dirty="0" err="1">
                <a:latin typeface="Helvetica Neue Light"/>
                <a:cs typeface="Helvetica Neue Light"/>
              </a:rPr>
              <a:t>WordNet</a:t>
            </a:r>
            <a:r>
              <a:rPr lang="en-US" dirty="0">
                <a:latin typeface="Helvetica Neue Light"/>
                <a:cs typeface="Helvetica Neue Light"/>
              </a:rPr>
              <a:t> noun </a:t>
            </a:r>
            <a:r>
              <a:rPr lang="en-US" dirty="0" err="1">
                <a:latin typeface="Helvetica Neue Light"/>
                <a:cs typeface="Helvetica Neue Light"/>
              </a:rPr>
              <a:t>synsets</a:t>
            </a:r>
            <a:endParaRPr lang="en-US" dirty="0">
              <a:latin typeface="Helvetica Neue Light"/>
              <a:cs typeface="Helvetica Neue Light"/>
            </a:endParaRPr>
          </a:p>
          <a:p>
            <a:pPr lvl="1"/>
            <a:r>
              <a:rPr lang="en-US" baseline="0" dirty="0">
                <a:latin typeface="Helvetica Neue Light"/>
                <a:cs typeface="Helvetica Neue Light"/>
              </a:rPr>
              <a:t>Hand verified using</a:t>
            </a:r>
            <a:r>
              <a:rPr lang="en-US" dirty="0">
                <a:latin typeface="Helvetica Neue Light"/>
                <a:cs typeface="Helvetica Neue Light"/>
              </a:rPr>
              <a:t> </a:t>
            </a:r>
            <a:r>
              <a:rPr lang="en-US" baseline="0" dirty="0">
                <a:latin typeface="Helvetica Neue Light"/>
                <a:cs typeface="Helvetica Neue Light"/>
              </a:rPr>
              <a:t> Mechanical Turk </a:t>
            </a:r>
          </a:p>
          <a:p>
            <a:pPr lvl="1"/>
            <a:r>
              <a:rPr lang="en-US" dirty="0">
                <a:latin typeface="Helvetica Neue Light"/>
                <a:cs typeface="Helvetica Neue Light"/>
              </a:rPr>
              <a:t>Bounding boxes for query object labeled</a:t>
            </a:r>
          </a:p>
          <a:p>
            <a:pPr lvl="1"/>
            <a:r>
              <a:rPr lang="en-US" dirty="0">
                <a:latin typeface="Helvetica Neue Light"/>
                <a:cs typeface="Helvetica Neue Light"/>
              </a:rPr>
              <a:t>New data for validation and testing each year</a:t>
            </a:r>
          </a:p>
          <a:p>
            <a:r>
              <a:rPr lang="en-US" dirty="0" err="1">
                <a:latin typeface="Helvetica Neue Light"/>
                <a:cs typeface="Helvetica Neue Light"/>
              </a:rPr>
              <a:t>WordNet</a:t>
            </a:r>
            <a:endParaRPr lang="en-US" dirty="0">
              <a:latin typeface="Helvetica Neue Light"/>
              <a:cs typeface="Helvetica Neue Light"/>
            </a:endParaRPr>
          </a:p>
          <a:p>
            <a:pPr lvl="1"/>
            <a:r>
              <a:rPr lang="en-US" dirty="0">
                <a:latin typeface="Helvetica Neue Light"/>
                <a:cs typeface="Helvetica Neue Light"/>
              </a:rPr>
              <a:t>Source of the labels</a:t>
            </a:r>
          </a:p>
          <a:p>
            <a:pPr lvl="1"/>
            <a:r>
              <a:rPr lang="en-US" dirty="0">
                <a:latin typeface="Helvetica Neue Light"/>
                <a:cs typeface="Helvetica Neue Light"/>
              </a:rPr>
              <a:t>Semantic hierarchy</a:t>
            </a:r>
          </a:p>
          <a:p>
            <a:pPr lvl="1"/>
            <a:r>
              <a:rPr lang="en-US" dirty="0">
                <a:latin typeface="Helvetica Neue Light"/>
                <a:cs typeface="Helvetica Neue Light"/>
              </a:rPr>
              <a:t>Contains large fraction of English nouns</a:t>
            </a:r>
          </a:p>
          <a:p>
            <a:pPr lvl="1"/>
            <a:r>
              <a:rPr lang="en-US" dirty="0">
                <a:latin typeface="Helvetica Neue Light"/>
                <a:cs typeface="Helvetica Neue Light"/>
              </a:rPr>
              <a:t>Also used to collect other datasets like tiny images (</a:t>
            </a:r>
            <a:r>
              <a:rPr lang="en-US" dirty="0" err="1">
                <a:latin typeface="Helvetica Neue Light"/>
                <a:cs typeface="Helvetica Neue Light"/>
              </a:rPr>
              <a:t>Torralba</a:t>
            </a:r>
            <a:r>
              <a:rPr lang="en-US" dirty="0">
                <a:latin typeface="Helvetica Neue Light"/>
                <a:cs typeface="Helvetica Neue Light"/>
              </a:rPr>
              <a:t> et al)</a:t>
            </a:r>
          </a:p>
          <a:p>
            <a:pPr lvl="1"/>
            <a:r>
              <a:rPr lang="en-US" dirty="0">
                <a:latin typeface="Helvetica Neue Light"/>
                <a:cs typeface="Helvetica Neue Light"/>
              </a:rPr>
              <a:t>Note that categorization is not the end/only goal, so idiosyncrasies of </a:t>
            </a:r>
            <a:r>
              <a:rPr lang="en-US" dirty="0" err="1">
                <a:latin typeface="Helvetica Neue Light"/>
                <a:cs typeface="Helvetica Neue Light"/>
              </a:rPr>
              <a:t>WordNet</a:t>
            </a:r>
            <a:r>
              <a:rPr lang="en-US" dirty="0">
                <a:latin typeface="Helvetica Neue Light"/>
                <a:cs typeface="Helvetica Neue Light"/>
              </a:rPr>
              <a:t> may be less critical</a:t>
            </a:r>
          </a:p>
        </p:txBody>
      </p:sp>
      <p:pic>
        <p:nvPicPr>
          <p:cNvPr id="4" name="Picture 3" descr="logo_highres.png"/>
          <p:cNvPicPr>
            <a:picLocks noChangeAspect="1"/>
          </p:cNvPicPr>
          <p:nvPr/>
        </p:nvPicPr>
        <p:blipFill>
          <a:blip r:embed="rId3" cstate="print"/>
          <a:srcRect l="8696" t="27975" r="6522" b="30062"/>
          <a:stretch>
            <a:fillRect/>
          </a:stretch>
        </p:blipFill>
        <p:spPr>
          <a:xfrm>
            <a:off x="15392400" y="2286000"/>
            <a:ext cx="5943600" cy="9144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ILSVRC 2011 Data</a:t>
            </a:r>
          </a:p>
        </p:txBody>
      </p:sp>
      <p:sp>
        <p:nvSpPr>
          <p:cNvPr id="5" name="Rectangle 4"/>
          <p:cNvSpPr/>
          <p:nvPr/>
        </p:nvSpPr>
        <p:spPr>
          <a:xfrm>
            <a:off x="-1" y="1776762"/>
            <a:ext cx="24384001" cy="10618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600" dirty="0"/>
          </a:p>
          <a:p>
            <a:r>
              <a:rPr lang="en-US" sz="3600" dirty="0"/>
              <a:t>Training data </a:t>
            </a:r>
          </a:p>
          <a:p>
            <a:r>
              <a:rPr lang="en-US" sz="3600" dirty="0"/>
              <a:t>  1,229,413 images in 1000 </a:t>
            </a:r>
            <a:r>
              <a:rPr lang="en-US" sz="3600" dirty="0" err="1"/>
              <a:t>synsets</a:t>
            </a:r>
            <a:endParaRPr lang="en-US" sz="3600" dirty="0"/>
          </a:p>
          <a:p>
            <a:pPr lvl="1"/>
            <a:r>
              <a:rPr lang="en-US" sz="3600" dirty="0"/>
              <a:t>Min = 384 , median = 1300, max = 1300 (per </a:t>
            </a:r>
            <a:r>
              <a:rPr lang="en-US" sz="3600" dirty="0" err="1"/>
              <a:t>synset</a:t>
            </a:r>
            <a:r>
              <a:rPr lang="en-US" sz="3600" dirty="0"/>
              <a:t>)</a:t>
            </a:r>
          </a:p>
          <a:p>
            <a:pPr lvl="1"/>
            <a:endParaRPr lang="en-US" sz="3600" dirty="0"/>
          </a:p>
          <a:p>
            <a:r>
              <a:rPr lang="en-US" sz="3600" dirty="0"/>
              <a:t> 315,525 images have bounding box annotations</a:t>
            </a:r>
          </a:p>
          <a:p>
            <a:r>
              <a:rPr lang="en-US" sz="3600" dirty="0"/>
              <a:t>	Min = 100 / </a:t>
            </a:r>
            <a:r>
              <a:rPr lang="en-US" sz="3600" dirty="0" err="1"/>
              <a:t>synset</a:t>
            </a:r>
            <a:r>
              <a:rPr lang="en-US" sz="3600" dirty="0"/>
              <a:t> </a:t>
            </a:r>
          </a:p>
          <a:p>
            <a:r>
              <a:rPr lang="en-US" sz="3600" dirty="0"/>
              <a:t> 345,685 bounding box annotations</a:t>
            </a:r>
          </a:p>
          <a:p>
            <a:endParaRPr lang="en-US" sz="3600" dirty="0"/>
          </a:p>
          <a:p>
            <a:r>
              <a:rPr lang="en-US" sz="3600" dirty="0"/>
              <a:t>Validation data</a:t>
            </a:r>
          </a:p>
          <a:p>
            <a:r>
              <a:rPr lang="en-US" sz="3600" dirty="0"/>
              <a:t>  50 images / </a:t>
            </a:r>
            <a:r>
              <a:rPr lang="en-US" sz="3600" dirty="0" err="1"/>
              <a:t>synset</a:t>
            </a:r>
            <a:r>
              <a:rPr lang="en-US" sz="3600" dirty="0"/>
              <a:t> </a:t>
            </a:r>
          </a:p>
          <a:p>
            <a:r>
              <a:rPr lang="en-US" sz="3600" dirty="0"/>
              <a:t>  55,388 bounding box annotations	</a:t>
            </a:r>
          </a:p>
          <a:p>
            <a:r>
              <a:rPr lang="en-US" sz="3600" dirty="0"/>
              <a:t>  </a:t>
            </a:r>
          </a:p>
          <a:p>
            <a:r>
              <a:rPr lang="en-US" sz="3600" dirty="0"/>
              <a:t>Test data</a:t>
            </a:r>
          </a:p>
          <a:p>
            <a:r>
              <a:rPr lang="en-US" sz="3600" dirty="0"/>
              <a:t>  100 images / </a:t>
            </a:r>
            <a:r>
              <a:rPr lang="en-US" sz="3600" dirty="0" err="1"/>
              <a:t>synset</a:t>
            </a:r>
            <a:endParaRPr lang="en-US" sz="3600" dirty="0"/>
          </a:p>
          <a:p>
            <a:r>
              <a:rPr lang="en-US" sz="3600" dirty="0"/>
              <a:t>  110,627 bounding box annotations</a:t>
            </a:r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0806008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8400" y="0"/>
            <a:ext cx="11734800" cy="19812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>
              <a:buNone/>
            </a:pPr>
            <a:r>
              <a:rPr lang="en-US" sz="8000" dirty="0">
                <a:hlinkClick r:id="rId2"/>
              </a:rPr>
              <a:t>http://www.image-net.org</a:t>
            </a:r>
            <a:endParaRPr lang="en-US" sz="8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54186"/>
          <a:stretch/>
        </p:blipFill>
        <p:spPr>
          <a:xfrm>
            <a:off x="3352800" y="8049877"/>
            <a:ext cx="14833600" cy="56661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0800" y="2233403"/>
            <a:ext cx="14782800" cy="61485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7600" y="11328400"/>
            <a:ext cx="11988800" cy="1320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45200" y="207819"/>
            <a:ext cx="1905000" cy="20781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634684" y="2309336"/>
            <a:ext cx="465704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latin typeface="Helvetica Neue Light"/>
                <a:cs typeface="Helvetica Neue Light"/>
              </a:rPr>
              <a:t>Jia</a:t>
            </a:r>
            <a:r>
              <a:rPr lang="en-US" sz="6000" dirty="0">
                <a:latin typeface="Helvetica Neue Light"/>
                <a:cs typeface="Helvetica Neue Light"/>
              </a:rPr>
              <a:t> Deng</a:t>
            </a:r>
          </a:p>
          <a:p>
            <a:r>
              <a:rPr lang="en-US" sz="6000" dirty="0">
                <a:latin typeface="Helvetica Neue Light"/>
                <a:cs typeface="Helvetica Neue Light"/>
              </a:rPr>
              <a:t>(lead student)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0" y="0"/>
            <a:ext cx="16459200" cy="2286000"/>
          </a:xfrm>
        </p:spPr>
        <p:txBody>
          <a:bodyPr>
            <a:normAutofit/>
          </a:bodyPr>
          <a:lstStyle/>
          <a:p>
            <a:r>
              <a:rPr lang="en-US" sz="8000" dirty="0"/>
              <a:t>                    is a knowledge ontology</a:t>
            </a:r>
          </a:p>
        </p:txBody>
      </p:sp>
      <p:pic>
        <p:nvPicPr>
          <p:cNvPr id="4" name="Picture 3" descr="logo_highres.png"/>
          <p:cNvPicPr>
            <a:picLocks noChangeAspect="1"/>
          </p:cNvPicPr>
          <p:nvPr/>
        </p:nvPicPr>
        <p:blipFill>
          <a:blip r:embed="rId2" cstate="print"/>
          <a:srcRect l="8696" t="27975" r="6522" b="30062"/>
          <a:stretch>
            <a:fillRect/>
          </a:stretch>
        </p:blipFill>
        <p:spPr>
          <a:xfrm>
            <a:off x="4267200" y="609600"/>
            <a:ext cx="5943600" cy="914400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962400" y="2743200"/>
            <a:ext cx="7315200" cy="10515600"/>
          </a:xfrm>
        </p:spPr>
        <p:txBody>
          <a:bodyPr>
            <a:normAutofit fontScale="92500"/>
          </a:bodyPr>
          <a:lstStyle/>
          <a:p>
            <a:r>
              <a:rPr lang="en-US" dirty="0"/>
              <a:t>Taxonomy </a:t>
            </a:r>
          </a:p>
          <a:p>
            <a:r>
              <a:rPr lang="en-US" dirty="0" err="1"/>
              <a:t>Partonomy</a:t>
            </a:r>
            <a:endParaRPr lang="en-US" dirty="0"/>
          </a:p>
          <a:p>
            <a:r>
              <a:rPr lang="en-US" dirty="0"/>
              <a:t>The “social network” of visual concepts</a:t>
            </a:r>
          </a:p>
          <a:p>
            <a:pPr lvl="1"/>
            <a:r>
              <a:rPr lang="en-US" dirty="0"/>
              <a:t>Hidden knowledge and structure among visual concepts</a:t>
            </a:r>
          </a:p>
          <a:p>
            <a:pPr lvl="1"/>
            <a:r>
              <a:rPr lang="en-US" dirty="0"/>
              <a:t>Prior knowledge</a:t>
            </a:r>
          </a:p>
          <a:p>
            <a:pPr lvl="1"/>
            <a:r>
              <a:rPr lang="en-US" dirty="0"/>
              <a:t>Context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57600" y="3810000"/>
            <a:ext cx="8229600" cy="960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4724401"/>
            <a:ext cx="18288000" cy="2773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 l="7778" t="21333" r="2222" b="28889"/>
          <a:stretch>
            <a:fillRect/>
          </a:stretch>
        </p:blipFill>
        <p:spPr bwMode="auto">
          <a:xfrm>
            <a:off x="3810000" y="7924801"/>
            <a:ext cx="15849600" cy="5478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8235F3-AE21-C7B8-8624-4E639D940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743" y="258600"/>
            <a:ext cx="15265400" cy="1391841"/>
          </a:xfrm>
        </p:spPr>
        <p:txBody>
          <a:bodyPr>
            <a:normAutofit fontScale="90000"/>
          </a:bodyPr>
          <a:lstStyle/>
          <a:p>
            <a:r>
              <a:rPr lang="en-US" dirty="0"/>
              <a:t>Why </a:t>
            </a:r>
            <a:r>
              <a:rPr lang="en-US" dirty="0" err="1"/>
              <a:t>Imagenet</a:t>
            </a:r>
            <a:r>
              <a:rPr lang="en-US" dirty="0"/>
              <a:t> was so important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8C4237-E36B-DC0B-43B9-129D30898917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932542" y="2608942"/>
            <a:ext cx="19412857" cy="5727700"/>
          </a:xfrm>
        </p:spPr>
        <p:txBody>
          <a:bodyPr/>
          <a:lstStyle/>
          <a:p>
            <a:r>
              <a:rPr lang="en-US" dirty="0" err="1"/>
              <a:t>Imagenet</a:t>
            </a:r>
            <a:r>
              <a:rPr lang="en-US" dirty="0"/>
              <a:t> is popularly used to refer to three different things:</a:t>
            </a:r>
          </a:p>
          <a:p>
            <a:endParaRPr lang="en-US" dirty="0"/>
          </a:p>
          <a:p>
            <a:pPr marL="914400" indent="-914400">
              <a:buAutoNum type="arabicPeriod"/>
            </a:pPr>
            <a:r>
              <a:rPr lang="en-US" dirty="0"/>
              <a:t>A dataset of a thousand categories and a million images</a:t>
            </a:r>
          </a:p>
          <a:p>
            <a:pPr marL="914400" indent="-914400">
              <a:buAutoNum type="arabicPeriod"/>
            </a:pPr>
            <a:r>
              <a:rPr lang="en-US" dirty="0"/>
              <a:t>A network (</a:t>
            </a:r>
            <a:r>
              <a:rPr lang="en-US" dirty="0" err="1"/>
              <a:t>AlexNet</a:t>
            </a:r>
            <a:r>
              <a:rPr lang="en-US" dirty="0"/>
              <a:t> or others) trained on that dataset</a:t>
            </a:r>
          </a:p>
          <a:p>
            <a:pPr marL="914400" indent="-914400">
              <a:buAutoNum type="arabicPeriod"/>
            </a:pPr>
            <a:r>
              <a:rPr lang="en-US" dirty="0"/>
              <a:t>A competition – the large scale visual recognition challenge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175574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0" y="0"/>
            <a:ext cx="16459200" cy="2286000"/>
          </a:xfrm>
        </p:spPr>
        <p:txBody>
          <a:bodyPr>
            <a:normAutofit/>
          </a:bodyPr>
          <a:lstStyle/>
          <a:p>
            <a:r>
              <a:rPr lang="en-US" sz="8000" dirty="0"/>
              <a:t>                    is a knowledge ontology</a:t>
            </a:r>
          </a:p>
        </p:txBody>
      </p:sp>
      <p:pic>
        <p:nvPicPr>
          <p:cNvPr id="4" name="Picture 3" descr="logo_highres.png"/>
          <p:cNvPicPr>
            <a:picLocks noChangeAspect="1"/>
          </p:cNvPicPr>
          <p:nvPr/>
        </p:nvPicPr>
        <p:blipFill>
          <a:blip r:embed="rId2" cstate="print"/>
          <a:srcRect l="8696" t="27975" r="6522" b="30062"/>
          <a:stretch>
            <a:fillRect/>
          </a:stretch>
        </p:blipFill>
        <p:spPr>
          <a:xfrm>
            <a:off x="4267200" y="609600"/>
            <a:ext cx="5943600" cy="914400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962400" y="2743200"/>
            <a:ext cx="7315200" cy="10515600"/>
          </a:xfrm>
        </p:spPr>
        <p:txBody>
          <a:bodyPr>
            <a:normAutofit fontScale="92500"/>
          </a:bodyPr>
          <a:lstStyle/>
          <a:p>
            <a:r>
              <a:rPr lang="en-US" dirty="0"/>
              <a:t>Taxonomy </a:t>
            </a:r>
          </a:p>
          <a:p>
            <a:r>
              <a:rPr lang="en-US" dirty="0" err="1"/>
              <a:t>Partonomy</a:t>
            </a:r>
            <a:endParaRPr lang="en-US" dirty="0"/>
          </a:p>
          <a:p>
            <a:r>
              <a:rPr lang="en-US" dirty="0"/>
              <a:t>The “social network” of visual concepts</a:t>
            </a:r>
          </a:p>
          <a:p>
            <a:pPr lvl="1"/>
            <a:r>
              <a:rPr lang="en-US" dirty="0"/>
              <a:t>Hidden knowledge and structure among visual concepts</a:t>
            </a:r>
          </a:p>
          <a:p>
            <a:pPr lvl="1"/>
            <a:r>
              <a:rPr lang="en-US" dirty="0"/>
              <a:t>Prior knowledge</a:t>
            </a:r>
          </a:p>
          <a:p>
            <a:pPr lvl="1"/>
            <a:r>
              <a:rPr lang="en-US" dirty="0"/>
              <a:t>Context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57600" y="3810000"/>
            <a:ext cx="8229600" cy="960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4724401"/>
            <a:ext cx="18288000" cy="2773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 l="7778" t="21333" r="2222" b="28889"/>
          <a:stretch>
            <a:fillRect/>
          </a:stretch>
        </p:blipFill>
        <p:spPr bwMode="auto">
          <a:xfrm>
            <a:off x="3810000" y="7924801"/>
            <a:ext cx="15849600" cy="5478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8440400" y="4724401"/>
            <a:ext cx="2895600" cy="2773842"/>
          </a:xfrm>
          <a:prstGeom prst="rect">
            <a:avLst/>
          </a:prstGeom>
          <a:solidFill>
            <a:srgbClr val="C0504D">
              <a:alpha val="2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Neue Light"/>
                <a:cs typeface="Helvetica Neue Light"/>
              </a:rPr>
              <a:t>diversity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8439151" y="914400"/>
            <a:ext cx="11372850" cy="613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0" y="7315201"/>
            <a:ext cx="12458700" cy="615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 rot="16200000">
            <a:off x="6779021" y="9869789"/>
            <a:ext cx="27254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Helvetica Neue Light"/>
                <a:cs typeface="Helvetica Neue Light"/>
              </a:rPr>
              <a:t>Caltech101</a:t>
            </a: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400" y="3962401"/>
            <a:ext cx="4419600" cy="56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3505200" y="457200"/>
            <a:ext cx="4572000" cy="2286000"/>
          </a:xfrm>
          <a:prstGeom prst="rect">
            <a:avLst/>
          </a:prstGeom>
        </p:spPr>
        <p:txBody>
          <a:bodyPr vert="horz" lIns="182880" tIns="91440" rIns="182880" bIns="91440" rtlCol="0" anchor="ctr">
            <a:normAutofit fontScale="92500"/>
          </a:bodyPr>
          <a:lstStyle/>
          <a:p>
            <a:pPr defTabSz="1828800" hangingPunct="1">
              <a:spcBef>
                <a:spcPct val="0"/>
              </a:spcBef>
              <a:defRPr/>
            </a:pPr>
            <a:r>
              <a:rPr lang="en-US" sz="8800" kern="1200" dirty="0">
                <a:solidFill>
                  <a:schemeClr val="tx1"/>
                </a:solidFill>
                <a:latin typeface="Helvetica Neue Light"/>
                <a:ea typeface="+mj-ea"/>
                <a:cs typeface="Helvetica Neue Light"/>
              </a:rPr>
              <a:t>Diversity</a:t>
            </a:r>
          </a:p>
        </p:txBody>
      </p:sp>
      <p:pic>
        <p:nvPicPr>
          <p:cNvPr id="9" name="Picture 8" descr="logo_highre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6200000">
            <a:off x="5944680" y="3656520"/>
            <a:ext cx="4419600" cy="137376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Neue Light"/>
                <a:cs typeface="Helvetica Neue Light"/>
              </a:rPr>
              <a:t>Classification Challenge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>
                <a:latin typeface="Helvetica Neue Light"/>
                <a:cs typeface="Helvetica Neue Light"/>
              </a:rPr>
              <a:t>Given an image predict categories</a:t>
            </a:r>
            <a:r>
              <a:rPr lang="en-US" baseline="0" dirty="0">
                <a:latin typeface="Helvetica Neue Light"/>
                <a:cs typeface="Helvetica Neue Light"/>
              </a:rPr>
              <a:t> of objects that may be present in the image</a:t>
            </a:r>
          </a:p>
          <a:p>
            <a:endParaRPr lang="en-US" baseline="0" dirty="0">
              <a:latin typeface="Helvetica Neue Light"/>
              <a:cs typeface="Helvetica Neue Light"/>
            </a:endParaRPr>
          </a:p>
          <a:p>
            <a:r>
              <a:rPr lang="en-US" dirty="0">
                <a:latin typeface="Helvetica Neue Light"/>
                <a:cs typeface="Helvetica Neue Light"/>
              </a:rPr>
              <a:t>1000 “leaf” categories from </a:t>
            </a:r>
            <a:r>
              <a:rPr lang="en-US" dirty="0" err="1">
                <a:latin typeface="Helvetica Neue Light"/>
                <a:cs typeface="Helvetica Neue Light"/>
              </a:rPr>
              <a:t>ImageNet</a:t>
            </a:r>
            <a:endParaRPr lang="en-US" dirty="0">
              <a:latin typeface="Helvetica Neue Light"/>
              <a:cs typeface="Helvetica Neue Light"/>
            </a:endParaRPr>
          </a:p>
          <a:p>
            <a:endParaRPr lang="en-US" baseline="0" dirty="0">
              <a:latin typeface="Helvetica Neue Light"/>
              <a:cs typeface="Helvetica Neue Light"/>
            </a:endParaRPr>
          </a:p>
          <a:p>
            <a:r>
              <a:rPr lang="en-US" dirty="0">
                <a:latin typeface="Helvetica Neue Light"/>
                <a:cs typeface="Helvetica Neue Light"/>
              </a:rPr>
              <a:t>Two evaluation criteria based on cost averaged over test images</a:t>
            </a:r>
          </a:p>
          <a:p>
            <a:pPr lvl="1"/>
            <a:r>
              <a:rPr lang="en-US" b="1" baseline="0" dirty="0">
                <a:latin typeface="Helvetica Neue Light"/>
                <a:cs typeface="Helvetica Neue Light"/>
              </a:rPr>
              <a:t>Flat cost </a:t>
            </a:r>
            <a:r>
              <a:rPr lang="en-US" baseline="0" dirty="0">
                <a:latin typeface="Helvetica Neue Light"/>
                <a:cs typeface="Helvetica Neue Light"/>
              </a:rPr>
              <a:t>– pay 0 for correct category, 1 otherwise</a:t>
            </a:r>
          </a:p>
          <a:p>
            <a:pPr lvl="1"/>
            <a:r>
              <a:rPr lang="en-US" b="1" dirty="0">
                <a:latin typeface="Helvetica Neue Light"/>
                <a:cs typeface="Helvetica Neue Light"/>
              </a:rPr>
              <a:t>Hierarchical cost </a:t>
            </a:r>
            <a:r>
              <a:rPr lang="en-US" dirty="0">
                <a:latin typeface="Helvetica Neue Light"/>
                <a:cs typeface="Helvetica Neue Light"/>
              </a:rPr>
              <a:t>– pay 0 for correct category, height of least common ancestor in </a:t>
            </a:r>
            <a:r>
              <a:rPr lang="en-US" dirty="0" err="1">
                <a:latin typeface="Helvetica Neue Light"/>
                <a:cs typeface="Helvetica Neue Light"/>
              </a:rPr>
              <a:t>WordNet</a:t>
            </a:r>
            <a:r>
              <a:rPr lang="en-US" dirty="0">
                <a:latin typeface="Helvetica Neue Light"/>
                <a:cs typeface="Helvetica Neue Light"/>
              </a:rPr>
              <a:t> for any other category (divide by max height for normalization)</a:t>
            </a:r>
          </a:p>
          <a:p>
            <a:pPr lvl="1"/>
            <a:endParaRPr lang="en-US" dirty="0">
              <a:latin typeface="Helvetica Neue Light"/>
              <a:cs typeface="Helvetica Neue Light"/>
            </a:endParaRPr>
          </a:p>
          <a:p>
            <a:r>
              <a:rPr lang="en-US" baseline="0" dirty="0">
                <a:latin typeface="Helvetica Neue Light"/>
                <a:cs typeface="Helvetica Neue Light"/>
              </a:rPr>
              <a:t>Allow</a:t>
            </a:r>
            <a:r>
              <a:rPr lang="en-US" dirty="0">
                <a:latin typeface="Helvetica Neue Light"/>
                <a:cs typeface="Helvetica Neue Light"/>
              </a:rPr>
              <a:t> a shortlist of up to 5 predictions</a:t>
            </a:r>
          </a:p>
          <a:p>
            <a:pPr lvl="1"/>
            <a:r>
              <a:rPr lang="en-US" dirty="0">
                <a:latin typeface="Helvetica Neue Light"/>
                <a:cs typeface="Helvetica Neue Light"/>
              </a:rPr>
              <a:t>Use the lowest cost prediction each test image</a:t>
            </a:r>
          </a:p>
          <a:p>
            <a:pPr lvl="1"/>
            <a:r>
              <a:rPr lang="en-US" dirty="0">
                <a:latin typeface="Helvetica Neue Light"/>
                <a:cs typeface="Helvetica Neue Light"/>
              </a:rPr>
              <a:t>Allows for incomplete labeling of all categories in an image </a:t>
            </a:r>
            <a:endParaRPr lang="en-US" baseline="0" dirty="0">
              <a:latin typeface="Helvetica Neue Light"/>
              <a:cs typeface="Helvetica Neue Light"/>
            </a:endParaRP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Neue Light"/>
                <a:cs typeface="Helvetica Neue Light"/>
              </a:rPr>
              <a:t>Participation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22172" y="5288340"/>
            <a:ext cx="16459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600" dirty="0">
                <a:latin typeface="Helvetica Neue Light"/>
                <a:cs typeface="Helvetica Neue Light"/>
              </a:rPr>
              <a:t>15 submissions</a:t>
            </a:r>
          </a:p>
          <a:p>
            <a:endParaRPr lang="en-US" sz="5600" dirty="0">
              <a:latin typeface="Helvetica Neue Light"/>
              <a:cs typeface="Helvetica Neue Light"/>
            </a:endParaRPr>
          </a:p>
          <a:p>
            <a:endParaRPr lang="en-US" sz="5600" dirty="0">
              <a:latin typeface="Helvetica Neue Light"/>
              <a:cs typeface="Helvetica Neue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22172" y="3657601"/>
            <a:ext cx="16459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600" dirty="0">
                <a:latin typeface="Helvetica Neue Light"/>
                <a:cs typeface="Helvetica Neue Light"/>
              </a:rPr>
              <a:t>96 registrations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7162800" y="7315200"/>
            <a:ext cx="131064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600" dirty="0">
                <a:latin typeface="Helvetica Neue Light"/>
                <a:cs typeface="Helvetica Neue Light"/>
              </a:rPr>
              <a:t>Top Entries </a:t>
            </a:r>
          </a:p>
          <a:p>
            <a:r>
              <a:rPr lang="en-US" sz="5600" dirty="0">
                <a:latin typeface="Helvetica Neue Light"/>
                <a:cs typeface="Helvetica Neue Light"/>
              </a:rPr>
              <a:t>	Xerox Research Centre Europe </a:t>
            </a:r>
          </a:p>
          <a:p>
            <a:r>
              <a:rPr lang="en-US" sz="5600" dirty="0">
                <a:latin typeface="Helvetica Neue Light"/>
                <a:cs typeface="Helvetica Neue Light"/>
              </a:rPr>
              <a:t>	Univ. Amsterdam &amp; Univ. Trento </a:t>
            </a:r>
          </a:p>
          <a:p>
            <a:r>
              <a:rPr lang="en-US" sz="5600" dirty="0">
                <a:latin typeface="Helvetica Neue Light"/>
                <a:cs typeface="Helvetica Neue Light"/>
              </a:rPr>
              <a:t>	ISI Lab Univ. Tokyo</a:t>
            </a:r>
          </a:p>
          <a:p>
            <a:r>
              <a:rPr lang="en-US" sz="5600" dirty="0">
                <a:latin typeface="Helvetica Neue Light"/>
                <a:cs typeface="Helvetica Neue Light"/>
              </a:rPr>
              <a:t>	NII Japan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Helvetica Neue Light"/>
                <a:cs typeface="Helvetica Neue Light"/>
              </a:rPr>
              <a:t>Classification Results </a:t>
            </a:r>
            <a:br>
              <a:rPr lang="en-US" dirty="0">
                <a:latin typeface="Helvetica Neue Light"/>
                <a:cs typeface="Helvetica Neue Light"/>
              </a:rPr>
            </a:br>
            <a:r>
              <a:rPr lang="en-US" dirty="0">
                <a:latin typeface="Helvetica Neue Light"/>
                <a:cs typeface="Helvetica Neue Light"/>
              </a:rPr>
              <a:t>Flat Cost, 5 Predictions per Image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724400" y="4842287"/>
            <a:ext cx="14935200" cy="5497756"/>
            <a:chOff x="0" y="3049512"/>
            <a:chExt cx="9144000" cy="336597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049512"/>
              <a:ext cx="9144000" cy="3365973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 flipV="1">
              <a:off x="7292918" y="3909079"/>
              <a:ext cx="0" cy="2263121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2743200" y="3920219"/>
              <a:ext cx="0" cy="2263121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2514600" y="3928980"/>
              <a:ext cx="0" cy="2263121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2743200" y="3508672"/>
              <a:ext cx="990600" cy="2317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Helvetica Neue Light"/>
                  <a:cs typeface="Helvetica Neue Light"/>
                </a:rPr>
                <a:t>2010</a:t>
              </a:r>
            </a:p>
            <a:p>
              <a:r>
                <a:rPr lang="en-US" sz="6000" dirty="0">
                  <a:latin typeface="Helvetica Neue Light"/>
                  <a:cs typeface="Helvetica Neue Light"/>
                </a:rPr>
                <a:t>0.28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786458" y="3508672"/>
              <a:ext cx="990600" cy="2317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Helvetica Neue Light"/>
                  <a:cs typeface="Helvetica Neue Light"/>
                </a:rPr>
                <a:t>2011</a:t>
              </a:r>
            </a:p>
            <a:p>
              <a:r>
                <a:rPr lang="en-US" sz="6000" dirty="0">
                  <a:latin typeface="Helvetica Neue Light"/>
                  <a:cs typeface="Helvetica Neue Light"/>
                </a:rPr>
                <a:t>0.26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292918" y="3505200"/>
              <a:ext cx="1295400" cy="175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Helvetica Neue Light"/>
                  <a:cs typeface="Helvetica Neue Light"/>
                </a:rPr>
                <a:t>Baseline</a:t>
              </a:r>
            </a:p>
            <a:p>
              <a:r>
                <a:rPr lang="en-US" sz="6000" dirty="0">
                  <a:latin typeface="Helvetica Neue Light"/>
                  <a:cs typeface="Helvetica Neue Light"/>
                </a:rPr>
                <a:t>0.80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1217218" y="10515601"/>
            <a:ext cx="25619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Helvetica Neue Light"/>
                <a:cs typeface="Helvetica Neue Light"/>
              </a:rPr>
              <a:t>Flat Cost</a:t>
            </a:r>
          </a:p>
        </p:txBody>
      </p:sp>
      <p:sp>
        <p:nvSpPr>
          <p:cNvPr id="23" name="TextBox 22"/>
          <p:cNvSpPr txBox="1"/>
          <p:nvPr/>
        </p:nvSpPr>
        <p:spPr>
          <a:xfrm rot="16200000">
            <a:off x="2742508" y="7033045"/>
            <a:ext cx="25042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Helvetica Neue Light"/>
                <a:cs typeface="Helvetica Neue Light"/>
              </a:rPr>
              <a:t># Entries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795709" y="12344401"/>
            <a:ext cx="152224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Helvetica Neue Light"/>
                <a:cs typeface="Helvetica Neue Light"/>
              </a:rPr>
              <a:t>Probably evidence of some self selection in submissions.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-152400"/>
            <a:ext cx="18288000" cy="2286000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latin typeface="Helvetica Neue Light"/>
                <a:cs typeface="Helvetica Neue Light"/>
              </a:rPr>
              <a:t>Best Classification Results</a:t>
            </a:r>
            <a:br>
              <a:rPr lang="en-US" sz="7200" dirty="0">
                <a:latin typeface="Helvetica Neue Light"/>
                <a:cs typeface="Helvetica Neue Light"/>
              </a:rPr>
            </a:br>
            <a:r>
              <a:rPr lang="en-US" sz="7200" dirty="0">
                <a:latin typeface="Helvetica Neue Light"/>
                <a:cs typeface="Helvetica Neue Light"/>
              </a:rPr>
              <a:t>5 Predictions / Image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4114800" y="2895600"/>
          <a:ext cx="16764000" cy="1005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54035441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Neue Light"/>
                <a:cs typeface="Helvetica Neue Light"/>
              </a:rPr>
              <a:t>Classification Winners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latin typeface="Helvetica Neue Light"/>
              <a:cs typeface="Helvetica Neue Light"/>
            </a:endParaRPr>
          </a:p>
          <a:p>
            <a:pPr marL="1028700" indent="-1028700">
              <a:buAutoNum type="arabicParenR"/>
            </a:pPr>
            <a:r>
              <a:rPr lang="en-US" sz="8000" dirty="0">
                <a:latin typeface="Helvetica Neue Light"/>
                <a:cs typeface="Helvetica Neue Light"/>
              </a:rPr>
              <a:t>XRCE ( </a:t>
            </a:r>
            <a:r>
              <a:rPr lang="en-US" sz="8000" b="1" dirty="0">
                <a:latin typeface="Helvetica Neue Light"/>
                <a:cs typeface="Helvetica Neue Light"/>
              </a:rPr>
              <a:t>0.26 </a:t>
            </a:r>
            <a:r>
              <a:rPr lang="en-US" sz="8000" dirty="0">
                <a:latin typeface="Helvetica Neue Light"/>
                <a:cs typeface="Helvetica Neue Light"/>
              </a:rPr>
              <a:t>)</a:t>
            </a:r>
          </a:p>
          <a:p>
            <a:pPr marL="1028700" indent="-1028700">
              <a:buAutoNum type="arabicParenR"/>
            </a:pPr>
            <a:r>
              <a:rPr lang="en-US" dirty="0">
                <a:latin typeface="Helvetica Neue Light"/>
                <a:cs typeface="Helvetica Neue Light"/>
              </a:rPr>
              <a:t>Univ. Amsterdam &amp; Univ. Trento ( </a:t>
            </a:r>
            <a:r>
              <a:rPr lang="en-US" b="1" dirty="0">
                <a:latin typeface="Helvetica Neue Light"/>
                <a:cs typeface="Helvetica Neue Light"/>
              </a:rPr>
              <a:t>0.31 </a:t>
            </a:r>
            <a:r>
              <a:rPr lang="en-US" dirty="0">
                <a:latin typeface="Helvetica Neue Light"/>
                <a:cs typeface="Helvetica Neue Light"/>
              </a:rPr>
              <a:t>)</a:t>
            </a:r>
          </a:p>
          <a:p>
            <a:pPr marL="1028700" indent="-1028700">
              <a:buAutoNum type="arabicParenR"/>
            </a:pPr>
            <a:r>
              <a:rPr lang="en-US" dirty="0">
                <a:latin typeface="Helvetica Neue Light"/>
                <a:cs typeface="Helvetica Neue Light"/>
              </a:rPr>
              <a:t>ISI Lab Tokyo University ( </a:t>
            </a:r>
            <a:r>
              <a:rPr lang="en-US" b="1" dirty="0">
                <a:latin typeface="Helvetica Neue Light"/>
                <a:cs typeface="Helvetica Neue Light"/>
              </a:rPr>
              <a:t>0.34</a:t>
            </a:r>
            <a:r>
              <a:rPr lang="en-US" dirty="0">
                <a:latin typeface="Helvetica Neue Light"/>
                <a:cs typeface="Helvetica Neue Light"/>
              </a:rPr>
              <a:t> )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 Neue Light"/>
                <a:cs typeface="Helvetica Neue Light"/>
              </a:rPr>
              <a:t>Easiest synsets</a:t>
            </a:r>
            <a:endParaRPr lang="en-US" dirty="0">
              <a:latin typeface="Helvetica Neue Light"/>
              <a:cs typeface="Helvetica Neue Light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876800" y="2590801"/>
          <a:ext cx="11125200" cy="1038225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900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5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web site, website, internet site, site</a:t>
                      </a:r>
                    </a:p>
                  </a:txBody>
                  <a:tcPr marL="19050" marR="19050" marT="190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0.067</a:t>
                      </a:r>
                    </a:p>
                  </a:txBody>
                  <a:tcPr marL="19050" marR="19050" marT="1905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jack-o'-lantern</a:t>
                      </a:r>
                    </a:p>
                  </a:txBody>
                  <a:tcPr marL="19050" marR="19050" marT="190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0.117</a:t>
                      </a:r>
                    </a:p>
                  </a:txBody>
                  <a:tcPr marL="19050" marR="19050" marT="1905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odometer, </a:t>
                      </a:r>
                      <a:r>
                        <a:rPr lang="en-US" sz="4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hodometer</a:t>
                      </a:r>
                      <a:r>
                        <a:rPr lang="en-US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, </a:t>
                      </a:r>
                    </a:p>
                  </a:txBody>
                  <a:tcPr marL="19050" marR="19050" marT="190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0.127</a:t>
                      </a:r>
                    </a:p>
                  </a:txBody>
                  <a:tcPr marL="19050" marR="19050" marT="1905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manhole cover</a:t>
                      </a:r>
                    </a:p>
                  </a:txBody>
                  <a:tcPr marL="19050" marR="19050" marT="190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0.127</a:t>
                      </a:r>
                    </a:p>
                  </a:txBody>
                  <a:tcPr marL="19050" marR="19050" marT="1905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bullet train, bullet</a:t>
                      </a:r>
                    </a:p>
                  </a:txBody>
                  <a:tcPr marL="19050" marR="19050" marT="190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0.147</a:t>
                      </a:r>
                    </a:p>
                  </a:txBody>
                  <a:tcPr marL="19050" marR="19050" marT="1905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electric locomotive</a:t>
                      </a:r>
                    </a:p>
                  </a:txBody>
                  <a:tcPr marL="19050" marR="19050" marT="190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0.150</a:t>
                      </a:r>
                    </a:p>
                  </a:txBody>
                  <a:tcPr marL="19050" marR="19050" marT="1905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zebra</a:t>
                      </a:r>
                    </a:p>
                  </a:txBody>
                  <a:tcPr marL="19050" marR="19050" marT="190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0.163</a:t>
                      </a:r>
                    </a:p>
                  </a:txBody>
                  <a:tcPr marL="19050" marR="19050" marT="1905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daisy</a:t>
                      </a:r>
                    </a:p>
                  </a:txBody>
                  <a:tcPr marL="19050" marR="19050" marT="190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0.170</a:t>
                      </a:r>
                    </a:p>
                  </a:txBody>
                  <a:tcPr marL="19050" marR="19050" marT="1905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pickelhaube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19050" marR="19050" marT="190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0.170</a:t>
                      </a:r>
                    </a:p>
                  </a:txBody>
                  <a:tcPr marL="19050" marR="19050" marT="1905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freight car</a:t>
                      </a:r>
                    </a:p>
                  </a:txBody>
                  <a:tcPr marL="19050" marR="19050" marT="190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0.180</a:t>
                      </a:r>
                    </a:p>
                  </a:txBody>
                  <a:tcPr marL="19050" marR="19050" marT="1905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238250"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nematode, nematode worm, roundworm</a:t>
                      </a:r>
                    </a:p>
                  </a:txBody>
                  <a:tcPr marL="19050" marR="19050" marT="190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0.180</a:t>
                      </a:r>
                    </a:p>
                  </a:txBody>
                  <a:tcPr marL="19050" marR="19050" marT="1905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l" fontAlgn="b"/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19050" marR="19050" marT="1905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19050" marR="19050" marT="1905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l" fontAlgn="b"/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19050" marR="19050" marT="1905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19050" marR="19050" marT="19050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-1772297" y="12180615"/>
            <a:ext cx="284359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Helvetica Neue Light"/>
                <a:cs typeface="Helvetica Neue Light"/>
              </a:rPr>
              <a:t>* Numbers indicate the mean flat cost from the top 5 predictions from all submissions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9634" y="10351814"/>
            <a:ext cx="2438400" cy="182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0853" y="3152040"/>
            <a:ext cx="2745946" cy="1828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8893" y="457199"/>
            <a:ext cx="1788806" cy="22138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2916" y="842268"/>
            <a:ext cx="2438400" cy="1828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3826" y="6311152"/>
            <a:ext cx="2438400" cy="1828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0784" y="5356540"/>
            <a:ext cx="2367532" cy="22254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4725" y="8229600"/>
            <a:ext cx="2745946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39753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Neue Light"/>
                <a:cs typeface="Helvetica Neue Light"/>
              </a:rPr>
              <a:t>Toughest Synsets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181600" y="2743201"/>
          <a:ext cx="9144000" cy="875739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85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51914"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b="0" i="0" u="none" strike="noStrike" dirty="0">
                          <a:effectLst/>
                          <a:latin typeface="Helvetica Neue Light"/>
                          <a:cs typeface="Helvetica Neue Light"/>
                        </a:rPr>
                        <a:t>water jug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19050" marR="19050" marT="190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000" b="0" i="0" u="none" strike="noStrike">
                          <a:effectLst/>
                          <a:latin typeface="Helvetica Neue Light"/>
                          <a:cs typeface="Helvetica Neue Light"/>
                        </a:rPr>
                        <a:t>0.940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19050" marR="19050" marT="1905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1914"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b="0" i="0" u="none" strike="noStrike">
                          <a:effectLst/>
                          <a:latin typeface="Helvetica Neue Light"/>
                          <a:cs typeface="Helvetica Neue Light"/>
                        </a:rPr>
                        <a:t>cassette player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19050" marR="19050" marT="190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000" b="0" i="0" u="none" strike="noStrike">
                          <a:effectLst/>
                          <a:latin typeface="Helvetica Neue Light"/>
                          <a:cs typeface="Helvetica Neue Light"/>
                        </a:rPr>
                        <a:t>0.940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19050" marR="19050" marT="1905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1914"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b="0" i="0" u="none" strike="noStrike" dirty="0">
                          <a:effectLst/>
                          <a:latin typeface="Helvetica Neue Light"/>
                          <a:cs typeface="Helvetica Neue Light"/>
                        </a:rPr>
                        <a:t>weasel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19050" marR="19050" marT="190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000" b="0" i="0" u="none" strike="noStrike" dirty="0">
                          <a:effectLst/>
                          <a:latin typeface="Helvetica Neue Light"/>
                          <a:cs typeface="Helvetica Neue Light"/>
                        </a:rPr>
                        <a:t>0.943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19050" marR="19050" marT="1905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8250"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b="0" i="0" u="none" strike="noStrike" dirty="0">
                          <a:effectLst/>
                          <a:latin typeface="Helvetica Neue Light"/>
                          <a:cs typeface="Helvetica Neue Light"/>
                        </a:rPr>
                        <a:t>sunscreen, sunblock, sun blocker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19050" marR="19050" marT="190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000" b="0" i="0" u="none" strike="noStrike">
                          <a:effectLst/>
                          <a:latin typeface="Helvetica Neue Light"/>
                          <a:cs typeface="Helvetica Neue Light"/>
                        </a:rPr>
                        <a:t>0.943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19050" marR="19050" marT="1905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1914"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b="0" i="0" u="none" strike="noStrike">
                          <a:effectLst/>
                          <a:latin typeface="Helvetica Neue Light"/>
                          <a:cs typeface="Helvetica Neue Light"/>
                        </a:rPr>
                        <a:t>plunger, plumber's helper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19050" marR="19050" marT="190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000" b="0" i="0" u="none" strike="noStrike">
                          <a:effectLst/>
                          <a:latin typeface="Helvetica Neue Light"/>
                          <a:cs typeface="Helvetica Neue Light"/>
                        </a:rPr>
                        <a:t>0.947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19050" marR="19050" marT="1905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1914"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b="0" i="0" u="none" strike="noStrike" dirty="0">
                          <a:effectLst/>
                          <a:latin typeface="Helvetica Neue Light"/>
                          <a:cs typeface="Helvetica Neue Light"/>
                        </a:rPr>
                        <a:t>syringe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19050" marR="19050" marT="190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000" b="0" i="0" u="none" strike="noStrike">
                          <a:effectLst/>
                          <a:latin typeface="Helvetica Neue Light"/>
                          <a:cs typeface="Helvetica Neue Light"/>
                        </a:rPr>
                        <a:t>0.950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19050" marR="19050" marT="1905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51914"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b="0" i="0" u="none" strike="noStrike">
                          <a:effectLst/>
                          <a:latin typeface="Helvetica Neue Light"/>
                          <a:cs typeface="Helvetica Neue Light"/>
                        </a:rPr>
                        <a:t>wooden spoon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19050" marR="19050" marT="190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000" b="0" i="0" u="none" strike="noStrike">
                          <a:effectLst/>
                          <a:latin typeface="Helvetica Neue Light"/>
                          <a:cs typeface="Helvetica Neue Light"/>
                        </a:rPr>
                        <a:t>0.953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19050" marR="19050" marT="1905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51914"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b="0" i="0" u="none" strike="noStrike">
                          <a:effectLst/>
                          <a:latin typeface="Helvetica Neue Light"/>
                          <a:cs typeface="Helvetica Neue Light"/>
                        </a:rPr>
                        <a:t>mallet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19050" marR="19050" marT="190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000" b="0" i="0" u="none" strike="noStrike">
                          <a:effectLst/>
                          <a:latin typeface="Helvetica Neue Light"/>
                          <a:cs typeface="Helvetica Neue Light"/>
                        </a:rPr>
                        <a:t>0.957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19050" marR="19050" marT="1905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51914"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b="0" i="0" u="none" strike="noStrike">
                          <a:effectLst/>
                          <a:latin typeface="Helvetica Neue Light"/>
                          <a:cs typeface="Helvetica Neue Light"/>
                        </a:rPr>
                        <a:t>spatula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19050" marR="19050" marT="190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000" b="0" i="0" u="none" strike="noStrike">
                          <a:effectLst/>
                          <a:latin typeface="Helvetica Neue Light"/>
                          <a:cs typeface="Helvetica Neue Light"/>
                        </a:rPr>
                        <a:t>0.963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19050" marR="19050" marT="1905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51914"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b="0" i="0" u="none" strike="noStrike">
                          <a:effectLst/>
                          <a:latin typeface="Helvetica Neue Light"/>
                          <a:cs typeface="Helvetica Neue Light"/>
                        </a:rPr>
                        <a:t>paintbrush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19050" marR="19050" marT="190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000" b="0" i="0" u="none" strike="noStrike" dirty="0">
                          <a:effectLst/>
                          <a:latin typeface="Helvetica Neue Light"/>
                          <a:cs typeface="Helvetica Neue Light"/>
                        </a:rPr>
                        <a:t>0.967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19050" marR="19050" marT="1905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51914"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b="0" i="0" u="none" strike="noStrike">
                          <a:effectLst/>
                          <a:latin typeface="Helvetica Neue Light"/>
                          <a:cs typeface="Helvetica Neue Light"/>
                        </a:rPr>
                        <a:t>power drill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19050" marR="19050" marT="190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000" b="0" i="0" u="none" strike="noStrike" dirty="0">
                          <a:effectLst/>
                          <a:latin typeface="Helvetica Neue Light"/>
                          <a:cs typeface="Helvetica Neue Light"/>
                        </a:rPr>
                        <a:t>0.973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19050" marR="19050" marT="1905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-1772297" y="12180615"/>
            <a:ext cx="284359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Helvetica Neue Light"/>
                <a:cs typeface="Helvetica Neue Light"/>
              </a:rPr>
              <a:t>* Numbers indicate the mean flat cost from the top 5 predictions from all submissions</a:t>
            </a:r>
          </a:p>
        </p:txBody>
      </p:sp>
    </p:spTree>
    <p:extLst>
      <p:ext uri="{BB962C8B-B14F-4D97-AF65-F5344CB8AC3E}">
        <p14:creationId xmlns:p14="http://schemas.microsoft.com/office/powerpoint/2010/main" val="912205246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Neue Light"/>
                <a:cs typeface="Helvetica Neue Light"/>
              </a:rPr>
              <a:t>Water-jugs are hard!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3260731"/>
            <a:ext cx="4724400" cy="708441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1938" y="3323482"/>
            <a:ext cx="5491892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706" y="8623788"/>
            <a:ext cx="3352800" cy="44322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6081" y="7620001"/>
            <a:ext cx="5321030" cy="4001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976" y="3386234"/>
            <a:ext cx="36576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3389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1AC443-0AFB-0C0E-E509-81849DBF8401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326571" y="293915"/>
            <a:ext cx="14336486" cy="14042571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MNIST (1998)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Classes/Images</a:t>
            </a:r>
            <a:r>
              <a:rPr lang="en-US" dirty="0"/>
              <a:t>: 10 / 70,000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Notes</a:t>
            </a:r>
            <a:r>
              <a:rPr lang="en-US" dirty="0"/>
              <a:t>: Popular for simple machine learning tasks, foundational for testing neural networks and classifiers.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CIFAR-10 / CIFAR-100 (2004)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Classes/Images</a:t>
            </a:r>
            <a:r>
              <a:rPr lang="en-US" dirty="0"/>
              <a:t>: 10 (CIFAR-10), 100 (CIFAR-100) / 60,000 each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Notes</a:t>
            </a:r>
            <a:r>
              <a:rPr lang="en-US" dirty="0"/>
              <a:t>: Challenging small-scale datasets; popular for benchmarking early classification models.</a:t>
            </a:r>
          </a:p>
          <a:p>
            <a:endParaRPr lang="en-US" b="1" dirty="0"/>
          </a:p>
          <a:p>
            <a:r>
              <a:rPr lang="en-US" b="1" dirty="0"/>
              <a:t>COIL-100 (1996)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Classes/Images</a:t>
            </a:r>
            <a:r>
              <a:rPr lang="en-US" dirty="0"/>
              <a:t>: 100 / 7,200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Notes</a:t>
            </a:r>
            <a:r>
              <a:rPr lang="en-US" dirty="0"/>
              <a:t>: Pioneering multi-view dataset, useful for object recognition.</a:t>
            </a:r>
          </a:p>
          <a:p>
            <a:endParaRPr lang="en-US" b="1" dirty="0"/>
          </a:p>
          <a:p>
            <a:r>
              <a:rPr lang="en-US" b="1" dirty="0"/>
              <a:t>Caltech-101 (2003)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Classes/Images</a:t>
            </a:r>
            <a:r>
              <a:rPr lang="en-US" dirty="0"/>
              <a:t>: 101 / ~9,000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Notes</a:t>
            </a:r>
            <a:r>
              <a:rPr lang="en-US" dirty="0"/>
              <a:t>: Frequently used for real-world object classification tasks.</a:t>
            </a:r>
          </a:p>
          <a:p>
            <a:endParaRPr lang="en-US" b="1" dirty="0"/>
          </a:p>
          <a:p>
            <a:r>
              <a:rPr lang="en-US" b="1" dirty="0"/>
              <a:t>Caltech-256 (2007)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Classes/Images</a:t>
            </a:r>
            <a:r>
              <a:rPr lang="en-US" dirty="0"/>
              <a:t>: 256 / 30,607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Notes</a:t>
            </a:r>
            <a:r>
              <a:rPr lang="en-US" dirty="0"/>
              <a:t>: Larger and more diverse, providing a greater challenge for classification models.</a:t>
            </a:r>
          </a:p>
          <a:p>
            <a:endParaRPr lang="en-US" b="1" dirty="0"/>
          </a:p>
          <a:p>
            <a:r>
              <a:rPr lang="en-US" b="1" dirty="0"/>
              <a:t>PASCAL VOC (2005)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Classes/Images</a:t>
            </a:r>
            <a:r>
              <a:rPr lang="en-US" dirty="0"/>
              <a:t>: 20+ (varies by year) / Varies per challenge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Notes</a:t>
            </a:r>
            <a:r>
              <a:rPr lang="en-US" dirty="0"/>
              <a:t>: Standard for evaluating object detection, segmentation, and classification.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665563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723594" y="1371601"/>
            <a:ext cx="10668000" cy="2292350"/>
          </a:xfrm>
        </p:spPr>
        <p:txBody>
          <a:bodyPr>
            <a:normAutofit/>
          </a:bodyPr>
          <a:lstStyle/>
          <a:p>
            <a:r>
              <a:rPr lang="en-US" dirty="0">
                <a:latin typeface="Helvetica Neue Light"/>
                <a:cs typeface="Helvetica Neue Light"/>
              </a:rPr>
              <a:t>But wooden spoons?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0" y="3962400"/>
            <a:ext cx="6166104" cy="86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3936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234" y="1676401"/>
            <a:ext cx="7544152" cy="61560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8174" y="3423156"/>
            <a:ext cx="5263708" cy="38996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201" y="8077201"/>
            <a:ext cx="6048430" cy="45363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8261389"/>
            <a:ext cx="6239436" cy="4167942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718" y="4114800"/>
            <a:ext cx="4361008" cy="327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365188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Neue Light"/>
                <a:cs typeface="Helvetica Neue Light"/>
              </a:rPr>
              <a:t>Easiest </a:t>
            </a:r>
            <a:r>
              <a:rPr lang="en-US" dirty="0" err="1">
                <a:latin typeface="Helvetica Neue Light"/>
                <a:cs typeface="Helvetica Neue Light"/>
              </a:rPr>
              <a:t>Subtrees</a:t>
            </a:r>
            <a:endParaRPr lang="en-US" dirty="0">
              <a:latin typeface="Helvetica Neue Light"/>
              <a:cs typeface="Helvetica Neue Light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486400" y="3352798"/>
          <a:ext cx="13411200" cy="6248404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175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0" i="0" u="none" strike="noStrike" dirty="0" err="1">
                          <a:effectLst/>
                          <a:latin typeface="Helvetica Neue Light"/>
                          <a:cs typeface="Helvetica Neue Light"/>
                        </a:rPr>
                        <a:t>Synset</a:t>
                      </a:r>
                      <a:endParaRPr lang="en-US" sz="4000" b="0" i="0" u="none" strike="noStrike" dirty="0">
                        <a:solidFill>
                          <a:schemeClr val="bg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19050" marR="19050" marT="190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b="0" i="0" u="none" strike="noStrike">
                          <a:effectLst/>
                          <a:latin typeface="Helvetica Neue Light"/>
                          <a:cs typeface="Helvetica Neue Light"/>
                        </a:rPr>
                        <a:t># of leaves</a:t>
                      </a:r>
                      <a:endParaRPr lang="en-US" sz="4000" b="0" i="0" u="none" strike="noStrike">
                        <a:solidFill>
                          <a:schemeClr val="bg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19050" marR="19050" marT="190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b="0" i="0" u="none" strike="noStrike" dirty="0">
                          <a:effectLst/>
                          <a:latin typeface="Helvetica Neue Light"/>
                          <a:cs typeface="Helvetica Neue Light"/>
                        </a:rPr>
                        <a:t>Average flat cost</a:t>
                      </a:r>
                      <a:endParaRPr lang="en-US" sz="4000" b="0" i="0" u="none" strike="noStrike" dirty="0">
                        <a:solidFill>
                          <a:schemeClr val="bg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19050" marR="19050" marT="1905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i="0" u="none" strike="noStrike" dirty="0">
                          <a:effectLst/>
                          <a:latin typeface="Helvetica Neue Light"/>
                          <a:cs typeface="Helvetica Neue Light"/>
                        </a:rPr>
                        <a:t>furniture, piece of furniture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19050" marR="19050" marT="190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effectLst/>
                          <a:latin typeface="Helvetica Neue Light"/>
                          <a:cs typeface="Helvetica Neue Light"/>
                        </a:rPr>
                        <a:t>32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19050" marR="19050" marT="190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effectLst/>
                          <a:latin typeface="Helvetica Neue Light"/>
                          <a:cs typeface="Helvetica Neue Light"/>
                        </a:rPr>
                        <a:t>0.4563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19050" marR="19050" marT="1905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3328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i="0" u="none" strike="noStrike" dirty="0">
                          <a:effectLst/>
                          <a:latin typeface="Helvetica Neue Light"/>
                          <a:cs typeface="Helvetica Neue Light"/>
                        </a:rPr>
                        <a:t>vehicle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19050" marR="19050" marT="190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effectLst/>
                          <a:latin typeface="Helvetica Neue Light"/>
                          <a:cs typeface="Helvetica Neue Light"/>
                        </a:rPr>
                        <a:t>65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19050" marR="19050" marT="190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effectLst/>
                          <a:latin typeface="Helvetica Neue Light"/>
                          <a:cs typeface="Helvetica Neue Light"/>
                        </a:rPr>
                        <a:t>0.4728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19050" marR="19050" marT="1905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3328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i="0" u="none" strike="noStrike">
                          <a:effectLst/>
                          <a:latin typeface="Helvetica Neue Light"/>
                          <a:cs typeface="Helvetica Neue Light"/>
                        </a:rPr>
                        <a:t>bird</a:t>
                      </a:r>
                      <a:endParaRPr lang="en-US" sz="3600" b="0" i="0" u="none" strike="noStrike">
                        <a:solidFill>
                          <a:srgbClr val="000000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19050" marR="19050" marT="190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effectLst/>
                          <a:latin typeface="Helvetica Neue Light"/>
                          <a:cs typeface="Helvetica Neue Light"/>
                        </a:rPr>
                        <a:t>64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19050" marR="19050" marT="190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effectLst/>
                          <a:latin typeface="Helvetica Neue Light"/>
                          <a:cs typeface="Helvetica Neue Light"/>
                        </a:rPr>
                        <a:t>0.5092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19050" marR="19050" marT="1905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53328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i="0" u="none" strike="noStrike" dirty="0">
                          <a:effectLst/>
                          <a:latin typeface="Helvetica Neue Light"/>
                          <a:cs typeface="Helvetica Neue Light"/>
                        </a:rPr>
                        <a:t>food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19050" marR="19050" marT="190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effectLst/>
                          <a:latin typeface="Helvetica Neue Light"/>
                          <a:cs typeface="Helvetica Neue Light"/>
                        </a:rPr>
                        <a:t>21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19050" marR="19050" marT="190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effectLst/>
                          <a:latin typeface="Helvetica Neue Light"/>
                          <a:cs typeface="Helvetica Neue Light"/>
                        </a:rPr>
                        <a:t>0.5362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19050" marR="19050" marT="1905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53328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i="0" u="none" strike="noStrike" dirty="0">
                          <a:effectLst/>
                          <a:latin typeface="Helvetica Neue Light"/>
                          <a:cs typeface="Helvetica Neue Light"/>
                        </a:rPr>
                        <a:t>vertebrate, craniate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19050" marR="19050" marT="190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effectLst/>
                          <a:latin typeface="Helvetica Neue Light"/>
                          <a:cs typeface="Helvetica Neue Light"/>
                        </a:rPr>
                        <a:t>256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19050" marR="19050" marT="190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effectLst/>
                          <a:latin typeface="Helvetica Neue Light"/>
                          <a:cs typeface="Helvetica Neue Light"/>
                        </a:rPr>
                        <a:t>0.5804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19050" marR="19050" marT="1905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5435405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Neue Light"/>
                <a:cs typeface="Helvetica Neue Light"/>
              </a:rPr>
              <a:t>Hardest </a:t>
            </a:r>
            <a:r>
              <a:rPr lang="en-US" dirty="0" err="1">
                <a:latin typeface="Helvetica Neue Light"/>
                <a:cs typeface="Helvetica Neue Light"/>
              </a:rPr>
              <a:t>Subtrees</a:t>
            </a:r>
            <a:endParaRPr lang="en-US" dirty="0">
              <a:latin typeface="Helvetica Neue Light"/>
              <a:cs typeface="Helvetica Neue Light"/>
            </a:endParaRP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/>
        </p:nvGraphicFramePr>
        <p:xfrm>
          <a:off x="5486400" y="3352798"/>
          <a:ext cx="13411200" cy="6248404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175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0" i="0" u="none" strike="noStrike" dirty="0" err="1">
                          <a:effectLst/>
                          <a:latin typeface="Helvetica Neue Light"/>
                          <a:cs typeface="Helvetica Neue Light"/>
                        </a:rPr>
                        <a:t>Synset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19050" marR="19050" marT="190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b="0" i="0" u="none" strike="noStrike" dirty="0">
                          <a:effectLst/>
                          <a:latin typeface="Helvetica Neue Light"/>
                          <a:cs typeface="Helvetica Neue Light"/>
                        </a:rPr>
                        <a:t># of leaves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19050" marR="19050" marT="190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b="0" i="0" u="none" strike="noStrike" dirty="0">
                          <a:effectLst/>
                          <a:latin typeface="Helvetica Neue Light"/>
                          <a:cs typeface="Helvetica Neue Light"/>
                        </a:rPr>
                        <a:t>Average flat cost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19050" marR="19050" marT="1905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i="0" u="none" strike="noStrike">
                          <a:effectLst/>
                          <a:latin typeface="Helvetica Neue Light"/>
                          <a:cs typeface="Helvetica Neue Light"/>
                        </a:rPr>
                        <a:t>implement</a:t>
                      </a:r>
                      <a:endParaRPr lang="en-US" sz="3600" b="0" i="0" u="none" strike="noStrike">
                        <a:solidFill>
                          <a:srgbClr val="000000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19050" marR="19050" marT="190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effectLst/>
                          <a:latin typeface="Helvetica Neue Light"/>
                          <a:cs typeface="Helvetica Neue Light"/>
                        </a:rPr>
                        <a:t>55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19050" marR="19050" marT="190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effectLst/>
                          <a:latin typeface="Helvetica Neue Light"/>
                          <a:cs typeface="Helvetica Neue Light"/>
                        </a:rPr>
                        <a:t>0.7285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19050" marR="19050" marT="1905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3328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i="0" u="none" strike="noStrike" dirty="0">
                          <a:effectLst/>
                          <a:latin typeface="Helvetica Neue Light"/>
                          <a:cs typeface="Helvetica Neue Light"/>
                        </a:rPr>
                        <a:t>tool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19050" marR="19050" marT="190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effectLst/>
                          <a:latin typeface="Helvetica Neue Light"/>
                          <a:cs typeface="Helvetica Neue Light"/>
                        </a:rPr>
                        <a:t>27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19050" marR="19050" marT="190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effectLst/>
                          <a:latin typeface="Helvetica Neue Light"/>
                          <a:cs typeface="Helvetica Neue Light"/>
                        </a:rPr>
                        <a:t>0.7126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19050" marR="19050" marT="1905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3328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i="0" u="none" strike="noStrike">
                          <a:effectLst/>
                          <a:latin typeface="Helvetica Neue Light"/>
                          <a:cs typeface="Helvetica Neue Light"/>
                        </a:rPr>
                        <a:t>vessel</a:t>
                      </a:r>
                      <a:endParaRPr lang="en-US" sz="3600" b="0" i="0" u="none" strike="noStrike">
                        <a:solidFill>
                          <a:srgbClr val="000000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19050" marR="19050" marT="190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effectLst/>
                          <a:latin typeface="Helvetica Neue Light"/>
                          <a:cs typeface="Helvetica Neue Light"/>
                        </a:rPr>
                        <a:t>24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19050" marR="19050" marT="190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effectLst/>
                          <a:latin typeface="Helvetica Neue Light"/>
                          <a:cs typeface="Helvetica Neue Light"/>
                        </a:rPr>
                        <a:t>0.6875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19050" marR="19050" marT="1905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53328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i="0" u="none" strike="noStrike" dirty="0">
                          <a:effectLst/>
                          <a:latin typeface="Helvetica Neue Light"/>
                          <a:cs typeface="Helvetica Neue Light"/>
                        </a:rPr>
                        <a:t>reptile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19050" marR="19050" marT="190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effectLst/>
                          <a:latin typeface="Helvetica Neue Light"/>
                          <a:cs typeface="Helvetica Neue Light"/>
                        </a:rPr>
                        <a:t>36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19050" marR="19050" marT="190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effectLst/>
                          <a:latin typeface="Helvetica Neue Light"/>
                          <a:cs typeface="Helvetica Neue Light"/>
                        </a:rPr>
                        <a:t>0.6650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19050" marR="19050" marT="1905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53328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i="0" u="none" strike="noStrike" dirty="0">
                          <a:effectLst/>
                          <a:latin typeface="Helvetica Neue Light"/>
                          <a:cs typeface="Helvetica Neue Light"/>
                        </a:rPr>
                        <a:t>dog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19050" marR="19050" marT="190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effectLst/>
                          <a:latin typeface="Helvetica Neue Light"/>
                          <a:cs typeface="Helvetica Neue Light"/>
                        </a:rPr>
                        <a:t>31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19050" marR="19050" marT="190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effectLst/>
                          <a:latin typeface="Helvetica Neue Light"/>
                          <a:cs typeface="Helvetica Neue Light"/>
                        </a:rPr>
                        <a:t>0.6277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19050" marR="19050" marT="1905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1734753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Neue Light"/>
                <a:cs typeface="Helvetica Neue Light"/>
              </a:rPr>
              <a:t>Most difficult paintbrushes!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203" y="3200401"/>
            <a:ext cx="5026526" cy="37698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3614" y="3810000"/>
            <a:ext cx="4114800" cy="27260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0" y="3810000"/>
            <a:ext cx="5181600" cy="345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401" y="7831222"/>
            <a:ext cx="5063958" cy="38823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2729" y="7673474"/>
            <a:ext cx="4705686" cy="35292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01" y="7831223"/>
            <a:ext cx="4995970" cy="4080042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Neue Light"/>
                <a:cs typeface="Helvetica Neue Light"/>
              </a:rPr>
              <a:t>Easiest paintbrushes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2384" y="3697706"/>
            <a:ext cx="1041400" cy="381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4209" y="3697706"/>
            <a:ext cx="4491790" cy="33838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0157" y="3618163"/>
            <a:ext cx="4597378" cy="34633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400" y="7914106"/>
            <a:ext cx="6096000" cy="406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1201" y="8332367"/>
            <a:ext cx="4754034" cy="35655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87601" y="8686799"/>
            <a:ext cx="4850090" cy="3211094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Helvetica Neue Light"/>
                <a:cs typeface="Helvetica Neue Light"/>
              </a:rPr>
              <a:t>Localization Challenge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260423642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Neue Light"/>
                <a:cs typeface="Helvetica Neue Light"/>
              </a:rPr>
              <a:t>Entries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4359275"/>
            <a:ext cx="16459200" cy="9051926"/>
          </a:xfrm>
        </p:spPr>
        <p:txBody>
          <a:bodyPr/>
          <a:lstStyle/>
          <a:p>
            <a:r>
              <a:rPr lang="en-US" dirty="0">
                <a:latin typeface="Helvetica Neue Light"/>
                <a:cs typeface="Helvetica Neue Light"/>
              </a:rPr>
              <a:t>Two Brave Submissions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267200" y="6096000"/>
          <a:ext cx="156972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9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1680">
                <a:tc>
                  <a:txBody>
                    <a:bodyPr/>
                    <a:lstStyle/>
                    <a:p>
                      <a:r>
                        <a:rPr lang="en-US" sz="3600" b="0" i="0" dirty="0">
                          <a:latin typeface="Helvetica Neue Light"/>
                          <a:cs typeface="Helvetica Neue Light"/>
                        </a:rPr>
                        <a:t>Team</a:t>
                      </a: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sz="3600" b="0" i="0" dirty="0">
                          <a:latin typeface="Helvetica Neue Light"/>
                          <a:cs typeface="Helvetica Neue Light"/>
                        </a:rPr>
                        <a:t>Flat</a:t>
                      </a:r>
                      <a:r>
                        <a:rPr lang="en-US" sz="3600" b="0" i="0" baseline="0" dirty="0">
                          <a:latin typeface="Helvetica Neue Light"/>
                          <a:cs typeface="Helvetica Neue Light"/>
                        </a:rPr>
                        <a:t> cost</a:t>
                      </a:r>
                      <a:endParaRPr lang="en-US" sz="3600" b="0" i="0" dirty="0">
                        <a:latin typeface="Helvetica Neue Light"/>
                        <a:cs typeface="Helvetica Neue Light"/>
                      </a:endParaRP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sz="3600" b="0" i="0" dirty="0">
                          <a:latin typeface="Helvetica Neue Light"/>
                          <a:cs typeface="Helvetica Neue Light"/>
                        </a:rPr>
                        <a:t>Hierarchical</a:t>
                      </a:r>
                      <a:r>
                        <a:rPr lang="en-US" sz="3600" b="0" i="0" baseline="0" dirty="0">
                          <a:latin typeface="Helvetica Neue Light"/>
                          <a:cs typeface="Helvetica Neue Light"/>
                        </a:rPr>
                        <a:t> cost</a:t>
                      </a:r>
                      <a:endParaRPr lang="en-US" sz="3600" b="0" i="0" dirty="0">
                        <a:latin typeface="Helvetica Neue Light"/>
                        <a:cs typeface="Helvetica Neue Light"/>
                      </a:endParaRPr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University of Amsterdam &amp; University of Trento</a:t>
                      </a:r>
                    </a:p>
                  </a:txBody>
                  <a:tcPr marL="19050" marR="19050" marT="190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0.425</a:t>
                      </a:r>
                    </a:p>
                  </a:txBody>
                  <a:tcPr marL="19050" marR="19050" marT="190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0.285</a:t>
                      </a:r>
                    </a:p>
                  </a:txBody>
                  <a:tcPr marL="19050" marR="19050" marT="1905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ISI lab., the Univ. of Tokyo</a:t>
                      </a:r>
                    </a:p>
                  </a:txBody>
                  <a:tcPr marL="19050" marR="19050" marT="190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0.565</a:t>
                      </a:r>
                    </a:p>
                  </a:txBody>
                  <a:tcPr marL="19050" marR="19050" marT="190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0.41</a:t>
                      </a:r>
                    </a:p>
                  </a:txBody>
                  <a:tcPr marL="19050" marR="19050" marT="1905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5060813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Neue Light"/>
                <a:cs typeface="Helvetica Neue Light"/>
              </a:rPr>
              <a:t>Precision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876800" y="3200400"/>
          <a:ext cx="14478000" cy="8805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3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00666">
                <a:tc>
                  <a:txBody>
                    <a:bodyPr/>
                    <a:lstStyle/>
                    <a:p>
                      <a:pPr algn="ctr"/>
                      <a:r>
                        <a:rPr lang="en-US" sz="4400" b="0" i="0" dirty="0">
                          <a:latin typeface="Helvetica Neue Light"/>
                          <a:cs typeface="Helvetica Neue Light"/>
                        </a:rPr>
                        <a:t>Best</a:t>
                      </a:r>
                    </a:p>
                  </a:txBody>
                  <a:tcPr marL="182880" marR="182880" marT="91440" marB="914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0" i="0" dirty="0">
                          <a:latin typeface="Helvetica Neue Light"/>
                          <a:cs typeface="Helvetica Neue Light"/>
                        </a:rPr>
                        <a:t>Worst</a:t>
                      </a:r>
                    </a:p>
                  </a:txBody>
                  <a:tcPr marL="182880" marR="182880" marT="91440" marB="9144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06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jack-o'-lantern</a:t>
                      </a:r>
                    </a:p>
                  </a:txBody>
                  <a:tcPr marL="19050" marR="19050" marT="190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paintbrush</a:t>
                      </a:r>
                    </a:p>
                  </a:txBody>
                  <a:tcPr marL="19050" marR="19050" marT="1905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06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web site, website, internet site, site</a:t>
                      </a:r>
                    </a:p>
                  </a:txBody>
                  <a:tcPr marL="19050" marR="19050" marT="190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muzzle</a:t>
                      </a:r>
                    </a:p>
                  </a:txBody>
                  <a:tcPr marL="19050" marR="19050" marT="1905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006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monarch, monarch butterfly, </a:t>
                      </a:r>
                    </a:p>
                  </a:txBody>
                  <a:tcPr marL="19050" marR="19050" marT="190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power drill</a:t>
                      </a:r>
                    </a:p>
                  </a:txBody>
                  <a:tcPr marL="19050" marR="19050" marT="1905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006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rock beauty</a:t>
                      </a:r>
                      <a:r>
                        <a:rPr lang="en-US" sz="3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 [tricolored fish]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19050" marR="19050" marT="190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water jug</a:t>
                      </a:r>
                    </a:p>
                  </a:txBody>
                  <a:tcPr marL="19050" marR="19050" marT="1905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006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golf ball</a:t>
                      </a:r>
                    </a:p>
                  </a:txBody>
                  <a:tcPr marL="19050" marR="19050" marT="190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mallet</a:t>
                      </a:r>
                    </a:p>
                  </a:txBody>
                  <a:tcPr marL="19050" marR="19050" marT="1905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006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daisy</a:t>
                      </a:r>
                    </a:p>
                  </a:txBody>
                  <a:tcPr marL="19050" marR="19050" marT="190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spatula</a:t>
                      </a:r>
                    </a:p>
                  </a:txBody>
                  <a:tcPr marL="19050" marR="19050" marT="1905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006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airliner</a:t>
                      </a:r>
                    </a:p>
                  </a:txBody>
                  <a:tcPr marL="19050" marR="19050" marT="190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gravel, crushed rock</a:t>
                      </a:r>
                    </a:p>
                  </a:txBody>
                  <a:tcPr marL="19050" marR="19050" marT="1905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5233537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Helvetica Neue Light"/>
                <a:cs typeface="Helvetica Neue Light"/>
              </a:rPr>
              <a:t>Recall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876800" y="3200400"/>
          <a:ext cx="14478000" cy="8805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3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00666">
                <a:tc>
                  <a:txBody>
                    <a:bodyPr/>
                    <a:lstStyle/>
                    <a:p>
                      <a:pPr algn="ctr"/>
                      <a:r>
                        <a:rPr lang="en-US" sz="4400" b="0" i="0" dirty="0">
                          <a:latin typeface="Helvetica Neue Light"/>
                          <a:cs typeface="Helvetica Neue Light"/>
                        </a:rPr>
                        <a:t>Best</a:t>
                      </a:r>
                    </a:p>
                  </a:txBody>
                  <a:tcPr marL="182880" marR="182880" marT="91440" marB="914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0" i="0" dirty="0">
                          <a:latin typeface="Helvetica Neue Light"/>
                          <a:cs typeface="Helvetica Neue Light"/>
                        </a:rPr>
                        <a:t>Worst</a:t>
                      </a:r>
                    </a:p>
                  </a:txBody>
                  <a:tcPr marL="182880" marR="182880" marT="91440" marB="9144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06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jack-o'-lantern</a:t>
                      </a:r>
                    </a:p>
                  </a:txBody>
                  <a:tcPr marL="19050" marR="19050" marT="190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paintbrush</a:t>
                      </a:r>
                    </a:p>
                  </a:txBody>
                  <a:tcPr marL="19050" marR="19050" marT="1905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06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web site, website, internet site, site</a:t>
                      </a:r>
                    </a:p>
                  </a:txBody>
                  <a:tcPr marL="19050" marR="19050" marT="190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muzzle</a:t>
                      </a:r>
                    </a:p>
                  </a:txBody>
                  <a:tcPr marL="19050" marR="19050" marT="1905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006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monarch, monarch butterfly, </a:t>
                      </a:r>
                    </a:p>
                  </a:txBody>
                  <a:tcPr marL="19050" marR="19050" marT="190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power drill</a:t>
                      </a:r>
                    </a:p>
                  </a:txBody>
                  <a:tcPr marL="19050" marR="19050" marT="1905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006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rock beauty</a:t>
                      </a:r>
                      <a:r>
                        <a:rPr lang="en-US" sz="3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 [tricolored fish]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19050" marR="19050" marT="190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water jug</a:t>
                      </a:r>
                    </a:p>
                  </a:txBody>
                  <a:tcPr marL="19050" marR="19050" marT="1905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006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golf ball</a:t>
                      </a:r>
                    </a:p>
                  </a:txBody>
                  <a:tcPr marL="19050" marR="19050" marT="190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mallet</a:t>
                      </a:r>
                    </a:p>
                  </a:txBody>
                  <a:tcPr marL="19050" marR="19050" marT="1905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006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manhole cover</a:t>
                      </a:r>
                    </a:p>
                  </a:txBody>
                  <a:tcPr marL="19050" marR="19050" marT="190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spatula</a:t>
                      </a:r>
                    </a:p>
                  </a:txBody>
                  <a:tcPr marL="19050" marR="19050" marT="1905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006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airliner</a:t>
                      </a:r>
                    </a:p>
                  </a:txBody>
                  <a:tcPr marL="19050" marR="19050" marT="190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gravel, crushed rock</a:t>
                      </a:r>
                    </a:p>
                  </a:txBody>
                  <a:tcPr marL="19050" marR="19050" marT="1905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111587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1AC443-0AFB-0C0E-E509-81849DBF8401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326571" y="293915"/>
            <a:ext cx="14336486" cy="14042571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MNIST (1998)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Classes/Images</a:t>
            </a:r>
            <a:r>
              <a:rPr lang="en-US" dirty="0"/>
              <a:t>: 10 / 70,000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Notes</a:t>
            </a:r>
            <a:r>
              <a:rPr lang="en-US" dirty="0"/>
              <a:t>: Popular for simple machine learning tasks, foundational for testing neural networks and classifiers.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CIFAR-10 / CIFAR-100 (2004)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Classes/Images</a:t>
            </a: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: 10 (CIFAR-10), 100 (CIFAR-100) / 60,000 each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Notes</a:t>
            </a: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: Challenging small-scale datasets; popular for benchmarking early classification models.</a:t>
            </a:r>
          </a:p>
          <a:p>
            <a:endParaRPr lang="en-US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COIL-100 (1996)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Classes/Images</a:t>
            </a: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: 100 / 7,200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Notes</a:t>
            </a: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: Pioneering multi-view dataset, useful for object recognition.</a:t>
            </a:r>
          </a:p>
          <a:p>
            <a:endParaRPr lang="en-US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Caltech-101 (2003)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Classes/Images</a:t>
            </a: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: 101 / ~9,000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Notes</a:t>
            </a: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: Frequently used for real-world object classification tasks.</a:t>
            </a:r>
          </a:p>
          <a:p>
            <a:endParaRPr lang="en-US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Caltech-256 (2007)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Classes/Images</a:t>
            </a: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: 256 / 30,607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Notes</a:t>
            </a: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: Larger and more diverse, providing a greater challenge for classification models.</a:t>
            </a:r>
          </a:p>
          <a:p>
            <a:endParaRPr lang="en-US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PASCAL VOC (2005)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Classes/Images</a:t>
            </a: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: 20+ (varies by year) / Varies per challenge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Notes</a:t>
            </a: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: Standard for evaluating object detection, segmentation, and classification.</a:t>
            </a:r>
          </a:p>
          <a:p>
            <a:endParaRPr lang="en-US" dirty="0"/>
          </a:p>
        </p:txBody>
      </p:sp>
      <p:pic>
        <p:nvPicPr>
          <p:cNvPr id="4098" name="Picture 2" descr="Building Custom Image Datasets in PyTorch: Tutorial with Code – Glass Box">
            <a:extLst>
              <a:ext uri="{FF2B5EF4-FFF2-40B4-BE49-F238E27FC236}">
                <a16:creationId xmlns:a16="http://schemas.microsoft.com/office/drawing/2014/main" id="{2C6A33C2-2C62-B1F9-9132-3C7A48704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118" y="2472520"/>
            <a:ext cx="18898940" cy="1153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915674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C5CC3-3CE8-0CDB-8D42-4FFB21794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Imagenet</a:t>
            </a:r>
            <a:r>
              <a:rPr lang="en-US" dirty="0"/>
              <a:t> navigator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AAFF66-774F-ADA9-6689-D81732EB90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navigu.net</a:t>
            </a:r>
            <a:r>
              <a:rPr lang="en-US" dirty="0"/>
              <a:t>/#</a:t>
            </a:r>
            <a:r>
              <a:rPr lang="en-US" dirty="0" err="1"/>
              <a:t>imagenet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436229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C05B4-EA4E-961B-575A-5DFBC6C8B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251751-0D3D-7B1E-1624-A09253E209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b="1" dirty="0"/>
              <a:t>1. Technical Methods Used in the Paper (SIFT, NBNN, NN-voting, Bag-of-Features)</a:t>
            </a:r>
          </a:p>
          <a:p>
            <a:pPr>
              <a:buNone/>
            </a:pPr>
            <a:r>
              <a:rPr lang="en-US" dirty="0"/>
              <a:t>SIFT descriptors, NBNN, NN-voting, bag-of-words features, and why certain classifiers performed better.</a:t>
            </a:r>
            <a:br>
              <a:rPr lang="en-US" dirty="0"/>
            </a:br>
            <a:r>
              <a:rPr lang="en-US" dirty="0"/>
              <a:t>One version</a:t>
            </a:r>
            <a:r>
              <a:rPr lang="en-US" b="1" dirty="0"/>
              <a:t>:</a:t>
            </a:r>
            <a:br>
              <a:rPr lang="en-US" dirty="0"/>
            </a:br>
            <a:r>
              <a:rPr lang="en-US" i="1" dirty="0"/>
              <a:t>Could you explain SIFT descriptors and the NBNN method used in Section 4.1, and why it performed better than simple NN voting?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887823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C8A0A-0ACD-5F41-62A1-3CCA268ED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BBA6E-5C6E-B9A1-9294-F1FE0819E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C6C9C3-3A02-61A7-31DE-C29E542CF3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b="1" dirty="0"/>
              <a:t>2. Hierarchy and WordNet Structure</a:t>
            </a:r>
          </a:p>
          <a:p>
            <a:pPr>
              <a:buNone/>
            </a:pPr>
            <a:r>
              <a:rPr lang="en-US" dirty="0"/>
              <a:t>Questions about why WordNet was used, whether semantic hierarchy helps, issues with mismatches (e.g., dolphins as mammals), and class imbalance between fine-grained and broad categories.</a:t>
            </a:r>
            <a:br>
              <a:rPr lang="en-US" dirty="0"/>
            </a:br>
            <a:r>
              <a:rPr lang="en-US" b="1" dirty="0"/>
              <a:t>question:</a:t>
            </a:r>
            <a:br>
              <a:rPr lang="en-US" dirty="0"/>
            </a:br>
            <a:r>
              <a:rPr lang="en-US" i="1" dirty="0"/>
              <a:t>How does the hierarchical WordNet structure help in classification, and what problems arise when semantic similarity doesn’t match visual similarity (like dolphins vs. fish)?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84951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7E7C6-5DBB-79C8-7357-EAB08A73C2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3D159-7D60-F415-65D6-DD8B687F8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0BC481-5B1E-9188-99DB-671C7958FB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>
              <a:buNone/>
            </a:pPr>
            <a:r>
              <a:rPr lang="en-US" b="1" dirty="0"/>
              <a:t>3. Annotation Process and Mechanical Turk</a:t>
            </a:r>
          </a:p>
          <a:p>
            <a:pPr>
              <a:buNone/>
            </a:pPr>
            <a:r>
              <a:rPr lang="en-US" dirty="0"/>
              <a:t>Students asked about how labeling worked, how workers handled ambiguous/multi-object images, bias and reliability of AMT, and whether we still need humans or could automate.</a:t>
            </a:r>
            <a:br>
              <a:rPr lang="en-US" dirty="0"/>
            </a:br>
            <a:r>
              <a:rPr lang="en-US" b="1" dirty="0"/>
              <a:t>question:</a:t>
            </a:r>
            <a:br>
              <a:rPr lang="en-US" dirty="0"/>
            </a:br>
            <a:r>
              <a:rPr lang="en-US" i="1" dirty="0"/>
              <a:t>How did ImageNet use Amazon Mechanical Turk for labeling, and can modern AI methods replace or reduce the need for human annotation today?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146420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0F4A7-2F77-BBD9-4E5E-E31FC2C79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C8198-0B3F-DB80-A0D7-5BEB5858A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2867C1-04E7-6586-A0D7-79906CA9D5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32663" y="3155795"/>
            <a:ext cx="16459200" cy="9051926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b="1" dirty="0"/>
              <a:t>4. Dataset Scale, Diversity, and Bias</a:t>
            </a:r>
          </a:p>
          <a:p>
            <a:pPr>
              <a:buNone/>
            </a:pPr>
            <a:r>
              <a:rPr lang="en-US" dirty="0"/>
              <a:t>Questions about dataset biases (Western-centric, stock-photo skew, Instagram-like bias), ensuring diversity, duplicate removal, private data issues, and rare categories.</a:t>
            </a:r>
            <a:br>
              <a:rPr lang="en-US" dirty="0"/>
            </a:br>
            <a:r>
              <a:rPr lang="en-US" b="1" dirty="0"/>
              <a:t>question:</a:t>
            </a:r>
            <a:br>
              <a:rPr lang="en-US" dirty="0"/>
            </a:br>
            <a:r>
              <a:rPr lang="en-US" i="1" dirty="0"/>
              <a:t>Since ImageNet was built from internet photos and crowd workers, what kinds of hidden biases does it contain, and how can those biases affect model performance?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220395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F62448-4525-CCE5-B22D-02F7FB9C6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32D5C-713F-B173-4F4B-91082DB32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3AC621-23C6-6501-DFA6-2DF4ADC327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>
              <a:buNone/>
            </a:pPr>
            <a:r>
              <a:rPr lang="en-US" b="1" dirty="0"/>
              <a:t>6. Practical Issues of Construction (Storage, Efficiency, Quality Control)</a:t>
            </a:r>
          </a:p>
          <a:p>
            <a:r>
              <a:rPr lang="en-US" dirty="0"/>
              <a:t>image storage, file sizes, confidence thresholds, criteria for image acceptance, and how large-scale data was maintained with high accuracy.</a:t>
            </a:r>
            <a:br>
              <a:rPr lang="en-US" dirty="0"/>
            </a:br>
            <a:r>
              <a:rPr lang="en-US" b="1" dirty="0"/>
              <a:t>Prototype question:</a:t>
            </a:r>
            <a:br>
              <a:rPr lang="en-US" dirty="0"/>
            </a:br>
            <a:r>
              <a:rPr lang="en-US" i="1" dirty="0"/>
              <a:t>With millions of high-resolution images, how did ImageNet manage efficiency, storage, and quality control while still maintaining high accuracy?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325471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EDC3C-E2BE-2831-86DB-238693851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0931FA-053C-799F-E29A-44F86099AD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6702" y="3200399"/>
            <a:ext cx="22436254" cy="10136459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b="1" dirty="0"/>
              <a:t>“Is using lossless JPG file size of average images a robust way to measure visual diversity in ImageNet </a:t>
            </a:r>
            <a:r>
              <a:rPr lang="en-US" b="1" dirty="0" err="1"/>
              <a:t>synsets</a:t>
            </a:r>
            <a:r>
              <a:rPr lang="en-US" b="1" dirty="0"/>
              <a:t>? What alternative ways can we use currently to better capture diversity like viewpoint or lighting?”</a:t>
            </a:r>
            <a:br>
              <a:rPr lang="en-US" dirty="0"/>
            </a:br>
            <a:endParaRPr lang="en-US" dirty="0"/>
          </a:p>
          <a:p>
            <a:pPr>
              <a:buNone/>
            </a:pPr>
            <a:r>
              <a:rPr lang="en-US" b="1" dirty="0"/>
              <a:t>“It is mentioned in the paper that they collected 3.2 million data. Where did they store such big data? silly question, but </a:t>
            </a:r>
            <a:r>
              <a:rPr lang="en-US" b="1" dirty="0" err="1"/>
              <a:t>i</a:t>
            </a:r>
            <a:r>
              <a:rPr lang="en-US" b="1" dirty="0"/>
              <a:t> just wanted to know.”</a:t>
            </a:r>
            <a:br>
              <a:rPr lang="en-US" dirty="0"/>
            </a:br>
            <a:endParaRPr lang="en-US" dirty="0"/>
          </a:p>
          <a:p>
            <a:pPr>
              <a:buNone/>
            </a:pPr>
            <a:r>
              <a:rPr lang="en-US" b="1" dirty="0"/>
              <a:t>“What does SSD pixel distance mean in context of image classification?”</a:t>
            </a:r>
            <a:br>
              <a:rPr lang="en-US" dirty="0"/>
            </a:br>
            <a:r>
              <a:rPr lang="en-US" dirty="0"/>
              <a:t>SSD (sum of squared differences) isn’t a big theme of the paper</a:t>
            </a:r>
          </a:p>
          <a:p>
            <a:pPr>
              <a:buNone/>
            </a:pPr>
            <a:r>
              <a:rPr lang="en-US" b="1" dirty="0"/>
              <a:t>“When cleaning and labeling the images, did they pay attention to things like lighting differences, </a:t>
            </a:r>
            <a:r>
              <a:rPr lang="en-US" b="1" dirty="0" err="1"/>
              <a:t>eg</a:t>
            </a:r>
            <a:r>
              <a:rPr lang="en-US" b="1" dirty="0"/>
              <a:t>: if a picture was too dark, too bright, or taken at night or did the diversity of images naturally take care of that?”</a:t>
            </a:r>
            <a:br>
              <a:rPr lang="en-US" dirty="0"/>
            </a:br>
            <a:endParaRPr lang="en-US" dirty="0"/>
          </a:p>
          <a:p>
            <a:pPr>
              <a:buNone/>
            </a:pPr>
            <a:r>
              <a:rPr lang="en-US" b="1" dirty="0"/>
              <a:t>“Since these images are taken from the internet, how do we ensure it’s not someone’s private information? Who owns these images?”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245504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474E8-6665-29D6-E63D-4F7A08E99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983261-B5DB-0CA2-4B5D-50D7F7ABFF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2234" y="1048215"/>
            <a:ext cx="23149932" cy="12177131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en-US" b="1" dirty="0"/>
              <a:t>“Why not having segmentation annotations was considered a limitation of ImageNet?”</a:t>
            </a:r>
            <a:br>
              <a:rPr lang="en-US" dirty="0"/>
            </a:br>
            <a:r>
              <a:rPr lang="en-US" dirty="0"/>
              <a:t>→ Shows awareness that classification alone is limited, and anticipates the importance of datasets like COCO and segmentation benchmarks.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992333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F0F7ED-DFCC-D32B-CBD4-ED8B1F913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68AD8-9F2F-B672-CA19-BC37D722B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84ECC3-B85D-E3DA-D79D-6B0B021D8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2234" y="1897301"/>
            <a:ext cx="23149932" cy="121771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“ImageNet mostly relied on the IS-A relation in WordNet. But WordNet also has relations like part-of or similar-to. Why didn’t they explore those, and would including them make the dataset more powerful for tasks like part recognition or scene understanding?”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6404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12F0A3-DAB2-7309-2B1D-DDCDE1EE00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B3757-76D0-2499-6604-3E1145BCF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AB9352-A107-E00A-228B-5ECEF26148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2234" y="2677886"/>
            <a:ext cx="23149932" cy="105474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“In recognition experiments mixing ImageNet with Caltech-style sets, how do we separate true method gains from domain shift (photographer bias, background, resolution)?”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48988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1AC443-0AFB-0C0E-E509-81849DBF8401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326571" y="293915"/>
            <a:ext cx="14336486" cy="14042571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MNIST (1998)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Classes/Images</a:t>
            </a: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: 10 / 70,000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Notes</a:t>
            </a: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: Popular for simple machine learning tasks, foundational for testing neural networks and classifiers.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CIFAR-10 / CIFAR-100 (2004). 32x32 pixels</a:t>
            </a:r>
            <a:endParaRPr lang="en-US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Classes/Images</a:t>
            </a:r>
            <a:r>
              <a:rPr lang="en-US" dirty="0">
                <a:solidFill>
                  <a:schemeClr val="tx1"/>
                </a:solidFill>
              </a:rPr>
              <a:t>: 10 (CIFAR-10), 100 (CIFAR-100) / 60,000 each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Notes</a:t>
            </a:r>
            <a:r>
              <a:rPr lang="en-US" dirty="0">
                <a:solidFill>
                  <a:schemeClr val="tx1"/>
                </a:solidFill>
              </a:rPr>
              <a:t>: Challenging small-scale datasets; popular for benchmarking early classification models.</a:t>
            </a:r>
          </a:p>
          <a:p>
            <a:endParaRPr lang="en-US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COIL-100 (1996)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Classes/Images</a:t>
            </a: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: 100 / 7,200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Notes</a:t>
            </a: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: Pioneering multi-view dataset, useful for object recognition.</a:t>
            </a:r>
          </a:p>
          <a:p>
            <a:endParaRPr lang="en-US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Caltech-101 (2003)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Classes/Images</a:t>
            </a: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: 101 / ~9,000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Notes</a:t>
            </a: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: Frequently used for real-world object classification tasks.</a:t>
            </a:r>
          </a:p>
          <a:p>
            <a:endParaRPr lang="en-US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Caltech-256 (2007)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Classes/Images</a:t>
            </a: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: 256 / 30,607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Notes</a:t>
            </a: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: Larger and more diverse, providing a greater challenge for classification models.</a:t>
            </a:r>
          </a:p>
          <a:p>
            <a:endParaRPr lang="en-US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PASCAL VOC (2005)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Classes/Images</a:t>
            </a: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: 20+ (varies by year) / Varies per challenge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Notes</a:t>
            </a: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: Standard for evaluating object detection, segmentation, and classification.</a:t>
            </a:r>
          </a:p>
          <a:p>
            <a:endParaRPr lang="en-US" dirty="0"/>
          </a:p>
        </p:txBody>
      </p:sp>
      <p:pic>
        <p:nvPicPr>
          <p:cNvPr id="3" name="Picture 2" descr="A collage of images of animals&#10;&#10;Description automatically generated">
            <a:extLst>
              <a:ext uri="{FF2B5EF4-FFF2-40B4-BE49-F238E27FC236}">
                <a16:creationId xmlns:a16="http://schemas.microsoft.com/office/drawing/2014/main" id="{B0087FFC-A656-C08C-A375-6B545ABB8E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344" y="4400550"/>
            <a:ext cx="12797992" cy="902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756212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93889C-27E1-BF8E-B36B-90A0D4217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BBC5F-87EA-E8F8-565B-1F7A877BF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AD0047-AA03-559C-8D09-99CCC902DF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2234" y="2355850"/>
            <a:ext cx="23149932" cy="108694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“With tens of thousands of </a:t>
            </a:r>
            <a:r>
              <a:rPr lang="en-US" b="1" dirty="0" err="1"/>
              <a:t>synsets</a:t>
            </a:r>
            <a:r>
              <a:rPr lang="en-US" b="1" dirty="0"/>
              <a:t>, how should categories be prioritized for completion? What about abstract/ambiguous </a:t>
            </a:r>
            <a:r>
              <a:rPr lang="en-US" b="1" dirty="0" err="1"/>
              <a:t>synsets</a:t>
            </a:r>
            <a:r>
              <a:rPr lang="en-US" b="1" dirty="0"/>
              <a:t> that may never reach the target image count?”</a:t>
            </a:r>
            <a:br>
              <a:rPr lang="en-US" dirty="0"/>
            </a:br>
            <a:r>
              <a:rPr lang="en-US" dirty="0"/>
              <a:t>→ A deep dataset design/coverage question — essentially about balancing breadth vs. depth, still an open methodological issue.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0207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1AC443-0AFB-0C0E-E509-81849DBF8401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326571" y="293915"/>
            <a:ext cx="14336486" cy="14042571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MNIST (1998)</a:t>
            </a:r>
            <a:endParaRPr lang="en-US" dirty="0">
              <a:solidFill>
                <a:schemeClr val="bg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/>
                </a:solidFill>
              </a:rPr>
              <a:t>Classes/Images</a:t>
            </a:r>
            <a:r>
              <a:rPr lang="en-US" dirty="0">
                <a:solidFill>
                  <a:schemeClr val="bg2"/>
                </a:solidFill>
              </a:rPr>
              <a:t>: 10 / 70,000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/>
                </a:solidFill>
              </a:rPr>
              <a:t>Notes</a:t>
            </a:r>
            <a:r>
              <a:rPr lang="en-US" dirty="0">
                <a:solidFill>
                  <a:schemeClr val="bg2"/>
                </a:solidFill>
              </a:rPr>
              <a:t>: Popular for simple machine learning tasks, foundational for testing neural networks and classifiers.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bg2"/>
              </a:solidFill>
            </a:endParaRPr>
          </a:p>
          <a:p>
            <a:r>
              <a:rPr lang="en-US" b="1" dirty="0">
                <a:solidFill>
                  <a:schemeClr val="bg2"/>
                </a:solidFill>
              </a:rPr>
              <a:t>CIFAR-10 / CIFAR-100 (2004)</a:t>
            </a:r>
            <a:endParaRPr lang="en-US" dirty="0">
              <a:solidFill>
                <a:schemeClr val="bg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/>
                </a:solidFill>
              </a:rPr>
              <a:t>Classes/Images</a:t>
            </a:r>
            <a:r>
              <a:rPr lang="en-US" dirty="0">
                <a:solidFill>
                  <a:schemeClr val="bg2"/>
                </a:solidFill>
              </a:rPr>
              <a:t>: 10 (CIFAR-10), 100 (CIFAR-100) / 60,000 each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/>
                </a:solidFill>
              </a:rPr>
              <a:t>Notes</a:t>
            </a:r>
            <a:r>
              <a:rPr lang="en-US" dirty="0">
                <a:solidFill>
                  <a:schemeClr val="bg2"/>
                </a:solidFill>
              </a:rPr>
              <a:t>: Challenging small-scale datasets; popular for benchmarking early classification models.</a:t>
            </a:r>
          </a:p>
          <a:p>
            <a:endParaRPr lang="en-US" b="1" dirty="0">
              <a:solidFill>
                <a:schemeClr val="bg2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COIL-100 (1996)</a:t>
            </a:r>
            <a:endParaRPr lang="en-US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Classes/Images</a:t>
            </a:r>
            <a:r>
              <a:rPr lang="en-US" dirty="0">
                <a:solidFill>
                  <a:schemeClr val="tx1"/>
                </a:solidFill>
              </a:rPr>
              <a:t>: 100 / 7,200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Notes</a:t>
            </a:r>
            <a:r>
              <a:rPr lang="en-US" dirty="0">
                <a:solidFill>
                  <a:schemeClr val="tx1"/>
                </a:solidFill>
              </a:rPr>
              <a:t>: Pioneering multi-view dataset, useful for object recognition.</a:t>
            </a:r>
          </a:p>
          <a:p>
            <a:endParaRPr lang="en-US" b="1" dirty="0">
              <a:solidFill>
                <a:schemeClr val="bg2"/>
              </a:solidFill>
            </a:endParaRPr>
          </a:p>
          <a:p>
            <a:r>
              <a:rPr lang="en-US" b="1" dirty="0">
                <a:solidFill>
                  <a:schemeClr val="bg2"/>
                </a:solidFill>
              </a:rPr>
              <a:t>Caltech-101 (2003)</a:t>
            </a:r>
            <a:endParaRPr lang="en-US" dirty="0">
              <a:solidFill>
                <a:schemeClr val="bg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/>
                </a:solidFill>
              </a:rPr>
              <a:t>Classes/Images</a:t>
            </a:r>
            <a:r>
              <a:rPr lang="en-US" dirty="0">
                <a:solidFill>
                  <a:schemeClr val="bg2"/>
                </a:solidFill>
              </a:rPr>
              <a:t>: 101 / ~9,000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/>
                </a:solidFill>
              </a:rPr>
              <a:t>Notes</a:t>
            </a:r>
            <a:r>
              <a:rPr lang="en-US" dirty="0">
                <a:solidFill>
                  <a:schemeClr val="bg2"/>
                </a:solidFill>
              </a:rPr>
              <a:t>: Frequently used for real-world object classification tasks.</a:t>
            </a:r>
          </a:p>
          <a:p>
            <a:endParaRPr lang="en-US" b="1" dirty="0">
              <a:solidFill>
                <a:schemeClr val="bg2"/>
              </a:solidFill>
            </a:endParaRPr>
          </a:p>
          <a:p>
            <a:r>
              <a:rPr lang="en-US" b="1" dirty="0">
                <a:solidFill>
                  <a:schemeClr val="bg2"/>
                </a:solidFill>
              </a:rPr>
              <a:t>Caltech-256 (2007)</a:t>
            </a:r>
            <a:endParaRPr lang="en-US" dirty="0">
              <a:solidFill>
                <a:schemeClr val="bg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/>
                </a:solidFill>
              </a:rPr>
              <a:t>Classes/Images</a:t>
            </a:r>
            <a:r>
              <a:rPr lang="en-US" dirty="0">
                <a:solidFill>
                  <a:schemeClr val="bg2"/>
                </a:solidFill>
              </a:rPr>
              <a:t>: 256 / 30,607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/>
                </a:solidFill>
              </a:rPr>
              <a:t>Notes</a:t>
            </a:r>
            <a:r>
              <a:rPr lang="en-US" dirty="0">
                <a:solidFill>
                  <a:schemeClr val="bg2"/>
                </a:solidFill>
              </a:rPr>
              <a:t>: Larger and more diverse, providing a greater challenge for classification models.</a:t>
            </a:r>
          </a:p>
          <a:p>
            <a:endParaRPr lang="en-US" b="1" dirty="0">
              <a:solidFill>
                <a:schemeClr val="bg2"/>
              </a:solidFill>
            </a:endParaRPr>
          </a:p>
          <a:p>
            <a:r>
              <a:rPr lang="en-US" b="1" dirty="0">
                <a:solidFill>
                  <a:schemeClr val="bg2"/>
                </a:solidFill>
              </a:rPr>
              <a:t>PASCAL VOC (2005)</a:t>
            </a:r>
            <a:endParaRPr lang="en-US" dirty="0">
              <a:solidFill>
                <a:schemeClr val="bg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/>
                </a:solidFill>
              </a:rPr>
              <a:t>Classes/Images</a:t>
            </a:r>
            <a:r>
              <a:rPr lang="en-US" dirty="0">
                <a:solidFill>
                  <a:schemeClr val="bg2"/>
                </a:solidFill>
              </a:rPr>
              <a:t>: 20+ (varies by year) / Varies per challenge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/>
                </a:solidFill>
              </a:rPr>
              <a:t>Notes</a:t>
            </a:r>
            <a:r>
              <a:rPr lang="en-US" dirty="0">
                <a:solidFill>
                  <a:schemeClr val="bg2"/>
                </a:solidFill>
              </a:rPr>
              <a:t>: Standard for evaluating object detection, segmentation, and classification.</a:t>
            </a:r>
          </a:p>
          <a:p>
            <a:endParaRPr lang="en-US" dirty="0"/>
          </a:p>
        </p:txBody>
      </p:sp>
      <p:pic>
        <p:nvPicPr>
          <p:cNvPr id="5122" name="Picture 2" descr="Exemplary training samples of multi-view COIL-100 dataset ">
            <a:extLst>
              <a:ext uri="{FF2B5EF4-FFF2-40B4-BE49-F238E27FC236}">
                <a16:creationId xmlns:a16="http://schemas.microsoft.com/office/drawing/2014/main" id="{1641CD2D-0781-B160-B5BB-D8725EA7A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3" y="7315199"/>
            <a:ext cx="12149487" cy="6106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Classification with COIL-100 Dataset in PyTorch | by Sergio Alves |  Medium">
            <a:extLst>
              <a:ext uri="{FF2B5EF4-FFF2-40B4-BE49-F238E27FC236}">
                <a16:creationId xmlns:a16="http://schemas.microsoft.com/office/drawing/2014/main" id="{DECCEB1E-75BB-8848-7DFF-2B75A7CF3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5386" y="0"/>
            <a:ext cx="10455728" cy="1054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70989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1AC443-0AFB-0C0E-E509-81849DBF8401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326571" y="293915"/>
            <a:ext cx="14336486" cy="14042571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MNIST (1998)</a:t>
            </a:r>
            <a:endParaRPr lang="en-US" dirty="0">
              <a:solidFill>
                <a:schemeClr val="bg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/>
                </a:solidFill>
              </a:rPr>
              <a:t>Classes/Images</a:t>
            </a:r>
            <a:r>
              <a:rPr lang="en-US" dirty="0">
                <a:solidFill>
                  <a:schemeClr val="bg2"/>
                </a:solidFill>
              </a:rPr>
              <a:t>: 10 / 70,000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/>
                </a:solidFill>
              </a:rPr>
              <a:t>Notes</a:t>
            </a:r>
            <a:r>
              <a:rPr lang="en-US" dirty="0">
                <a:solidFill>
                  <a:schemeClr val="bg2"/>
                </a:solidFill>
              </a:rPr>
              <a:t>: Popular for simple machine learning tasks, foundational for testing neural networks and classifiers.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bg2"/>
              </a:solidFill>
            </a:endParaRPr>
          </a:p>
          <a:p>
            <a:r>
              <a:rPr lang="en-US" b="1" dirty="0">
                <a:solidFill>
                  <a:schemeClr val="bg2"/>
                </a:solidFill>
              </a:rPr>
              <a:t>CIFAR-10 / CIFAR-100 (2004)</a:t>
            </a:r>
            <a:endParaRPr lang="en-US" dirty="0">
              <a:solidFill>
                <a:schemeClr val="bg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/>
                </a:solidFill>
              </a:rPr>
              <a:t>Classes/Images</a:t>
            </a:r>
            <a:r>
              <a:rPr lang="en-US" dirty="0">
                <a:solidFill>
                  <a:schemeClr val="bg2"/>
                </a:solidFill>
              </a:rPr>
              <a:t>: 10 (CIFAR-10), 100 (CIFAR-100) / 60,000 each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/>
                </a:solidFill>
              </a:rPr>
              <a:t>Notes</a:t>
            </a:r>
            <a:r>
              <a:rPr lang="en-US" dirty="0">
                <a:solidFill>
                  <a:schemeClr val="bg2"/>
                </a:solidFill>
              </a:rPr>
              <a:t>: Challenging small-scale datasets; popular for benchmarking early classification models.</a:t>
            </a:r>
          </a:p>
          <a:p>
            <a:endParaRPr lang="en-US" b="1" dirty="0">
              <a:solidFill>
                <a:schemeClr val="bg2"/>
              </a:solidFill>
            </a:endParaRPr>
          </a:p>
          <a:p>
            <a:r>
              <a:rPr lang="en-US" b="1" dirty="0">
                <a:solidFill>
                  <a:schemeClr val="bg2"/>
                </a:solidFill>
              </a:rPr>
              <a:t>COIL-100 (1996)</a:t>
            </a:r>
            <a:endParaRPr lang="en-US" dirty="0">
              <a:solidFill>
                <a:schemeClr val="bg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/>
                </a:solidFill>
              </a:rPr>
              <a:t>Classes/Images</a:t>
            </a:r>
            <a:r>
              <a:rPr lang="en-US" dirty="0">
                <a:solidFill>
                  <a:schemeClr val="bg2"/>
                </a:solidFill>
              </a:rPr>
              <a:t>: 100 / 7,200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/>
                </a:solidFill>
              </a:rPr>
              <a:t>Notes</a:t>
            </a:r>
            <a:r>
              <a:rPr lang="en-US" dirty="0">
                <a:solidFill>
                  <a:schemeClr val="bg2"/>
                </a:solidFill>
              </a:rPr>
              <a:t>: Pioneering multi-view dataset, useful for object recognition.</a:t>
            </a:r>
          </a:p>
          <a:p>
            <a:endParaRPr lang="en-US" b="1" dirty="0">
              <a:solidFill>
                <a:schemeClr val="bg2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Caltech-101 (2003)</a:t>
            </a:r>
            <a:endParaRPr lang="en-US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Classes/Images</a:t>
            </a:r>
            <a:r>
              <a:rPr lang="en-US" dirty="0">
                <a:solidFill>
                  <a:schemeClr val="tx1"/>
                </a:solidFill>
              </a:rPr>
              <a:t>: 101 / ~9,000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Notes</a:t>
            </a:r>
            <a:r>
              <a:rPr lang="en-US" dirty="0">
                <a:solidFill>
                  <a:schemeClr val="tx1"/>
                </a:solidFill>
              </a:rPr>
              <a:t>: Frequently used for real-world object classification tasks.</a:t>
            </a:r>
          </a:p>
          <a:p>
            <a:endParaRPr lang="en-US" b="1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Caltech-256 (2007)</a:t>
            </a:r>
            <a:endParaRPr lang="en-US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Classes/Images</a:t>
            </a:r>
            <a:r>
              <a:rPr lang="en-US" dirty="0">
                <a:solidFill>
                  <a:schemeClr val="tx1"/>
                </a:solidFill>
              </a:rPr>
              <a:t>: 256 / 30,607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Notes</a:t>
            </a:r>
            <a:r>
              <a:rPr lang="en-US" dirty="0">
                <a:solidFill>
                  <a:schemeClr val="tx1"/>
                </a:solidFill>
              </a:rPr>
              <a:t>: Larger and more diverse, providing a greater challenge for classification models.</a:t>
            </a:r>
          </a:p>
          <a:p>
            <a:endParaRPr lang="en-US" b="1" dirty="0">
              <a:solidFill>
                <a:schemeClr val="bg2"/>
              </a:solidFill>
            </a:endParaRPr>
          </a:p>
          <a:p>
            <a:r>
              <a:rPr lang="en-US" b="1" dirty="0">
                <a:solidFill>
                  <a:schemeClr val="bg2"/>
                </a:solidFill>
              </a:rPr>
              <a:t>PASCAL VOC (2005)</a:t>
            </a:r>
            <a:endParaRPr lang="en-US" dirty="0">
              <a:solidFill>
                <a:schemeClr val="bg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/>
                </a:solidFill>
              </a:rPr>
              <a:t>Classes/Images</a:t>
            </a:r>
            <a:r>
              <a:rPr lang="en-US" dirty="0">
                <a:solidFill>
                  <a:schemeClr val="bg2"/>
                </a:solidFill>
              </a:rPr>
              <a:t>: 20+ (varies by year) / Varies per challenge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/>
                </a:solidFill>
              </a:rPr>
              <a:t>Notes</a:t>
            </a:r>
            <a:r>
              <a:rPr lang="en-US" dirty="0">
                <a:solidFill>
                  <a:schemeClr val="bg2"/>
                </a:solidFill>
              </a:rPr>
              <a:t>: Standard for evaluating object detection, segmentation, and classification.</a:t>
            </a:r>
          </a:p>
          <a:p>
            <a:endParaRPr lang="en-US" dirty="0"/>
          </a:p>
        </p:txBody>
      </p:sp>
      <p:pic>
        <p:nvPicPr>
          <p:cNvPr id="6148" name="Picture 4" descr="Example images of Caltech 101 and Caltech 256 data sets containing 102... |  Download Scientific Diagram">
            <a:extLst>
              <a:ext uri="{FF2B5EF4-FFF2-40B4-BE49-F238E27FC236}">
                <a16:creationId xmlns:a16="http://schemas.microsoft.com/office/drawing/2014/main" id="{AE6052D9-8593-D86A-2698-4A23086CE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742" y="0"/>
            <a:ext cx="16539029" cy="1047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54767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1AC443-0AFB-0C0E-E509-81849DBF8401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326571" y="293915"/>
            <a:ext cx="14336486" cy="14042571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MNIST (1998)</a:t>
            </a:r>
            <a:endParaRPr lang="en-US" dirty="0">
              <a:solidFill>
                <a:schemeClr val="bg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/>
                </a:solidFill>
              </a:rPr>
              <a:t>Classes/Images</a:t>
            </a:r>
            <a:r>
              <a:rPr lang="en-US" dirty="0">
                <a:solidFill>
                  <a:schemeClr val="bg2"/>
                </a:solidFill>
              </a:rPr>
              <a:t>: 10 / 70,000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/>
                </a:solidFill>
              </a:rPr>
              <a:t>Notes</a:t>
            </a:r>
            <a:r>
              <a:rPr lang="en-US" dirty="0">
                <a:solidFill>
                  <a:schemeClr val="bg2"/>
                </a:solidFill>
              </a:rPr>
              <a:t>: Popular for simple machine learning tasks, foundational for testing neural networks and classifiers.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bg2"/>
              </a:solidFill>
            </a:endParaRPr>
          </a:p>
          <a:p>
            <a:r>
              <a:rPr lang="en-US" b="1" dirty="0">
                <a:solidFill>
                  <a:schemeClr val="bg2"/>
                </a:solidFill>
              </a:rPr>
              <a:t>CIFAR-10 / CIFAR-100 (2004)</a:t>
            </a:r>
            <a:endParaRPr lang="en-US" dirty="0">
              <a:solidFill>
                <a:schemeClr val="bg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/>
                </a:solidFill>
              </a:rPr>
              <a:t>Classes/Images</a:t>
            </a:r>
            <a:r>
              <a:rPr lang="en-US" dirty="0">
                <a:solidFill>
                  <a:schemeClr val="bg2"/>
                </a:solidFill>
              </a:rPr>
              <a:t>: 10 (CIFAR-10), 100 (CIFAR-100) / 60,000 each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/>
                </a:solidFill>
              </a:rPr>
              <a:t>Notes</a:t>
            </a:r>
            <a:r>
              <a:rPr lang="en-US" dirty="0">
                <a:solidFill>
                  <a:schemeClr val="bg2"/>
                </a:solidFill>
              </a:rPr>
              <a:t>: Challenging small-scale datasets; popular for benchmarking early classification models.</a:t>
            </a:r>
          </a:p>
          <a:p>
            <a:endParaRPr lang="en-US" b="1" dirty="0">
              <a:solidFill>
                <a:schemeClr val="bg2"/>
              </a:solidFill>
            </a:endParaRPr>
          </a:p>
          <a:p>
            <a:r>
              <a:rPr lang="en-US" b="1" dirty="0">
                <a:solidFill>
                  <a:schemeClr val="bg2"/>
                </a:solidFill>
              </a:rPr>
              <a:t>COIL-100 (1996)</a:t>
            </a:r>
            <a:endParaRPr lang="en-US" dirty="0">
              <a:solidFill>
                <a:schemeClr val="bg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/>
                </a:solidFill>
              </a:rPr>
              <a:t>Classes/Images</a:t>
            </a:r>
            <a:r>
              <a:rPr lang="en-US" dirty="0">
                <a:solidFill>
                  <a:schemeClr val="bg2"/>
                </a:solidFill>
              </a:rPr>
              <a:t>: 100 / 7,200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/>
                </a:solidFill>
              </a:rPr>
              <a:t>Notes</a:t>
            </a:r>
            <a:r>
              <a:rPr lang="en-US" dirty="0">
                <a:solidFill>
                  <a:schemeClr val="bg2"/>
                </a:solidFill>
              </a:rPr>
              <a:t>: Pioneering multi-view dataset, useful for object recognition.</a:t>
            </a:r>
          </a:p>
          <a:p>
            <a:endParaRPr lang="en-US" b="1" dirty="0">
              <a:solidFill>
                <a:schemeClr val="bg2"/>
              </a:solidFill>
            </a:endParaRPr>
          </a:p>
          <a:p>
            <a:r>
              <a:rPr lang="en-US" b="1" dirty="0">
                <a:solidFill>
                  <a:schemeClr val="bg2"/>
                </a:solidFill>
              </a:rPr>
              <a:t>Caltech-101 (2003)</a:t>
            </a:r>
            <a:endParaRPr lang="en-US" dirty="0">
              <a:solidFill>
                <a:schemeClr val="bg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/>
                </a:solidFill>
              </a:rPr>
              <a:t>Classes/Images</a:t>
            </a:r>
            <a:r>
              <a:rPr lang="en-US" dirty="0">
                <a:solidFill>
                  <a:schemeClr val="bg2"/>
                </a:solidFill>
              </a:rPr>
              <a:t>: 101 / ~9,000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/>
                </a:solidFill>
              </a:rPr>
              <a:t>Notes</a:t>
            </a:r>
            <a:r>
              <a:rPr lang="en-US" dirty="0">
                <a:solidFill>
                  <a:schemeClr val="bg2"/>
                </a:solidFill>
              </a:rPr>
              <a:t>: Frequently used for real-world object classification tasks.</a:t>
            </a:r>
          </a:p>
          <a:p>
            <a:endParaRPr lang="en-US" b="1" dirty="0">
              <a:solidFill>
                <a:schemeClr val="bg2"/>
              </a:solidFill>
            </a:endParaRPr>
          </a:p>
          <a:p>
            <a:r>
              <a:rPr lang="en-US" b="1" dirty="0">
                <a:solidFill>
                  <a:schemeClr val="bg2"/>
                </a:solidFill>
              </a:rPr>
              <a:t>Caltech-256 (2007)</a:t>
            </a:r>
            <a:endParaRPr lang="en-US" dirty="0">
              <a:solidFill>
                <a:schemeClr val="bg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/>
                </a:solidFill>
              </a:rPr>
              <a:t>Classes/Images</a:t>
            </a:r>
            <a:r>
              <a:rPr lang="en-US" dirty="0">
                <a:solidFill>
                  <a:schemeClr val="bg2"/>
                </a:solidFill>
              </a:rPr>
              <a:t>: 256 / 30,607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/>
                </a:solidFill>
              </a:rPr>
              <a:t>Notes</a:t>
            </a:r>
            <a:r>
              <a:rPr lang="en-US" dirty="0">
                <a:solidFill>
                  <a:schemeClr val="bg2"/>
                </a:solidFill>
              </a:rPr>
              <a:t>: Larger and more diverse, providing a greater challenge for classification models.</a:t>
            </a:r>
          </a:p>
          <a:p>
            <a:endParaRPr lang="en-US" b="1" dirty="0"/>
          </a:p>
          <a:p>
            <a:r>
              <a:rPr lang="en-US" b="1" dirty="0"/>
              <a:t>PASCAL VOC (2005)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Classes/Images</a:t>
            </a:r>
            <a:r>
              <a:rPr lang="en-US" dirty="0"/>
              <a:t>: 20+ (varies by year) / Varies per challenge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Notes</a:t>
            </a:r>
            <a:r>
              <a:rPr lang="en-US" dirty="0"/>
              <a:t>: Standard for evaluating object detection, segmentation, and classification.</a:t>
            </a:r>
          </a:p>
          <a:p>
            <a:endParaRPr lang="en-US" dirty="0"/>
          </a:p>
        </p:txBody>
      </p:sp>
      <p:pic>
        <p:nvPicPr>
          <p:cNvPr id="7170" name="Picture 2" descr="20 Object Classes of Pascal VOC Dataset">
            <a:extLst>
              <a:ext uri="{FF2B5EF4-FFF2-40B4-BE49-F238E27FC236}">
                <a16:creationId xmlns:a16="http://schemas.microsoft.com/office/drawing/2014/main" id="{431C9266-A50D-549D-1550-F615C7BDD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686" y="-1"/>
            <a:ext cx="18734314" cy="1185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00644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best ImageNet challenge results in 2010 and 2011, compared against all results in 2012, including AlexNet [2].">
            <a:extLst>
              <a:ext uri="{FF2B5EF4-FFF2-40B4-BE49-F238E27FC236}">
                <a16:creationId xmlns:a16="http://schemas.microsoft.com/office/drawing/2014/main" id="{B85E845D-C016-A6BE-3D36-03B775C6C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4450" y="409122"/>
            <a:ext cx="8445500" cy="532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77FDA5-DA13-B4FF-FD2C-F07E7E9F15B0}"/>
              </a:ext>
            </a:extLst>
          </p:cNvPr>
          <p:cNvSpPr txBox="1"/>
          <p:nvPr/>
        </p:nvSpPr>
        <p:spPr>
          <a:xfrm>
            <a:off x="654050" y="1130780"/>
            <a:ext cx="5823857" cy="19389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6000" dirty="0" err="1"/>
              <a:t>Imagenet</a:t>
            </a:r>
            <a:r>
              <a:rPr lang="en-US" sz="6000" dirty="0"/>
              <a:t> vs. </a:t>
            </a:r>
            <a:r>
              <a:rPr lang="en-US" sz="6000" dirty="0" err="1"/>
              <a:t>AlexNet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08330064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3069</TotalTime>
  <Words>2481</Words>
  <Application>Microsoft Macintosh PowerPoint</Application>
  <PresentationFormat>Custom</PresentationFormat>
  <Paragraphs>410</Paragraphs>
  <Slides>50</Slides>
  <Notes>7</Notes>
  <HiddenSlides>3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8" baseType="lpstr">
      <vt:lpstr>Arial</vt:lpstr>
      <vt:lpstr>Calibri</vt:lpstr>
      <vt:lpstr>Helvetica Neue</vt:lpstr>
      <vt:lpstr>Helvetica Neue Light</vt:lpstr>
      <vt:lpstr>Helvetica Neue Medium</vt:lpstr>
      <vt:lpstr>Helvetica Neue Thin</vt:lpstr>
      <vt:lpstr>Times New Roman</vt:lpstr>
      <vt:lpstr>White</vt:lpstr>
      <vt:lpstr>Lecture 2</vt:lpstr>
      <vt:lpstr>Why Imagenet was so important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Large Scale Recognition</vt:lpstr>
      <vt:lpstr>Source for categories and training data</vt:lpstr>
      <vt:lpstr>ILSVRC 2011 Data</vt:lpstr>
      <vt:lpstr>PowerPoint Presentation</vt:lpstr>
      <vt:lpstr>                    is a knowledge ontology</vt:lpstr>
      <vt:lpstr>                    is a knowledge ontology</vt:lpstr>
      <vt:lpstr>diversity</vt:lpstr>
      <vt:lpstr>Classification Challenge</vt:lpstr>
      <vt:lpstr>Participation</vt:lpstr>
      <vt:lpstr>Classification Results  Flat Cost, 5 Predictions per Image</vt:lpstr>
      <vt:lpstr>Best Classification Results 5 Predictions / Image</vt:lpstr>
      <vt:lpstr>Classification Winners</vt:lpstr>
      <vt:lpstr>Easiest synsets</vt:lpstr>
      <vt:lpstr>Toughest Synsets</vt:lpstr>
      <vt:lpstr>Water-jugs are hard!</vt:lpstr>
      <vt:lpstr>But wooden spoons?</vt:lpstr>
      <vt:lpstr>PowerPoint Presentation</vt:lpstr>
      <vt:lpstr>Easiest Subtrees</vt:lpstr>
      <vt:lpstr>Hardest Subtrees</vt:lpstr>
      <vt:lpstr>Most difficult paintbrushes!</vt:lpstr>
      <vt:lpstr>Easiest paintbrushes</vt:lpstr>
      <vt:lpstr>Localization Challenge</vt:lpstr>
      <vt:lpstr>Entries</vt:lpstr>
      <vt:lpstr>Precision</vt:lpstr>
      <vt:lpstr>Recall</vt:lpstr>
      <vt:lpstr>Imagenet navigator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</dc:title>
  <cp:lastModifiedBy>Pless, Robert Bryan</cp:lastModifiedBy>
  <cp:revision>7</cp:revision>
  <dcterms:modified xsi:type="dcterms:W3CDTF">2025-09-08T19:33:11Z</dcterms:modified>
</cp:coreProperties>
</file>